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ppt/tags/tag10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60" r:id="rId4"/>
    <p:sldMasterId id="2147483765" r:id="rId5"/>
    <p:sldMasterId id="2147483771" r:id="rId6"/>
    <p:sldMasterId id="2147483783" r:id="rId7"/>
    <p:sldMasterId id="2147483790" r:id="rId8"/>
    <p:sldMasterId id="2147483792" r:id="rId9"/>
    <p:sldMasterId id="2147483796" r:id="rId10"/>
    <p:sldMasterId id="2147483801" r:id="rId11"/>
    <p:sldMasterId id="2147483866" r:id="rId12"/>
  </p:sldMasterIdLst>
  <p:notesMasterIdLst>
    <p:notesMasterId r:id="rId93"/>
  </p:notesMasterIdLst>
  <p:handoutMasterIdLst>
    <p:handoutMasterId r:id="rId94"/>
  </p:handoutMasterIdLst>
  <p:sldIdLst>
    <p:sldId id="4526" r:id="rId13"/>
    <p:sldId id="4540" r:id="rId14"/>
    <p:sldId id="6685" r:id="rId15"/>
    <p:sldId id="6783" r:id="rId16"/>
    <p:sldId id="6684" r:id="rId17"/>
    <p:sldId id="6556" r:id="rId18"/>
    <p:sldId id="6784" r:id="rId19"/>
    <p:sldId id="6785" r:id="rId20"/>
    <p:sldId id="6786" r:id="rId21"/>
    <p:sldId id="6578" r:id="rId22"/>
    <p:sldId id="1995" r:id="rId23"/>
    <p:sldId id="351" r:id="rId24"/>
    <p:sldId id="6579" r:id="rId25"/>
    <p:sldId id="1224" r:id="rId26"/>
    <p:sldId id="1222" r:id="rId27"/>
    <p:sldId id="1223" r:id="rId28"/>
    <p:sldId id="1225" r:id="rId29"/>
    <p:sldId id="339" r:id="rId30"/>
    <p:sldId id="6580" r:id="rId31"/>
    <p:sldId id="1998" r:id="rId32"/>
    <p:sldId id="1999" r:id="rId33"/>
    <p:sldId id="341" r:id="rId34"/>
    <p:sldId id="2000" r:id="rId35"/>
    <p:sldId id="386" r:id="rId36"/>
    <p:sldId id="2435" r:id="rId37"/>
    <p:sldId id="516" r:id="rId38"/>
    <p:sldId id="2422" r:id="rId39"/>
    <p:sldId id="303" r:id="rId40"/>
    <p:sldId id="304" r:id="rId41"/>
    <p:sldId id="6571" r:id="rId42"/>
    <p:sldId id="307" r:id="rId43"/>
    <p:sldId id="308" r:id="rId44"/>
    <p:sldId id="310" r:id="rId45"/>
    <p:sldId id="503" r:id="rId46"/>
    <p:sldId id="504" r:id="rId47"/>
    <p:sldId id="526" r:id="rId48"/>
    <p:sldId id="527" r:id="rId49"/>
    <p:sldId id="352" r:id="rId50"/>
    <p:sldId id="353" r:id="rId51"/>
    <p:sldId id="354" r:id="rId52"/>
    <p:sldId id="6584" r:id="rId53"/>
    <p:sldId id="355" r:id="rId54"/>
    <p:sldId id="508" r:id="rId55"/>
    <p:sldId id="356" r:id="rId56"/>
    <p:sldId id="357" r:id="rId57"/>
    <p:sldId id="507" r:id="rId58"/>
    <p:sldId id="358" r:id="rId59"/>
    <p:sldId id="359" r:id="rId60"/>
    <p:sldId id="6586" r:id="rId61"/>
    <p:sldId id="510" r:id="rId62"/>
    <p:sldId id="2109379900" r:id="rId63"/>
    <p:sldId id="1135" r:id="rId64"/>
    <p:sldId id="2109379896" r:id="rId65"/>
    <p:sldId id="2109379897" r:id="rId66"/>
    <p:sldId id="1136" r:id="rId67"/>
    <p:sldId id="1137" r:id="rId68"/>
    <p:sldId id="2109379870" r:id="rId69"/>
    <p:sldId id="2109379882" r:id="rId70"/>
    <p:sldId id="2109379898" r:id="rId71"/>
    <p:sldId id="2109379899" r:id="rId72"/>
    <p:sldId id="1404" r:id="rId73"/>
    <p:sldId id="2109379873" r:id="rId74"/>
    <p:sldId id="284" r:id="rId75"/>
    <p:sldId id="2109379869" r:id="rId76"/>
    <p:sldId id="2109379894" r:id="rId77"/>
    <p:sldId id="2263" r:id="rId78"/>
    <p:sldId id="1228" r:id="rId79"/>
    <p:sldId id="2109379887" r:id="rId80"/>
    <p:sldId id="2109379862" r:id="rId81"/>
    <p:sldId id="2109379863" r:id="rId82"/>
    <p:sldId id="2109379864" r:id="rId83"/>
    <p:sldId id="2109379853" r:id="rId84"/>
    <p:sldId id="2109379884" r:id="rId85"/>
    <p:sldId id="2109379865" r:id="rId86"/>
    <p:sldId id="2109379866" r:id="rId87"/>
    <p:sldId id="4644" r:id="rId88"/>
    <p:sldId id="4681" r:id="rId89"/>
    <p:sldId id="2109379855" r:id="rId90"/>
    <p:sldId id="2454" r:id="rId91"/>
    <p:sldId id="4369" r:id="rId92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363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orient="horz" pos="2913" userDrawn="1">
          <p15:clr>
            <a:srgbClr val="A4A3A4"/>
          </p15:clr>
        </p15:guide>
        <p15:guide id="6" pos="1020" userDrawn="1">
          <p15:clr>
            <a:srgbClr val="A4A3A4"/>
          </p15:clr>
        </p15:guide>
        <p15:guide id="7" pos="4241" userDrawn="1">
          <p15:clr>
            <a:srgbClr val="A4A3A4"/>
          </p15:clr>
        </p15:guide>
        <p15:guide id="8" orient="horz" pos="459" userDrawn="1">
          <p15:clr>
            <a:srgbClr val="A4A3A4"/>
          </p15:clr>
        </p15:guide>
        <p15:guide id="9" pos="5465" userDrawn="1">
          <p15:clr>
            <a:srgbClr val="A4A3A4"/>
          </p15:clr>
        </p15:guide>
        <p15:guide id="10" orient="horz" pos="816" userDrawn="1">
          <p15:clr>
            <a:srgbClr val="A4A3A4"/>
          </p15:clr>
        </p15:guide>
        <p15:guide id="11" orient="horz" pos="531" userDrawn="1">
          <p15:clr>
            <a:srgbClr val="A4A3A4"/>
          </p15:clr>
        </p15:guide>
        <p15:guide id="12" pos="2948" userDrawn="1">
          <p15:clr>
            <a:srgbClr val="A4A3A4"/>
          </p15:clr>
        </p15:guide>
        <p15:guide id="14" pos="2812" userDrawn="1">
          <p15:clr>
            <a:srgbClr val="A4A3A4"/>
          </p15:clr>
        </p15:guide>
        <p15:guide id="15" pos="1542" userDrawn="1">
          <p15:clr>
            <a:srgbClr val="A4A3A4"/>
          </p15:clr>
        </p15:guide>
        <p15:guide id="16" orient="horz" pos="186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9" name="만든 이" initials="오전" lastIdx="0" clrIdx="8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F4B"/>
    <a:srgbClr val="00E296"/>
    <a:srgbClr val="9D9D9C"/>
    <a:srgbClr val="00B492"/>
    <a:srgbClr val="F39200"/>
    <a:srgbClr val="93EB20"/>
    <a:srgbClr val="003738"/>
    <a:srgbClr val="00B336"/>
    <a:srgbClr val="F1F1F1"/>
    <a:srgbClr val="3F9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5029" autoAdjust="0"/>
  </p:normalViewPr>
  <p:slideViewPr>
    <p:cSldViewPr snapToGrid="0">
      <p:cViewPr varScale="1">
        <p:scale>
          <a:sx n="145" d="100"/>
          <a:sy n="145" d="100"/>
        </p:scale>
        <p:origin x="762" y="126"/>
      </p:cViewPr>
      <p:guideLst>
        <p:guide pos="2880"/>
        <p:guide pos="363"/>
        <p:guide pos="295"/>
        <p:guide orient="horz" pos="2913"/>
        <p:guide pos="1020"/>
        <p:guide pos="4241"/>
        <p:guide orient="horz" pos="459"/>
        <p:guide pos="5465"/>
        <p:guide orient="horz" pos="816"/>
        <p:guide orient="horz" pos="531"/>
        <p:guide pos="2948"/>
        <p:guide pos="2812"/>
        <p:guide pos="1542"/>
        <p:guide orient="horz" pos="186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6" Type="http://schemas.openxmlformats.org/officeDocument/2006/relationships/slide" Target="slides/slide4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78.xml"/><Relationship Id="rId95" Type="http://schemas.openxmlformats.org/officeDocument/2006/relationships/commentAuthors" Target="commentAuthors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slide" Target="slides/slide47.xml"/><Relationship Id="rId67" Type="http://schemas.openxmlformats.org/officeDocument/2006/relationships/slide" Target="slides/slide55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slide" Target="slides/slide50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91" Type="http://schemas.openxmlformats.org/officeDocument/2006/relationships/slide" Target="slides/slide79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handoutMaster" Target="handoutMasters/handoutMaster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2" Type="http://schemas.openxmlformats.org/officeDocument/2006/relationships/customXml" Target="../customXml/item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notesMaster" Target="notesMasters/notesMaster1.xml"/><Relationship Id="rId98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svg"/><Relationship Id="rId1" Type="http://schemas.openxmlformats.org/officeDocument/2006/relationships/image" Target="../media/image33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3.svg"/><Relationship Id="rId1" Type="http://schemas.openxmlformats.org/officeDocument/2006/relationships/image" Target="../media/image3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BB94E8-9894-491F-AE83-6F8210B1A218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0C1F26-75A9-4812-A3A1-6F0D49ABDF6F}">
      <dgm:prSet phldrT="[Text]"/>
      <dgm:spPr>
        <a:solidFill>
          <a:srgbClr val="003738"/>
        </a:solidFill>
      </dgm:spPr>
      <dgm:t>
        <a:bodyPr/>
        <a:lstStyle/>
        <a:p>
          <a:r>
            <a:rPr lang="ko-KR" b="1">
              <a:solidFill>
                <a:schemeClr val="bg1">
                  <a:lumMod val="95000"/>
                </a:schemeClr>
              </a:solidFill>
            </a:rPr>
            <a:t>NAS</a:t>
          </a:r>
        </a:p>
      </dgm:t>
    </dgm:pt>
    <dgm:pt modelId="{861880DC-545A-4036-9EA1-7C879C5CE4BC}" type="parTrans" cxnId="{EF07C5AA-1D01-488F-BD8C-F54610BB0AD7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A3B7026C-A6AA-42E4-869F-5CB71995C046}" type="sibTrans" cxnId="{EF07C5AA-1D01-488F-BD8C-F54610BB0AD7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42779AAF-65A0-4364-AD97-6693C06C1A02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폴더 1</a:t>
          </a:r>
        </a:p>
      </dgm:t>
    </dgm:pt>
    <dgm:pt modelId="{FBE7372E-172D-4A32-93C3-13984B47BFE7}" type="parTrans" cxnId="{748D675F-E083-4746-81DF-F7EA4199DEF0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328092DC-B096-4EB0-8A7A-826CCF036A3E}" type="sibTrans" cxnId="{748D675F-E083-4746-81DF-F7EA4199DEF0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E505B97F-81D8-4D32-B0CE-492E8BDABB19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폴더 3</a:t>
          </a:r>
        </a:p>
      </dgm:t>
    </dgm:pt>
    <dgm:pt modelId="{A4A05847-04F1-4C69-A0C4-DC4E1D7F7306}" type="parTrans" cxnId="{4A8C190E-FA19-4975-AD37-C6A8C3692D9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25D323C7-B722-4D5A-B03F-B597E48FC8E6}" type="sibTrans" cxnId="{4A8C190E-FA19-4975-AD37-C6A8C3692D94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F4955A9C-3EAD-4546-9A0B-589A9D9985C1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파일 A</a:t>
          </a:r>
        </a:p>
      </dgm:t>
    </dgm:pt>
    <dgm:pt modelId="{7BD5D02A-A0DE-4D11-B385-ECB70942C681}" type="parTrans" cxnId="{12D2229F-EB41-475E-BF88-975A9DC909C7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C5AD0F6D-F08C-4095-8310-409C08FBDD55}" type="sibTrans" cxnId="{12D2229F-EB41-475E-BF88-975A9DC909C7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37FAD100-A427-42BB-99E5-FEAC4A646616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폴더 2</a:t>
          </a:r>
        </a:p>
      </dgm:t>
    </dgm:pt>
    <dgm:pt modelId="{396F667F-7709-4DD6-9D77-BBE7BE846D89}" type="parTrans" cxnId="{6F1955B8-1292-4280-93A4-E9B010E5597F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D53EE681-C532-4ACC-832C-8FC4A073B344}" type="sibTrans" cxnId="{6F1955B8-1292-4280-93A4-E9B010E5597F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B032550B-7141-4A43-967B-F1B3E074D916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파일 B</a:t>
          </a:r>
        </a:p>
      </dgm:t>
    </dgm:pt>
    <dgm:pt modelId="{91D4ADB8-E655-4F03-B8FF-C6AF5370D66B}" type="parTrans" cxnId="{8ED4E865-B6FD-4E27-8452-99048B5F9FAC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CFF4F0DF-28DF-48DA-ADC5-84B68B134DB0}" type="sibTrans" cxnId="{8ED4E865-B6FD-4E27-8452-99048B5F9FAC}">
      <dgm:prSet/>
      <dgm:spPr/>
      <dgm:t>
        <a:bodyPr/>
        <a:lstStyle/>
        <a:p>
          <a:endParaRPr lang="en-US">
            <a:solidFill>
              <a:schemeClr val="bg1">
                <a:lumMod val="95000"/>
              </a:schemeClr>
            </a:solidFill>
          </a:endParaRPr>
        </a:p>
      </dgm:t>
    </dgm:pt>
    <dgm:pt modelId="{DA5EC0A9-7AE8-4BEE-B38C-F52A67CE6C45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파일 C</a:t>
          </a:r>
        </a:p>
      </dgm:t>
    </dgm:pt>
    <dgm:pt modelId="{EBA292DB-CDD4-42ED-B2F2-7FEBBBB52E25}" type="parTrans" cxnId="{861582DB-8031-41B2-A12B-80E5C1B41AFD}">
      <dgm:prSet/>
      <dgm:spPr/>
      <dgm:t>
        <a:bodyPr/>
        <a:lstStyle/>
        <a:p>
          <a:endParaRPr lang="en-US"/>
        </a:p>
      </dgm:t>
    </dgm:pt>
    <dgm:pt modelId="{7FA454D3-F345-4F23-92AF-44F8C79EC7F3}" type="sibTrans" cxnId="{861582DB-8031-41B2-A12B-80E5C1B41AFD}">
      <dgm:prSet/>
      <dgm:spPr/>
      <dgm:t>
        <a:bodyPr/>
        <a:lstStyle/>
        <a:p>
          <a:endParaRPr lang="en-US"/>
        </a:p>
      </dgm:t>
    </dgm:pt>
    <dgm:pt modelId="{0957391D-BACB-43E0-A97B-A232E6A3F8BE}">
      <dgm:prSet phldrT="[Text]"/>
      <dgm:spPr/>
      <dgm:t>
        <a:bodyPr/>
        <a:lstStyle/>
        <a:p>
          <a:r>
            <a:rPr lang="ko-KR">
              <a:solidFill>
                <a:schemeClr val="bg1">
                  <a:lumMod val="95000"/>
                </a:schemeClr>
              </a:solidFill>
            </a:rPr>
            <a:t>파일 D</a:t>
          </a:r>
        </a:p>
      </dgm:t>
    </dgm:pt>
    <dgm:pt modelId="{B2611F91-0F7D-4463-A861-2BF50684FC54}" type="parTrans" cxnId="{66C3CD1E-BFF7-43F0-939E-FD32A70BF4B1}">
      <dgm:prSet/>
      <dgm:spPr/>
      <dgm:t>
        <a:bodyPr/>
        <a:lstStyle/>
        <a:p>
          <a:endParaRPr lang="en-US"/>
        </a:p>
      </dgm:t>
    </dgm:pt>
    <dgm:pt modelId="{0E22C12C-2D8B-453E-B383-3130764FBF70}" type="sibTrans" cxnId="{66C3CD1E-BFF7-43F0-939E-FD32A70BF4B1}">
      <dgm:prSet/>
      <dgm:spPr/>
      <dgm:t>
        <a:bodyPr/>
        <a:lstStyle/>
        <a:p>
          <a:endParaRPr lang="en-US"/>
        </a:p>
      </dgm:t>
    </dgm:pt>
    <dgm:pt modelId="{48756CED-D229-42DC-92A3-28585BE19D76}" type="pres">
      <dgm:prSet presAssocID="{51BB94E8-9894-491F-AE83-6F8210B1A21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B81C767-A7E8-4319-905A-78BAA2CBBDF7}" type="pres">
      <dgm:prSet presAssocID="{F70C1F26-75A9-4812-A3A1-6F0D49ABDF6F}" presName="hierRoot1" presStyleCnt="0"/>
      <dgm:spPr/>
    </dgm:pt>
    <dgm:pt modelId="{D7B11530-CB3E-408D-9EBF-5FA58B7DADDE}" type="pres">
      <dgm:prSet presAssocID="{F70C1F26-75A9-4812-A3A1-6F0D49ABDF6F}" presName="composite" presStyleCnt="0"/>
      <dgm:spPr/>
    </dgm:pt>
    <dgm:pt modelId="{6A2B5EA1-F67B-42CD-A555-61767E46C64F}" type="pres">
      <dgm:prSet presAssocID="{F70C1F26-75A9-4812-A3A1-6F0D49ABDF6F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4248EA3-C79F-48B0-95A1-81CF88FC45CF}" type="pres">
      <dgm:prSet presAssocID="{F70C1F26-75A9-4812-A3A1-6F0D49ABDF6F}" presName="text" presStyleLbl="revTx" presStyleIdx="0" presStyleCnt="8">
        <dgm:presLayoutVars>
          <dgm:chPref val="3"/>
        </dgm:presLayoutVars>
      </dgm:prSet>
      <dgm:spPr/>
    </dgm:pt>
    <dgm:pt modelId="{47D0B2D6-D551-46C3-8106-200E257671AF}" type="pres">
      <dgm:prSet presAssocID="{F70C1F26-75A9-4812-A3A1-6F0D49ABDF6F}" presName="hierChild2" presStyleCnt="0"/>
      <dgm:spPr/>
    </dgm:pt>
    <dgm:pt modelId="{A57E0101-1443-4A05-A46D-9CBA98C54236}" type="pres">
      <dgm:prSet presAssocID="{FBE7372E-172D-4A32-93C3-13984B47BFE7}" presName="Name10" presStyleLbl="parChTrans1D2" presStyleIdx="0" presStyleCnt="2"/>
      <dgm:spPr/>
    </dgm:pt>
    <dgm:pt modelId="{60D89BCB-D9A3-4CBB-9E51-C6B65C35C036}" type="pres">
      <dgm:prSet presAssocID="{42779AAF-65A0-4364-AD97-6693C06C1A02}" presName="hierRoot2" presStyleCnt="0"/>
      <dgm:spPr/>
    </dgm:pt>
    <dgm:pt modelId="{5FDD8D62-B69F-4DEA-876F-F67DC736D6C3}" type="pres">
      <dgm:prSet presAssocID="{42779AAF-65A0-4364-AD97-6693C06C1A02}" presName="composite2" presStyleCnt="0"/>
      <dgm:spPr/>
    </dgm:pt>
    <dgm:pt modelId="{A39BB0E3-2354-4D20-8398-A22F41F6506A}" type="pres">
      <dgm:prSet presAssocID="{42779AAF-65A0-4364-AD97-6693C06C1A02}" presName="image2" presStyleLbl="node2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C9E8258-2DBE-4101-82A8-7DF5DD6D0BD6}" type="pres">
      <dgm:prSet presAssocID="{42779AAF-65A0-4364-AD97-6693C06C1A02}" presName="text2" presStyleLbl="revTx" presStyleIdx="1" presStyleCnt="8">
        <dgm:presLayoutVars>
          <dgm:chPref val="3"/>
        </dgm:presLayoutVars>
      </dgm:prSet>
      <dgm:spPr/>
    </dgm:pt>
    <dgm:pt modelId="{F8130043-C44B-4840-903E-3DBC69389C35}" type="pres">
      <dgm:prSet presAssocID="{42779AAF-65A0-4364-AD97-6693C06C1A02}" presName="hierChild3" presStyleCnt="0"/>
      <dgm:spPr/>
    </dgm:pt>
    <dgm:pt modelId="{311F1249-DA9F-4265-877E-231B2620C60F}" type="pres">
      <dgm:prSet presAssocID="{A4A05847-04F1-4C69-A0C4-DC4E1D7F7306}" presName="Name17" presStyleLbl="parChTrans1D3" presStyleIdx="0" presStyleCnt="3"/>
      <dgm:spPr/>
    </dgm:pt>
    <dgm:pt modelId="{23FC125D-E7C3-4BEB-AA87-0FAD5911F541}" type="pres">
      <dgm:prSet presAssocID="{E505B97F-81D8-4D32-B0CE-492E8BDABB19}" presName="hierRoot3" presStyleCnt="0"/>
      <dgm:spPr/>
    </dgm:pt>
    <dgm:pt modelId="{E1EB04CF-D880-4839-9492-5CBE23A90B00}" type="pres">
      <dgm:prSet presAssocID="{E505B97F-81D8-4D32-B0CE-492E8BDABB19}" presName="composite3" presStyleCnt="0"/>
      <dgm:spPr/>
    </dgm:pt>
    <dgm:pt modelId="{3BBE8A37-8DB2-4183-B836-9A9E5A47B6B2}" type="pres">
      <dgm:prSet presAssocID="{E505B97F-81D8-4D32-B0CE-492E8BDABB19}" presName="image3" presStyleLbl="node3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C3BCB78-D343-46F0-B915-7FADD4DF8BBB}" type="pres">
      <dgm:prSet presAssocID="{E505B97F-81D8-4D32-B0CE-492E8BDABB19}" presName="text3" presStyleLbl="revTx" presStyleIdx="2" presStyleCnt="8">
        <dgm:presLayoutVars>
          <dgm:chPref val="3"/>
        </dgm:presLayoutVars>
      </dgm:prSet>
      <dgm:spPr/>
    </dgm:pt>
    <dgm:pt modelId="{8572CFB7-8C06-4F3E-95A7-DDB8EF1E5808}" type="pres">
      <dgm:prSet presAssocID="{E505B97F-81D8-4D32-B0CE-492E8BDABB19}" presName="hierChild4" presStyleCnt="0"/>
      <dgm:spPr/>
    </dgm:pt>
    <dgm:pt modelId="{3A1CA933-06FF-4EDB-BBA6-3E95144CE018}" type="pres">
      <dgm:prSet presAssocID="{EBA292DB-CDD4-42ED-B2F2-7FEBBBB52E25}" presName="Name23" presStyleLbl="parChTrans1D4" presStyleIdx="0" presStyleCnt="2"/>
      <dgm:spPr/>
    </dgm:pt>
    <dgm:pt modelId="{2C1B3A2C-BBE8-405E-A487-7975698D1A0B}" type="pres">
      <dgm:prSet presAssocID="{DA5EC0A9-7AE8-4BEE-B38C-F52A67CE6C45}" presName="hierRoot4" presStyleCnt="0"/>
      <dgm:spPr/>
    </dgm:pt>
    <dgm:pt modelId="{90B64D34-9FEA-41B1-8012-2C4D063B03A2}" type="pres">
      <dgm:prSet presAssocID="{DA5EC0A9-7AE8-4BEE-B38C-F52A67CE6C45}" presName="composite4" presStyleCnt="0"/>
      <dgm:spPr/>
    </dgm:pt>
    <dgm:pt modelId="{770CDB51-63A0-47AA-A359-1BCDA570760D}" type="pres">
      <dgm:prSet presAssocID="{DA5EC0A9-7AE8-4BEE-B38C-F52A67CE6C45}" presName="image4" presStyleLbl="node4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61FFE4A-8F44-4F27-B1DC-D761FDF60C90}" type="pres">
      <dgm:prSet presAssocID="{DA5EC0A9-7AE8-4BEE-B38C-F52A67CE6C45}" presName="text4" presStyleLbl="revTx" presStyleIdx="3" presStyleCnt="8">
        <dgm:presLayoutVars>
          <dgm:chPref val="3"/>
        </dgm:presLayoutVars>
      </dgm:prSet>
      <dgm:spPr/>
    </dgm:pt>
    <dgm:pt modelId="{8DF6B59A-A771-4383-AD90-FC0E2340EAB2}" type="pres">
      <dgm:prSet presAssocID="{DA5EC0A9-7AE8-4BEE-B38C-F52A67CE6C45}" presName="hierChild5" presStyleCnt="0"/>
      <dgm:spPr/>
    </dgm:pt>
    <dgm:pt modelId="{EF89CB62-FB39-4362-9D41-7D73CB622DA4}" type="pres">
      <dgm:prSet presAssocID="{B2611F91-0F7D-4463-A861-2BF50684FC54}" presName="Name23" presStyleLbl="parChTrans1D4" presStyleIdx="1" presStyleCnt="2"/>
      <dgm:spPr/>
    </dgm:pt>
    <dgm:pt modelId="{F02D7124-9F4E-43D4-AEAB-2CCDE56C1D1D}" type="pres">
      <dgm:prSet presAssocID="{0957391D-BACB-43E0-A97B-A232E6A3F8BE}" presName="hierRoot4" presStyleCnt="0"/>
      <dgm:spPr/>
    </dgm:pt>
    <dgm:pt modelId="{86851336-FACA-4436-9BE2-698F62094689}" type="pres">
      <dgm:prSet presAssocID="{0957391D-BACB-43E0-A97B-A232E6A3F8BE}" presName="composite4" presStyleCnt="0"/>
      <dgm:spPr/>
    </dgm:pt>
    <dgm:pt modelId="{ABE595B6-EDE4-4AFC-88E2-F6365FBD7180}" type="pres">
      <dgm:prSet presAssocID="{0957391D-BACB-43E0-A97B-A232E6A3F8BE}" presName="image4" presStyleLbl="node4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6D2D4194-25FB-4A01-BCCA-64866BD375CE}" type="pres">
      <dgm:prSet presAssocID="{0957391D-BACB-43E0-A97B-A232E6A3F8BE}" presName="text4" presStyleLbl="revTx" presStyleIdx="4" presStyleCnt="8">
        <dgm:presLayoutVars>
          <dgm:chPref val="3"/>
        </dgm:presLayoutVars>
      </dgm:prSet>
      <dgm:spPr/>
    </dgm:pt>
    <dgm:pt modelId="{7A7BD4B1-F758-4A98-AFBE-345541A6FE78}" type="pres">
      <dgm:prSet presAssocID="{0957391D-BACB-43E0-A97B-A232E6A3F8BE}" presName="hierChild5" presStyleCnt="0"/>
      <dgm:spPr/>
    </dgm:pt>
    <dgm:pt modelId="{196A91AB-C407-401E-BFF3-42ED57273421}" type="pres">
      <dgm:prSet presAssocID="{7BD5D02A-A0DE-4D11-B385-ECB70942C681}" presName="Name17" presStyleLbl="parChTrans1D3" presStyleIdx="1" presStyleCnt="3"/>
      <dgm:spPr/>
    </dgm:pt>
    <dgm:pt modelId="{BB92B7FC-0B0A-410A-B467-7993CFF33A7E}" type="pres">
      <dgm:prSet presAssocID="{F4955A9C-3EAD-4546-9A0B-589A9D9985C1}" presName="hierRoot3" presStyleCnt="0"/>
      <dgm:spPr/>
    </dgm:pt>
    <dgm:pt modelId="{EBCA49F3-7711-41E0-9882-6CA90994019E}" type="pres">
      <dgm:prSet presAssocID="{F4955A9C-3EAD-4546-9A0B-589A9D9985C1}" presName="composite3" presStyleCnt="0"/>
      <dgm:spPr/>
    </dgm:pt>
    <dgm:pt modelId="{F0D6F223-DBB5-4A7F-A467-CF28D8E3BE84}" type="pres">
      <dgm:prSet presAssocID="{F4955A9C-3EAD-4546-9A0B-589A9D9985C1}" presName="image3" presStyleLbl="node3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2BE24F4-485F-43B0-B7B9-4BCF36AF994F}" type="pres">
      <dgm:prSet presAssocID="{F4955A9C-3EAD-4546-9A0B-589A9D9985C1}" presName="text3" presStyleLbl="revTx" presStyleIdx="5" presStyleCnt="8">
        <dgm:presLayoutVars>
          <dgm:chPref val="3"/>
        </dgm:presLayoutVars>
      </dgm:prSet>
      <dgm:spPr/>
    </dgm:pt>
    <dgm:pt modelId="{83B86BD8-839B-48E4-A6CE-5897C3AF7EDC}" type="pres">
      <dgm:prSet presAssocID="{F4955A9C-3EAD-4546-9A0B-589A9D9985C1}" presName="hierChild4" presStyleCnt="0"/>
      <dgm:spPr/>
    </dgm:pt>
    <dgm:pt modelId="{9F719300-AC55-4DF9-A50B-CA4E9E1AC6FD}" type="pres">
      <dgm:prSet presAssocID="{396F667F-7709-4DD6-9D77-BBE7BE846D89}" presName="Name10" presStyleLbl="parChTrans1D2" presStyleIdx="1" presStyleCnt="2"/>
      <dgm:spPr/>
    </dgm:pt>
    <dgm:pt modelId="{8BE03BA0-2E62-4ADD-AC62-84D9463E5EEE}" type="pres">
      <dgm:prSet presAssocID="{37FAD100-A427-42BB-99E5-FEAC4A646616}" presName="hierRoot2" presStyleCnt="0"/>
      <dgm:spPr/>
    </dgm:pt>
    <dgm:pt modelId="{CD1C9AD5-A79F-4F6B-9D00-8CF21CC89F84}" type="pres">
      <dgm:prSet presAssocID="{37FAD100-A427-42BB-99E5-FEAC4A646616}" presName="composite2" presStyleCnt="0"/>
      <dgm:spPr/>
    </dgm:pt>
    <dgm:pt modelId="{B8C0CD76-8F9C-4409-BDE1-F0C8E2CF6603}" type="pres">
      <dgm:prSet presAssocID="{37FAD100-A427-42BB-99E5-FEAC4A646616}" presName="image2" presStyleLbl="node2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5EDE604E-B5C6-4AA1-BF77-50D14508CC35}" type="pres">
      <dgm:prSet presAssocID="{37FAD100-A427-42BB-99E5-FEAC4A646616}" presName="text2" presStyleLbl="revTx" presStyleIdx="6" presStyleCnt="8">
        <dgm:presLayoutVars>
          <dgm:chPref val="3"/>
        </dgm:presLayoutVars>
      </dgm:prSet>
      <dgm:spPr/>
    </dgm:pt>
    <dgm:pt modelId="{231FEA9F-788D-48BA-B77D-769F294DD170}" type="pres">
      <dgm:prSet presAssocID="{37FAD100-A427-42BB-99E5-FEAC4A646616}" presName="hierChild3" presStyleCnt="0"/>
      <dgm:spPr/>
    </dgm:pt>
    <dgm:pt modelId="{B3C59184-E2C5-4AB5-BBC5-A20119B5F8AC}" type="pres">
      <dgm:prSet presAssocID="{91D4ADB8-E655-4F03-B8FF-C6AF5370D66B}" presName="Name17" presStyleLbl="parChTrans1D3" presStyleIdx="2" presStyleCnt="3"/>
      <dgm:spPr/>
    </dgm:pt>
    <dgm:pt modelId="{0A00A8FB-A113-4BD4-A5D6-B31F9AA57842}" type="pres">
      <dgm:prSet presAssocID="{B032550B-7141-4A43-967B-F1B3E074D916}" presName="hierRoot3" presStyleCnt="0"/>
      <dgm:spPr/>
    </dgm:pt>
    <dgm:pt modelId="{20E0B763-661F-4A6F-920A-C7EA891C5FBB}" type="pres">
      <dgm:prSet presAssocID="{B032550B-7141-4A43-967B-F1B3E074D916}" presName="composite3" presStyleCnt="0"/>
      <dgm:spPr/>
    </dgm:pt>
    <dgm:pt modelId="{CA55A005-8969-4732-8A3C-AE8C204A41D6}" type="pres">
      <dgm:prSet presAssocID="{B032550B-7141-4A43-967B-F1B3E074D916}" presName="image3" presStyleLbl="node3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DC450BBF-31A6-4804-9734-3436B79688E7}" type="pres">
      <dgm:prSet presAssocID="{B032550B-7141-4A43-967B-F1B3E074D916}" presName="text3" presStyleLbl="revTx" presStyleIdx="7" presStyleCnt="8">
        <dgm:presLayoutVars>
          <dgm:chPref val="3"/>
        </dgm:presLayoutVars>
      </dgm:prSet>
      <dgm:spPr/>
    </dgm:pt>
    <dgm:pt modelId="{FE4B41D1-C56B-4C17-80C8-D2CB79515959}" type="pres">
      <dgm:prSet presAssocID="{B032550B-7141-4A43-967B-F1B3E074D916}" presName="hierChild4" presStyleCnt="0"/>
      <dgm:spPr/>
    </dgm:pt>
  </dgm:ptLst>
  <dgm:cxnLst>
    <dgm:cxn modelId="{4A8C190E-FA19-4975-AD37-C6A8C3692D94}" srcId="{42779AAF-65A0-4364-AD97-6693C06C1A02}" destId="{E505B97F-81D8-4D32-B0CE-492E8BDABB19}" srcOrd="0" destOrd="0" parTransId="{A4A05847-04F1-4C69-A0C4-DC4E1D7F7306}" sibTransId="{25D323C7-B722-4D5A-B03F-B597E48FC8E6}"/>
    <dgm:cxn modelId="{C2D60617-EB7A-49F4-A1AC-E9E367409137}" type="presOf" srcId="{91D4ADB8-E655-4F03-B8FF-C6AF5370D66B}" destId="{B3C59184-E2C5-4AB5-BBC5-A20119B5F8AC}" srcOrd="0" destOrd="0" presId="urn:microsoft.com/office/officeart/2009/layout/CirclePictureHierarchy"/>
    <dgm:cxn modelId="{F481001A-0126-4D21-AB2F-316FA4AC87E0}" type="presOf" srcId="{EBA292DB-CDD4-42ED-B2F2-7FEBBBB52E25}" destId="{3A1CA933-06FF-4EDB-BBA6-3E95144CE018}" srcOrd="0" destOrd="0" presId="urn:microsoft.com/office/officeart/2009/layout/CirclePictureHierarchy"/>
    <dgm:cxn modelId="{66C3CD1E-BFF7-43F0-939E-FD32A70BF4B1}" srcId="{E505B97F-81D8-4D32-B0CE-492E8BDABB19}" destId="{0957391D-BACB-43E0-A97B-A232E6A3F8BE}" srcOrd="1" destOrd="0" parTransId="{B2611F91-0F7D-4463-A861-2BF50684FC54}" sibTransId="{0E22C12C-2D8B-453E-B383-3130764FBF70}"/>
    <dgm:cxn modelId="{51365B21-21FF-4E13-8060-0212CCCC5AC9}" type="presOf" srcId="{0957391D-BACB-43E0-A97B-A232E6A3F8BE}" destId="{6D2D4194-25FB-4A01-BCCA-64866BD375CE}" srcOrd="0" destOrd="0" presId="urn:microsoft.com/office/officeart/2009/layout/CirclePictureHierarchy"/>
    <dgm:cxn modelId="{748D675F-E083-4746-81DF-F7EA4199DEF0}" srcId="{F70C1F26-75A9-4812-A3A1-6F0D49ABDF6F}" destId="{42779AAF-65A0-4364-AD97-6693C06C1A02}" srcOrd="0" destOrd="0" parTransId="{FBE7372E-172D-4A32-93C3-13984B47BFE7}" sibTransId="{328092DC-B096-4EB0-8A7A-826CCF036A3E}"/>
    <dgm:cxn modelId="{8ED4E865-B6FD-4E27-8452-99048B5F9FAC}" srcId="{37FAD100-A427-42BB-99E5-FEAC4A646616}" destId="{B032550B-7141-4A43-967B-F1B3E074D916}" srcOrd="0" destOrd="0" parTransId="{91D4ADB8-E655-4F03-B8FF-C6AF5370D66B}" sibTransId="{CFF4F0DF-28DF-48DA-ADC5-84B68B134DB0}"/>
    <dgm:cxn modelId="{081D234A-7F40-489B-8C54-0B94BAEBFCA0}" type="presOf" srcId="{51BB94E8-9894-491F-AE83-6F8210B1A218}" destId="{48756CED-D229-42DC-92A3-28585BE19D76}" srcOrd="0" destOrd="0" presId="urn:microsoft.com/office/officeart/2009/layout/CirclePictureHierarchy"/>
    <dgm:cxn modelId="{05AE7970-A3AC-49C0-A474-B9BFE0717759}" type="presOf" srcId="{42779AAF-65A0-4364-AD97-6693C06C1A02}" destId="{DC9E8258-2DBE-4101-82A8-7DF5DD6D0BD6}" srcOrd="0" destOrd="0" presId="urn:microsoft.com/office/officeart/2009/layout/CirclePictureHierarchy"/>
    <dgm:cxn modelId="{12D2229F-EB41-475E-BF88-975A9DC909C7}" srcId="{42779AAF-65A0-4364-AD97-6693C06C1A02}" destId="{F4955A9C-3EAD-4546-9A0B-589A9D9985C1}" srcOrd="1" destOrd="0" parTransId="{7BD5D02A-A0DE-4D11-B385-ECB70942C681}" sibTransId="{C5AD0F6D-F08C-4095-8310-409C08FBDD55}"/>
    <dgm:cxn modelId="{E3CC20A3-4AB1-4FC6-BED3-03D7D2428AFF}" type="presOf" srcId="{7BD5D02A-A0DE-4D11-B385-ECB70942C681}" destId="{196A91AB-C407-401E-BFF3-42ED57273421}" srcOrd="0" destOrd="0" presId="urn:microsoft.com/office/officeart/2009/layout/CirclePictureHierarchy"/>
    <dgm:cxn modelId="{EF07C5AA-1D01-488F-BD8C-F54610BB0AD7}" srcId="{51BB94E8-9894-491F-AE83-6F8210B1A218}" destId="{F70C1F26-75A9-4812-A3A1-6F0D49ABDF6F}" srcOrd="0" destOrd="0" parTransId="{861880DC-545A-4036-9EA1-7C879C5CE4BC}" sibTransId="{A3B7026C-A6AA-42E4-869F-5CB71995C046}"/>
    <dgm:cxn modelId="{65FC87B1-AE17-40C7-B550-DB3EA081821D}" type="presOf" srcId="{F4955A9C-3EAD-4546-9A0B-589A9D9985C1}" destId="{42BE24F4-485F-43B0-B7B9-4BCF36AF994F}" srcOrd="0" destOrd="0" presId="urn:microsoft.com/office/officeart/2009/layout/CirclePictureHierarchy"/>
    <dgm:cxn modelId="{6F1955B8-1292-4280-93A4-E9B010E5597F}" srcId="{F70C1F26-75A9-4812-A3A1-6F0D49ABDF6F}" destId="{37FAD100-A427-42BB-99E5-FEAC4A646616}" srcOrd="1" destOrd="0" parTransId="{396F667F-7709-4DD6-9D77-BBE7BE846D89}" sibTransId="{D53EE681-C532-4ACC-832C-8FC4A073B344}"/>
    <dgm:cxn modelId="{D3D495BF-174E-43E2-AFC5-7901F47CC2D0}" type="presOf" srcId="{B032550B-7141-4A43-967B-F1B3E074D916}" destId="{DC450BBF-31A6-4804-9734-3436B79688E7}" srcOrd="0" destOrd="0" presId="urn:microsoft.com/office/officeart/2009/layout/CirclePictureHierarchy"/>
    <dgm:cxn modelId="{5C7DEECC-FA9F-4077-AC09-A15BCA0921FF}" type="presOf" srcId="{E505B97F-81D8-4D32-B0CE-492E8BDABB19}" destId="{4C3BCB78-D343-46F0-B915-7FADD4DF8BBB}" srcOrd="0" destOrd="0" presId="urn:microsoft.com/office/officeart/2009/layout/CirclePictureHierarchy"/>
    <dgm:cxn modelId="{593043D6-03C9-49AF-882F-2969448F4864}" type="presOf" srcId="{FBE7372E-172D-4A32-93C3-13984B47BFE7}" destId="{A57E0101-1443-4A05-A46D-9CBA98C54236}" srcOrd="0" destOrd="0" presId="urn:microsoft.com/office/officeart/2009/layout/CirclePictureHierarchy"/>
    <dgm:cxn modelId="{FF6C14DA-7BA8-4B70-86ED-AF59F80D64DE}" type="presOf" srcId="{F70C1F26-75A9-4812-A3A1-6F0D49ABDF6F}" destId="{64248EA3-C79F-48B0-95A1-81CF88FC45CF}" srcOrd="0" destOrd="0" presId="urn:microsoft.com/office/officeart/2009/layout/CirclePictureHierarchy"/>
    <dgm:cxn modelId="{861582DB-8031-41B2-A12B-80E5C1B41AFD}" srcId="{E505B97F-81D8-4D32-B0CE-492E8BDABB19}" destId="{DA5EC0A9-7AE8-4BEE-B38C-F52A67CE6C45}" srcOrd="0" destOrd="0" parTransId="{EBA292DB-CDD4-42ED-B2F2-7FEBBBB52E25}" sibTransId="{7FA454D3-F345-4F23-92AF-44F8C79EC7F3}"/>
    <dgm:cxn modelId="{28223EDE-33CB-4929-84EE-7F7DA9C84420}" type="presOf" srcId="{B2611F91-0F7D-4463-A861-2BF50684FC54}" destId="{EF89CB62-FB39-4362-9D41-7D73CB622DA4}" srcOrd="0" destOrd="0" presId="urn:microsoft.com/office/officeart/2009/layout/CirclePictureHierarchy"/>
    <dgm:cxn modelId="{C34553EC-63CF-4B40-9D6A-9ED41DE713CC}" type="presOf" srcId="{DA5EC0A9-7AE8-4BEE-B38C-F52A67CE6C45}" destId="{661FFE4A-8F44-4F27-B1DC-D761FDF60C90}" srcOrd="0" destOrd="0" presId="urn:microsoft.com/office/officeart/2009/layout/CirclePictureHierarchy"/>
    <dgm:cxn modelId="{F734F4EE-D403-4AD7-8DC4-FDFE2F3AA913}" type="presOf" srcId="{37FAD100-A427-42BB-99E5-FEAC4A646616}" destId="{5EDE604E-B5C6-4AA1-BF77-50D14508CC35}" srcOrd="0" destOrd="0" presId="urn:microsoft.com/office/officeart/2009/layout/CirclePictureHierarchy"/>
    <dgm:cxn modelId="{D43F73FD-5049-4D6F-9ADC-5582907EFC8E}" type="presOf" srcId="{A4A05847-04F1-4C69-A0C4-DC4E1D7F7306}" destId="{311F1249-DA9F-4265-877E-231B2620C60F}" srcOrd="0" destOrd="0" presId="urn:microsoft.com/office/officeart/2009/layout/CirclePictureHierarchy"/>
    <dgm:cxn modelId="{440CC1FD-F138-4A07-92DC-D776E431E2A8}" type="presOf" srcId="{396F667F-7709-4DD6-9D77-BBE7BE846D89}" destId="{9F719300-AC55-4DF9-A50B-CA4E9E1AC6FD}" srcOrd="0" destOrd="0" presId="urn:microsoft.com/office/officeart/2009/layout/CirclePictureHierarchy"/>
    <dgm:cxn modelId="{7A873DD7-1DD5-4086-B85A-52B8C70F4EDC}" type="presParOf" srcId="{48756CED-D229-42DC-92A3-28585BE19D76}" destId="{DB81C767-A7E8-4319-905A-78BAA2CBBDF7}" srcOrd="0" destOrd="0" presId="urn:microsoft.com/office/officeart/2009/layout/CirclePictureHierarchy"/>
    <dgm:cxn modelId="{799F3477-CA69-4493-B88F-4159A4D6960D}" type="presParOf" srcId="{DB81C767-A7E8-4319-905A-78BAA2CBBDF7}" destId="{D7B11530-CB3E-408D-9EBF-5FA58B7DADDE}" srcOrd="0" destOrd="0" presId="urn:microsoft.com/office/officeart/2009/layout/CirclePictureHierarchy"/>
    <dgm:cxn modelId="{A431D831-FBDF-4FD0-B841-361D092D4747}" type="presParOf" srcId="{D7B11530-CB3E-408D-9EBF-5FA58B7DADDE}" destId="{6A2B5EA1-F67B-42CD-A555-61767E46C64F}" srcOrd="0" destOrd="0" presId="urn:microsoft.com/office/officeart/2009/layout/CirclePictureHierarchy"/>
    <dgm:cxn modelId="{782DA5E9-DA59-406B-9F28-6F8403F16C25}" type="presParOf" srcId="{D7B11530-CB3E-408D-9EBF-5FA58B7DADDE}" destId="{64248EA3-C79F-48B0-95A1-81CF88FC45CF}" srcOrd="1" destOrd="0" presId="urn:microsoft.com/office/officeart/2009/layout/CirclePictureHierarchy"/>
    <dgm:cxn modelId="{6FD2AC57-EA24-4FA0-95E1-EAD9888989A5}" type="presParOf" srcId="{DB81C767-A7E8-4319-905A-78BAA2CBBDF7}" destId="{47D0B2D6-D551-46C3-8106-200E257671AF}" srcOrd="1" destOrd="0" presId="urn:microsoft.com/office/officeart/2009/layout/CirclePictureHierarchy"/>
    <dgm:cxn modelId="{6A1C8DFC-DE45-41FC-A76F-99BC44A50140}" type="presParOf" srcId="{47D0B2D6-D551-46C3-8106-200E257671AF}" destId="{A57E0101-1443-4A05-A46D-9CBA98C54236}" srcOrd="0" destOrd="0" presId="urn:microsoft.com/office/officeart/2009/layout/CirclePictureHierarchy"/>
    <dgm:cxn modelId="{D5633EB0-C397-4CE8-8FCE-ED24F22ADD9F}" type="presParOf" srcId="{47D0B2D6-D551-46C3-8106-200E257671AF}" destId="{60D89BCB-D9A3-4CBB-9E51-C6B65C35C036}" srcOrd="1" destOrd="0" presId="urn:microsoft.com/office/officeart/2009/layout/CirclePictureHierarchy"/>
    <dgm:cxn modelId="{3B71EC62-CCBD-4287-8DCD-F360651CBB7C}" type="presParOf" srcId="{60D89BCB-D9A3-4CBB-9E51-C6B65C35C036}" destId="{5FDD8D62-B69F-4DEA-876F-F67DC736D6C3}" srcOrd="0" destOrd="0" presId="urn:microsoft.com/office/officeart/2009/layout/CirclePictureHierarchy"/>
    <dgm:cxn modelId="{4A65F9A3-0FE9-4E8A-A18A-4E73D9F6BDF8}" type="presParOf" srcId="{5FDD8D62-B69F-4DEA-876F-F67DC736D6C3}" destId="{A39BB0E3-2354-4D20-8398-A22F41F6506A}" srcOrd="0" destOrd="0" presId="urn:microsoft.com/office/officeart/2009/layout/CirclePictureHierarchy"/>
    <dgm:cxn modelId="{CFBDD00D-3010-467B-93C0-070C4D3D86BA}" type="presParOf" srcId="{5FDD8D62-B69F-4DEA-876F-F67DC736D6C3}" destId="{DC9E8258-2DBE-4101-82A8-7DF5DD6D0BD6}" srcOrd="1" destOrd="0" presId="urn:microsoft.com/office/officeart/2009/layout/CirclePictureHierarchy"/>
    <dgm:cxn modelId="{D22599CD-B02C-416E-B692-4A7DEE5437C6}" type="presParOf" srcId="{60D89BCB-D9A3-4CBB-9E51-C6B65C35C036}" destId="{F8130043-C44B-4840-903E-3DBC69389C35}" srcOrd="1" destOrd="0" presId="urn:microsoft.com/office/officeart/2009/layout/CirclePictureHierarchy"/>
    <dgm:cxn modelId="{F1A7D861-A7DB-4B9A-BFAA-A5E7C10D181D}" type="presParOf" srcId="{F8130043-C44B-4840-903E-3DBC69389C35}" destId="{311F1249-DA9F-4265-877E-231B2620C60F}" srcOrd="0" destOrd="0" presId="urn:microsoft.com/office/officeart/2009/layout/CirclePictureHierarchy"/>
    <dgm:cxn modelId="{63ABE467-1DB8-45C1-BBE1-858F8C3651A8}" type="presParOf" srcId="{F8130043-C44B-4840-903E-3DBC69389C35}" destId="{23FC125D-E7C3-4BEB-AA87-0FAD5911F541}" srcOrd="1" destOrd="0" presId="urn:microsoft.com/office/officeart/2009/layout/CirclePictureHierarchy"/>
    <dgm:cxn modelId="{F2CACC25-5589-4B57-9974-426CEA1E6936}" type="presParOf" srcId="{23FC125D-E7C3-4BEB-AA87-0FAD5911F541}" destId="{E1EB04CF-D880-4839-9492-5CBE23A90B00}" srcOrd="0" destOrd="0" presId="urn:microsoft.com/office/officeart/2009/layout/CirclePictureHierarchy"/>
    <dgm:cxn modelId="{E1B0C3A6-90BC-4376-9579-54B7BF06E4A7}" type="presParOf" srcId="{E1EB04CF-D880-4839-9492-5CBE23A90B00}" destId="{3BBE8A37-8DB2-4183-B836-9A9E5A47B6B2}" srcOrd="0" destOrd="0" presId="urn:microsoft.com/office/officeart/2009/layout/CirclePictureHierarchy"/>
    <dgm:cxn modelId="{5790BC2F-E26A-4ECC-A318-E97C261684D2}" type="presParOf" srcId="{E1EB04CF-D880-4839-9492-5CBE23A90B00}" destId="{4C3BCB78-D343-46F0-B915-7FADD4DF8BBB}" srcOrd="1" destOrd="0" presId="urn:microsoft.com/office/officeart/2009/layout/CirclePictureHierarchy"/>
    <dgm:cxn modelId="{7A2F09BD-964F-4FDA-830E-3367BBBB0E0B}" type="presParOf" srcId="{23FC125D-E7C3-4BEB-AA87-0FAD5911F541}" destId="{8572CFB7-8C06-4F3E-95A7-DDB8EF1E5808}" srcOrd="1" destOrd="0" presId="urn:microsoft.com/office/officeart/2009/layout/CirclePictureHierarchy"/>
    <dgm:cxn modelId="{B9FB2C1A-B16D-4528-8651-F4B539B7B2CF}" type="presParOf" srcId="{8572CFB7-8C06-4F3E-95A7-DDB8EF1E5808}" destId="{3A1CA933-06FF-4EDB-BBA6-3E95144CE018}" srcOrd="0" destOrd="0" presId="urn:microsoft.com/office/officeart/2009/layout/CirclePictureHierarchy"/>
    <dgm:cxn modelId="{5E122C05-4193-4848-97B3-D58C58DA39EB}" type="presParOf" srcId="{8572CFB7-8C06-4F3E-95A7-DDB8EF1E5808}" destId="{2C1B3A2C-BBE8-405E-A487-7975698D1A0B}" srcOrd="1" destOrd="0" presId="urn:microsoft.com/office/officeart/2009/layout/CirclePictureHierarchy"/>
    <dgm:cxn modelId="{267E9D7D-483D-4EF6-A2BE-EFDF78B45F29}" type="presParOf" srcId="{2C1B3A2C-BBE8-405E-A487-7975698D1A0B}" destId="{90B64D34-9FEA-41B1-8012-2C4D063B03A2}" srcOrd="0" destOrd="0" presId="urn:microsoft.com/office/officeart/2009/layout/CirclePictureHierarchy"/>
    <dgm:cxn modelId="{18F1D46A-593B-45AB-903B-D507CA8F4F4F}" type="presParOf" srcId="{90B64D34-9FEA-41B1-8012-2C4D063B03A2}" destId="{770CDB51-63A0-47AA-A359-1BCDA570760D}" srcOrd="0" destOrd="0" presId="urn:microsoft.com/office/officeart/2009/layout/CirclePictureHierarchy"/>
    <dgm:cxn modelId="{D0C8ED60-17DE-4DB2-82E2-0BD8B88F7865}" type="presParOf" srcId="{90B64D34-9FEA-41B1-8012-2C4D063B03A2}" destId="{661FFE4A-8F44-4F27-B1DC-D761FDF60C90}" srcOrd="1" destOrd="0" presId="urn:microsoft.com/office/officeart/2009/layout/CirclePictureHierarchy"/>
    <dgm:cxn modelId="{81019E94-00C2-4146-BF72-E5796DEBF378}" type="presParOf" srcId="{2C1B3A2C-BBE8-405E-A487-7975698D1A0B}" destId="{8DF6B59A-A771-4383-AD90-FC0E2340EAB2}" srcOrd="1" destOrd="0" presId="urn:microsoft.com/office/officeart/2009/layout/CirclePictureHierarchy"/>
    <dgm:cxn modelId="{4C5E3DEF-EAEA-460C-A091-0F2FD2B42F92}" type="presParOf" srcId="{8572CFB7-8C06-4F3E-95A7-DDB8EF1E5808}" destId="{EF89CB62-FB39-4362-9D41-7D73CB622DA4}" srcOrd="2" destOrd="0" presId="urn:microsoft.com/office/officeart/2009/layout/CirclePictureHierarchy"/>
    <dgm:cxn modelId="{B691FA49-67F9-4821-A8C2-F83D46E56063}" type="presParOf" srcId="{8572CFB7-8C06-4F3E-95A7-DDB8EF1E5808}" destId="{F02D7124-9F4E-43D4-AEAB-2CCDE56C1D1D}" srcOrd="3" destOrd="0" presId="urn:microsoft.com/office/officeart/2009/layout/CirclePictureHierarchy"/>
    <dgm:cxn modelId="{938B06A1-3B45-44EE-BC0F-4658512936AD}" type="presParOf" srcId="{F02D7124-9F4E-43D4-AEAB-2CCDE56C1D1D}" destId="{86851336-FACA-4436-9BE2-698F62094689}" srcOrd="0" destOrd="0" presId="urn:microsoft.com/office/officeart/2009/layout/CirclePictureHierarchy"/>
    <dgm:cxn modelId="{A34F768E-71E0-457D-AABD-1A5A2A79AD29}" type="presParOf" srcId="{86851336-FACA-4436-9BE2-698F62094689}" destId="{ABE595B6-EDE4-4AFC-88E2-F6365FBD7180}" srcOrd="0" destOrd="0" presId="urn:microsoft.com/office/officeart/2009/layout/CirclePictureHierarchy"/>
    <dgm:cxn modelId="{4DA649BA-64AA-44E2-B0E6-5D5029A9DA18}" type="presParOf" srcId="{86851336-FACA-4436-9BE2-698F62094689}" destId="{6D2D4194-25FB-4A01-BCCA-64866BD375CE}" srcOrd="1" destOrd="0" presId="urn:microsoft.com/office/officeart/2009/layout/CirclePictureHierarchy"/>
    <dgm:cxn modelId="{54ADBBA8-B4E3-4524-B661-0ACA448F707E}" type="presParOf" srcId="{F02D7124-9F4E-43D4-AEAB-2CCDE56C1D1D}" destId="{7A7BD4B1-F758-4A98-AFBE-345541A6FE78}" srcOrd="1" destOrd="0" presId="urn:microsoft.com/office/officeart/2009/layout/CirclePictureHierarchy"/>
    <dgm:cxn modelId="{A1750652-F3F5-4237-ABC3-FFBAE1CC5C1A}" type="presParOf" srcId="{F8130043-C44B-4840-903E-3DBC69389C35}" destId="{196A91AB-C407-401E-BFF3-42ED57273421}" srcOrd="2" destOrd="0" presId="urn:microsoft.com/office/officeart/2009/layout/CirclePictureHierarchy"/>
    <dgm:cxn modelId="{E0C3412E-727B-43F5-9AE5-A6031AEC66C1}" type="presParOf" srcId="{F8130043-C44B-4840-903E-3DBC69389C35}" destId="{BB92B7FC-0B0A-410A-B467-7993CFF33A7E}" srcOrd="3" destOrd="0" presId="urn:microsoft.com/office/officeart/2009/layout/CirclePictureHierarchy"/>
    <dgm:cxn modelId="{03B6F094-2FD4-46AD-98CC-A920DF92FF4B}" type="presParOf" srcId="{BB92B7FC-0B0A-410A-B467-7993CFF33A7E}" destId="{EBCA49F3-7711-41E0-9882-6CA90994019E}" srcOrd="0" destOrd="0" presId="urn:microsoft.com/office/officeart/2009/layout/CirclePictureHierarchy"/>
    <dgm:cxn modelId="{E487A8BE-6C83-4ABC-B7B4-559E96099521}" type="presParOf" srcId="{EBCA49F3-7711-41E0-9882-6CA90994019E}" destId="{F0D6F223-DBB5-4A7F-A467-CF28D8E3BE84}" srcOrd="0" destOrd="0" presId="urn:microsoft.com/office/officeart/2009/layout/CirclePictureHierarchy"/>
    <dgm:cxn modelId="{40F7315E-05E6-40CE-A9A7-2320D444C52D}" type="presParOf" srcId="{EBCA49F3-7711-41E0-9882-6CA90994019E}" destId="{42BE24F4-485F-43B0-B7B9-4BCF36AF994F}" srcOrd="1" destOrd="0" presId="urn:microsoft.com/office/officeart/2009/layout/CirclePictureHierarchy"/>
    <dgm:cxn modelId="{200D6821-B559-40DD-975E-C7F3D6AF533F}" type="presParOf" srcId="{BB92B7FC-0B0A-410A-B467-7993CFF33A7E}" destId="{83B86BD8-839B-48E4-A6CE-5897C3AF7EDC}" srcOrd="1" destOrd="0" presId="urn:microsoft.com/office/officeart/2009/layout/CirclePictureHierarchy"/>
    <dgm:cxn modelId="{3FBC97A6-1EF0-4C97-834F-4F09D4064BA3}" type="presParOf" srcId="{47D0B2D6-D551-46C3-8106-200E257671AF}" destId="{9F719300-AC55-4DF9-A50B-CA4E9E1AC6FD}" srcOrd="2" destOrd="0" presId="urn:microsoft.com/office/officeart/2009/layout/CirclePictureHierarchy"/>
    <dgm:cxn modelId="{75410A2F-40C5-4FF9-A54D-1A65F5CDFD3A}" type="presParOf" srcId="{47D0B2D6-D551-46C3-8106-200E257671AF}" destId="{8BE03BA0-2E62-4ADD-AC62-84D9463E5EEE}" srcOrd="3" destOrd="0" presId="urn:microsoft.com/office/officeart/2009/layout/CirclePictureHierarchy"/>
    <dgm:cxn modelId="{94EF33C3-1740-4C5F-BDD6-E9CFD3E2DFC6}" type="presParOf" srcId="{8BE03BA0-2E62-4ADD-AC62-84D9463E5EEE}" destId="{CD1C9AD5-A79F-4F6B-9D00-8CF21CC89F84}" srcOrd="0" destOrd="0" presId="urn:microsoft.com/office/officeart/2009/layout/CirclePictureHierarchy"/>
    <dgm:cxn modelId="{5B00AE9A-9CA9-4E18-B6D6-91E48E56F91F}" type="presParOf" srcId="{CD1C9AD5-A79F-4F6B-9D00-8CF21CC89F84}" destId="{B8C0CD76-8F9C-4409-BDE1-F0C8E2CF6603}" srcOrd="0" destOrd="0" presId="urn:microsoft.com/office/officeart/2009/layout/CirclePictureHierarchy"/>
    <dgm:cxn modelId="{B15A1DC3-452C-4822-8405-7A3874898C7E}" type="presParOf" srcId="{CD1C9AD5-A79F-4F6B-9D00-8CF21CC89F84}" destId="{5EDE604E-B5C6-4AA1-BF77-50D14508CC35}" srcOrd="1" destOrd="0" presId="urn:microsoft.com/office/officeart/2009/layout/CirclePictureHierarchy"/>
    <dgm:cxn modelId="{D3E75EB6-57BC-466C-BE96-B3716DDE1878}" type="presParOf" srcId="{8BE03BA0-2E62-4ADD-AC62-84D9463E5EEE}" destId="{231FEA9F-788D-48BA-B77D-769F294DD170}" srcOrd="1" destOrd="0" presId="urn:microsoft.com/office/officeart/2009/layout/CirclePictureHierarchy"/>
    <dgm:cxn modelId="{00B46072-A8B2-4ABC-B9E8-B230BD3E7705}" type="presParOf" srcId="{231FEA9F-788D-48BA-B77D-769F294DD170}" destId="{B3C59184-E2C5-4AB5-BBC5-A20119B5F8AC}" srcOrd="0" destOrd="0" presId="urn:microsoft.com/office/officeart/2009/layout/CirclePictureHierarchy"/>
    <dgm:cxn modelId="{CE73D29D-C195-4679-862A-472887430967}" type="presParOf" srcId="{231FEA9F-788D-48BA-B77D-769F294DD170}" destId="{0A00A8FB-A113-4BD4-A5D6-B31F9AA57842}" srcOrd="1" destOrd="0" presId="urn:microsoft.com/office/officeart/2009/layout/CirclePictureHierarchy"/>
    <dgm:cxn modelId="{55E4F6EB-747A-42C3-B336-FA59F8BB9420}" type="presParOf" srcId="{0A00A8FB-A113-4BD4-A5D6-B31F9AA57842}" destId="{20E0B763-661F-4A6F-920A-C7EA891C5FBB}" srcOrd="0" destOrd="0" presId="urn:microsoft.com/office/officeart/2009/layout/CirclePictureHierarchy"/>
    <dgm:cxn modelId="{1D60A0A5-2F9B-4C52-A434-65EF293A8F54}" type="presParOf" srcId="{20E0B763-661F-4A6F-920A-C7EA891C5FBB}" destId="{CA55A005-8969-4732-8A3C-AE8C204A41D6}" srcOrd="0" destOrd="0" presId="urn:microsoft.com/office/officeart/2009/layout/CirclePictureHierarchy"/>
    <dgm:cxn modelId="{ACB24429-3BCE-4F57-ADFA-99C5C224C37B}" type="presParOf" srcId="{20E0B763-661F-4A6F-920A-C7EA891C5FBB}" destId="{DC450BBF-31A6-4804-9734-3436B79688E7}" srcOrd="1" destOrd="0" presId="urn:microsoft.com/office/officeart/2009/layout/CirclePictureHierarchy"/>
    <dgm:cxn modelId="{C1163637-68EE-48F7-A9A9-A4A057024DAE}" type="presParOf" srcId="{0A00A8FB-A113-4BD4-A5D6-B31F9AA57842}" destId="{FE4B41D1-C56B-4C17-80C8-D2CB7951595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59184-E2C5-4AB5-BBC5-A20119B5F8AC}">
      <dsp:nvSpPr>
        <dsp:cNvPr id="0" name=""/>
        <dsp:cNvSpPr/>
      </dsp:nvSpPr>
      <dsp:spPr>
        <a:xfrm>
          <a:off x="2043571" y="804179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134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19300-AC55-4DF9-A50B-CA4E9E1AC6FD}">
      <dsp:nvSpPr>
        <dsp:cNvPr id="0" name=""/>
        <dsp:cNvSpPr/>
      </dsp:nvSpPr>
      <dsp:spPr>
        <a:xfrm>
          <a:off x="1505088" y="431706"/>
          <a:ext cx="5842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685"/>
              </a:lnTo>
              <a:lnTo>
                <a:pt x="584202" y="90685"/>
              </a:lnTo>
              <a:lnTo>
                <a:pt x="584202" y="134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6A91AB-C407-401E-BFF3-42ED57273421}">
      <dsp:nvSpPr>
        <dsp:cNvPr id="0" name=""/>
        <dsp:cNvSpPr/>
      </dsp:nvSpPr>
      <dsp:spPr>
        <a:xfrm>
          <a:off x="920885" y="804179"/>
          <a:ext cx="389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685"/>
              </a:lnTo>
              <a:lnTo>
                <a:pt x="389468" y="90685"/>
              </a:lnTo>
              <a:lnTo>
                <a:pt x="389468" y="134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9CB62-FB39-4362-9D41-7D73CB622DA4}">
      <dsp:nvSpPr>
        <dsp:cNvPr id="0" name=""/>
        <dsp:cNvSpPr/>
      </dsp:nvSpPr>
      <dsp:spPr>
        <a:xfrm>
          <a:off x="531417" y="1176653"/>
          <a:ext cx="3894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90685"/>
              </a:lnTo>
              <a:lnTo>
                <a:pt x="389468" y="90685"/>
              </a:lnTo>
              <a:lnTo>
                <a:pt x="389468" y="134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1CA933-06FF-4EDB-BBA6-3E95144CE018}">
      <dsp:nvSpPr>
        <dsp:cNvPr id="0" name=""/>
        <dsp:cNvSpPr/>
      </dsp:nvSpPr>
      <dsp:spPr>
        <a:xfrm>
          <a:off x="141949" y="1176653"/>
          <a:ext cx="389468" cy="91440"/>
        </a:xfrm>
        <a:custGeom>
          <a:avLst/>
          <a:gdLst/>
          <a:ahLst/>
          <a:cxnLst/>
          <a:rect l="0" t="0" r="0" b="0"/>
          <a:pathLst>
            <a:path>
              <a:moveTo>
                <a:pt x="389468" y="45720"/>
              </a:moveTo>
              <a:lnTo>
                <a:pt x="389468" y="90685"/>
              </a:lnTo>
              <a:lnTo>
                <a:pt x="0" y="90685"/>
              </a:lnTo>
              <a:lnTo>
                <a:pt x="0" y="134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1F1249-DA9F-4265-877E-231B2620C60F}">
      <dsp:nvSpPr>
        <dsp:cNvPr id="0" name=""/>
        <dsp:cNvSpPr/>
      </dsp:nvSpPr>
      <dsp:spPr>
        <a:xfrm>
          <a:off x="531417" y="804179"/>
          <a:ext cx="389468" cy="91440"/>
        </a:xfrm>
        <a:custGeom>
          <a:avLst/>
          <a:gdLst/>
          <a:ahLst/>
          <a:cxnLst/>
          <a:rect l="0" t="0" r="0" b="0"/>
          <a:pathLst>
            <a:path>
              <a:moveTo>
                <a:pt x="389468" y="45720"/>
              </a:moveTo>
              <a:lnTo>
                <a:pt x="389468" y="90685"/>
              </a:lnTo>
              <a:lnTo>
                <a:pt x="0" y="90685"/>
              </a:lnTo>
              <a:lnTo>
                <a:pt x="0" y="13494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E0101-1443-4A05-A46D-9CBA98C54236}">
      <dsp:nvSpPr>
        <dsp:cNvPr id="0" name=""/>
        <dsp:cNvSpPr/>
      </dsp:nvSpPr>
      <dsp:spPr>
        <a:xfrm>
          <a:off x="920885" y="431706"/>
          <a:ext cx="584202" cy="91440"/>
        </a:xfrm>
        <a:custGeom>
          <a:avLst/>
          <a:gdLst/>
          <a:ahLst/>
          <a:cxnLst/>
          <a:rect l="0" t="0" r="0" b="0"/>
          <a:pathLst>
            <a:path>
              <a:moveTo>
                <a:pt x="584202" y="45720"/>
              </a:moveTo>
              <a:lnTo>
                <a:pt x="584202" y="90685"/>
              </a:lnTo>
              <a:lnTo>
                <a:pt x="0" y="90685"/>
              </a:lnTo>
              <a:lnTo>
                <a:pt x="0" y="13494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B5EA1-F67B-42CD-A555-61767E46C64F}">
      <dsp:nvSpPr>
        <dsp:cNvPr id="0" name=""/>
        <dsp:cNvSpPr/>
      </dsp:nvSpPr>
      <dsp:spPr>
        <a:xfrm>
          <a:off x="1363463" y="194176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48EA3-C79F-48B0-95A1-81CF88FC45CF}">
      <dsp:nvSpPr>
        <dsp:cNvPr id="0" name=""/>
        <dsp:cNvSpPr/>
      </dsp:nvSpPr>
      <dsp:spPr>
        <a:xfrm>
          <a:off x="1646713" y="193468"/>
          <a:ext cx="424874" cy="283249"/>
        </a:xfrm>
        <a:prstGeom prst="rect">
          <a:avLst/>
        </a:prstGeom>
        <a:solidFill>
          <a:srgbClr val="003738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b="1" kern="1200">
              <a:solidFill>
                <a:schemeClr val="bg1">
                  <a:lumMod val="95000"/>
                </a:schemeClr>
              </a:solidFill>
            </a:rPr>
            <a:t>NAS</a:t>
          </a:r>
        </a:p>
      </dsp:txBody>
      <dsp:txXfrm>
        <a:off x="1646713" y="193468"/>
        <a:ext cx="424874" cy="283249"/>
      </dsp:txXfrm>
    </dsp:sp>
    <dsp:sp modelId="{A39BB0E3-2354-4D20-8398-A22F41F6506A}">
      <dsp:nvSpPr>
        <dsp:cNvPr id="0" name=""/>
        <dsp:cNvSpPr/>
      </dsp:nvSpPr>
      <dsp:spPr>
        <a:xfrm>
          <a:off x="779261" y="566649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E8258-2DBE-4101-82A8-7DF5DD6D0BD6}">
      <dsp:nvSpPr>
        <dsp:cNvPr id="0" name=""/>
        <dsp:cNvSpPr/>
      </dsp:nvSpPr>
      <dsp:spPr>
        <a:xfrm>
          <a:off x="1062510" y="565941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폴더 1</a:t>
          </a:r>
        </a:p>
      </dsp:txBody>
      <dsp:txXfrm>
        <a:off x="1062510" y="565941"/>
        <a:ext cx="424874" cy="283249"/>
      </dsp:txXfrm>
    </dsp:sp>
    <dsp:sp modelId="{3BBE8A37-8DB2-4183-B836-9A9E5A47B6B2}">
      <dsp:nvSpPr>
        <dsp:cNvPr id="0" name=""/>
        <dsp:cNvSpPr/>
      </dsp:nvSpPr>
      <dsp:spPr>
        <a:xfrm>
          <a:off x="389792" y="939123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3BCB78-D343-46F0-B915-7FADD4DF8BBB}">
      <dsp:nvSpPr>
        <dsp:cNvPr id="0" name=""/>
        <dsp:cNvSpPr/>
      </dsp:nvSpPr>
      <dsp:spPr>
        <a:xfrm>
          <a:off x="673042" y="938415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폴더 3</a:t>
          </a:r>
        </a:p>
      </dsp:txBody>
      <dsp:txXfrm>
        <a:off x="673042" y="938415"/>
        <a:ext cx="424874" cy="283249"/>
      </dsp:txXfrm>
    </dsp:sp>
    <dsp:sp modelId="{770CDB51-63A0-47AA-A359-1BCDA570760D}">
      <dsp:nvSpPr>
        <dsp:cNvPr id="0" name=""/>
        <dsp:cNvSpPr/>
      </dsp:nvSpPr>
      <dsp:spPr>
        <a:xfrm>
          <a:off x="324" y="1311596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FFE4A-8F44-4F27-B1DC-D761FDF60C90}">
      <dsp:nvSpPr>
        <dsp:cNvPr id="0" name=""/>
        <dsp:cNvSpPr/>
      </dsp:nvSpPr>
      <dsp:spPr>
        <a:xfrm>
          <a:off x="283573" y="1310888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파일 C</a:t>
          </a:r>
        </a:p>
      </dsp:txBody>
      <dsp:txXfrm>
        <a:off x="283573" y="1310888"/>
        <a:ext cx="424874" cy="283249"/>
      </dsp:txXfrm>
    </dsp:sp>
    <dsp:sp modelId="{ABE595B6-EDE4-4AFC-88E2-F6365FBD7180}">
      <dsp:nvSpPr>
        <dsp:cNvPr id="0" name=""/>
        <dsp:cNvSpPr/>
      </dsp:nvSpPr>
      <dsp:spPr>
        <a:xfrm>
          <a:off x="779261" y="1311596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4194-25FB-4A01-BCCA-64866BD375CE}">
      <dsp:nvSpPr>
        <dsp:cNvPr id="0" name=""/>
        <dsp:cNvSpPr/>
      </dsp:nvSpPr>
      <dsp:spPr>
        <a:xfrm>
          <a:off x="1062510" y="1310888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파일 D</a:t>
          </a:r>
        </a:p>
      </dsp:txBody>
      <dsp:txXfrm>
        <a:off x="1062510" y="1310888"/>
        <a:ext cx="424874" cy="283249"/>
      </dsp:txXfrm>
    </dsp:sp>
    <dsp:sp modelId="{F0D6F223-DBB5-4A7F-A467-CF28D8E3BE84}">
      <dsp:nvSpPr>
        <dsp:cNvPr id="0" name=""/>
        <dsp:cNvSpPr/>
      </dsp:nvSpPr>
      <dsp:spPr>
        <a:xfrm>
          <a:off x="1168729" y="939123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E24F4-485F-43B0-B7B9-4BCF36AF994F}">
      <dsp:nvSpPr>
        <dsp:cNvPr id="0" name=""/>
        <dsp:cNvSpPr/>
      </dsp:nvSpPr>
      <dsp:spPr>
        <a:xfrm>
          <a:off x="1451979" y="938415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파일 A</a:t>
          </a:r>
        </a:p>
      </dsp:txBody>
      <dsp:txXfrm>
        <a:off x="1451979" y="938415"/>
        <a:ext cx="424874" cy="283249"/>
      </dsp:txXfrm>
    </dsp:sp>
    <dsp:sp modelId="{B8C0CD76-8F9C-4409-BDE1-F0C8E2CF6603}">
      <dsp:nvSpPr>
        <dsp:cNvPr id="0" name=""/>
        <dsp:cNvSpPr/>
      </dsp:nvSpPr>
      <dsp:spPr>
        <a:xfrm>
          <a:off x="1947666" y="566649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E604E-B5C6-4AA1-BF77-50D14508CC35}">
      <dsp:nvSpPr>
        <dsp:cNvPr id="0" name=""/>
        <dsp:cNvSpPr/>
      </dsp:nvSpPr>
      <dsp:spPr>
        <a:xfrm>
          <a:off x="2230916" y="565941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폴더 2</a:t>
          </a:r>
        </a:p>
      </dsp:txBody>
      <dsp:txXfrm>
        <a:off x="2230916" y="565941"/>
        <a:ext cx="424874" cy="283249"/>
      </dsp:txXfrm>
    </dsp:sp>
    <dsp:sp modelId="{CA55A005-8969-4732-8A3C-AE8C204A41D6}">
      <dsp:nvSpPr>
        <dsp:cNvPr id="0" name=""/>
        <dsp:cNvSpPr/>
      </dsp:nvSpPr>
      <dsp:spPr>
        <a:xfrm>
          <a:off x="1947666" y="939123"/>
          <a:ext cx="283249" cy="28324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450BBF-31A6-4804-9734-3436B79688E7}">
      <dsp:nvSpPr>
        <dsp:cNvPr id="0" name=""/>
        <dsp:cNvSpPr/>
      </dsp:nvSpPr>
      <dsp:spPr>
        <a:xfrm>
          <a:off x="2230916" y="938415"/>
          <a:ext cx="424874" cy="2832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900" kern="1200">
              <a:solidFill>
                <a:schemeClr val="bg1">
                  <a:lumMod val="95000"/>
                </a:schemeClr>
              </a:solidFill>
            </a:rPr>
            <a:t>파일 B</a:t>
          </a:r>
        </a:p>
      </dsp:txBody>
      <dsp:txXfrm>
        <a:off x="2230916" y="938415"/>
        <a:ext cx="424874" cy="283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>
                <a:latin typeface="Tahoma" panose="020B0604030504040204" pitchFamily="34" charset="0"/>
              </a:rPr>
              <a:t>10/14/2020</a:t>
            </a:fld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ahoma" panose="020B060403050404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>
                <a:latin typeface="Tahoma" panose="020B0604030504040204" pitchFamily="34" charset="0"/>
              </a:rPr>
              <a:t>‹#›</a:t>
            </a:fld>
            <a:endParaRPr lang="en-US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42B9AD4B-8655-4940-A3C2-456FA4D65BFE}" type="datetimeFigureOut">
              <a:rPr lang="en-US" smtClean="0"/>
              <a:pPr/>
              <a:t>10/14/2020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>
                <a:latin typeface="Tahom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Tahoma" panose="020B0604030504040204" pitchFamily="34" charset="0"/>
              </a:defRPr>
            </a:lvl1pPr>
          </a:lstStyle>
          <a:p>
            <a:fld id="{650144F6-1F44-484E-96B6-CAB23FCB33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18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Dedup</a:t>
            </a:r>
            <a:r>
              <a:rPr lang="en-US" dirty="0"/>
              <a:t>/job settings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ew</a:t>
            </a:r>
            <a:r>
              <a:rPr lang="en-US" dirty="0"/>
              <a:t> job default will be compress at source/</a:t>
            </a:r>
            <a:r>
              <a:rPr lang="en-US" dirty="0" err="1"/>
              <a:t>uncompress</a:t>
            </a:r>
            <a:r>
              <a:rPr lang="en-US" dirty="0"/>
              <a:t> at target</a:t>
            </a:r>
          </a:p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fixes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allow:Full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VM restore from snapshot to original location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 FLR from AHV backups using helper running on AHV cluster</a:t>
            </a:r>
          </a:p>
          <a:p>
            <a:endParaRPr lang="en-US" dirty="0"/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Snapshot jobs have incorrect type in VBR UI (show as storage snaps)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057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VAN</a:t>
            </a:r>
            <a:r>
              <a:rPr lang="en-US" baseline="0" dirty="0"/>
              <a:t> v2 dependent on B&amp;R v10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386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Custom backup data – </a:t>
            </a:r>
            <a:r>
              <a:rPr lang="en-US" dirty="0" err="1"/>
              <a:t>Nutanix</a:t>
            </a:r>
            <a:r>
              <a:rPr lang="en-US" dirty="0"/>
              <a:t> VM info, </a:t>
            </a:r>
            <a:r>
              <a:rPr lang="en-US" dirty="0" err="1"/>
              <a:t>Nutanix</a:t>
            </a:r>
            <a:r>
              <a:rPr lang="en-US" baseline="0" dirty="0"/>
              <a:t> backup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02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82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AHV work the proxy/agent is mounting AHV snapshots as the proxy/agent is at the API level interacting with these.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74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3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397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Leverage AHV </a:t>
            </a:r>
            <a:r>
              <a:rPr lang="en-GB" b="1" dirty="0"/>
              <a:t>CBT</a:t>
            </a:r>
            <a:r>
              <a:rPr lang="en-GB" dirty="0"/>
              <a:t> for full and incremental</a:t>
            </a:r>
          </a:p>
          <a:p>
            <a:r>
              <a:rPr lang="en-GB" dirty="0"/>
              <a:t>AHV CBT requires the snapshot to be kept </a:t>
            </a:r>
          </a:p>
          <a:p>
            <a:r>
              <a:rPr lang="en-GB" dirty="0"/>
              <a:t>DSF = Distributed Storage Fabric</a:t>
            </a:r>
          </a:p>
          <a:p>
            <a:endParaRPr lang="en-GB" dirty="0"/>
          </a:p>
          <a:p>
            <a:r>
              <a:rPr lang="en-GB" dirty="0"/>
              <a:t>V3 Nutanix API “hides” this snapshot</a:t>
            </a:r>
          </a:p>
          <a:p>
            <a:endParaRPr lang="en-GB" dirty="0"/>
          </a:p>
          <a:p>
            <a:r>
              <a:rPr lang="en-GB" dirty="0"/>
              <a:t>Chain of 1 persists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68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96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FLR-</a:t>
            </a:r>
            <a:r>
              <a:rPr lang="fr-FR" dirty="0" err="1"/>
              <a:t>based</a:t>
            </a:r>
            <a:r>
              <a:rPr lang="fr-FR" dirty="0"/>
              <a:t> application restores</a:t>
            </a:r>
          </a:p>
          <a:p>
            <a:endParaRPr lang="fr-FR" dirty="0"/>
          </a:p>
          <a:p>
            <a:r>
              <a:rPr lang="fr-FR" dirty="0"/>
              <a:t>Veeam Server agent for DB log handling as </a:t>
            </a:r>
            <a:r>
              <a:rPr lang="fr-FR" dirty="0" err="1"/>
              <a:t>workaround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9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#MASTER DECK INFO: &lt;Information about this slide&gt;</a:t>
            </a:r>
          </a:p>
          <a:p>
            <a:r>
              <a:rPr lang="en-US"/>
              <a:t>#VERSION: 2019/08/09</a:t>
            </a:r>
          </a:p>
          <a:p>
            <a:r>
              <a:rPr lang="en-US"/>
              <a:t>#EDITS: Changed Icon</a:t>
            </a:r>
          </a:p>
          <a:p>
            <a:endParaRPr lang="en-NL"/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E8696-B10A-46AE-BE47-AC3E5B71628D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9564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Restore</a:t>
            </a:r>
            <a:r>
              <a:rPr lang="en-US" baseline="0" dirty="0"/>
              <a:t> to Azure</a:t>
            </a:r>
            <a:endParaRPr lang="en-US" dirty="0"/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Automated</a:t>
            </a: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conversion</a:t>
            </a:r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Use cases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migration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Dev/test environment, safely test patches and critical updates before rolling them out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1239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Veeam Agents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Covers non-AHV virtualized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NGT if installed / functional otherwise…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w/AHV for app consistent backups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 NGT API…only path to </a:t>
            </a:r>
            <a:r>
              <a:rPr lang="en-US" dirty="0" err="1"/>
              <a:t>quiesced</a:t>
            </a:r>
            <a:r>
              <a:rPr lang="en-US" dirty="0"/>
              <a:t> backups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Transaction log</a:t>
            </a:r>
            <a:r>
              <a:rPr lang="en-US" baseline="0" dirty="0"/>
              <a:t> backups</a:t>
            </a:r>
            <a:endParaRPr lang="en-US" dirty="0"/>
          </a:p>
          <a:p>
            <a:pPr marL="114300" lvl="0" indent="0">
              <a:buFontTx/>
              <a:buNone/>
            </a:pPr>
            <a:r>
              <a:rPr lang="en-US" dirty="0"/>
              <a:t>Mention AIX /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906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110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47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7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38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it make sense and the market is asking for better solutions!</a:t>
            </a:r>
          </a:p>
          <a:p>
            <a:pPr marL="271145" indent="-271145">
              <a:buFont typeface="Arial"/>
              <a:buChar char="•"/>
            </a:pPr>
            <a:r>
              <a:rPr lang="en-US" dirty="0"/>
              <a:t>Two leaders working closely together for their customers</a:t>
            </a:r>
          </a:p>
          <a:p>
            <a:pPr marL="271145" indent="-271145">
              <a:buFont typeface="Arial"/>
              <a:buChar char="•"/>
            </a:pPr>
            <a:r>
              <a:rPr lang="en-US" dirty="0"/>
              <a:t>Solution Synergies! Data protection and storage must work closely together</a:t>
            </a:r>
          </a:p>
          <a:p>
            <a:pPr marL="271145" indent="-271145">
              <a:buFont typeface="Arial"/>
              <a:buChar char="•"/>
            </a:pPr>
            <a:r>
              <a:rPr lang="en-US" dirty="0"/>
              <a:t>IT efficiency gains with integrated IT operations</a:t>
            </a:r>
            <a:endParaRPr lang="en-US" dirty="0">
              <a:cs typeface="Tahoma" panose="020B0604030504040204" pitchFamily="34" charset="0"/>
            </a:endParaRPr>
          </a:p>
          <a:p>
            <a:pPr marL="271145" indent="-271145">
              <a:buFont typeface="Arial"/>
              <a:buChar char="•"/>
            </a:pPr>
            <a:r>
              <a:rPr lang="en-US" dirty="0"/>
              <a:t>Cloud-like scaling where ever you need it</a:t>
            </a:r>
          </a:p>
          <a:p>
            <a:pPr marL="271145" indent="-271145">
              <a:buFont typeface="Arial"/>
              <a:buChar char="•"/>
            </a:pPr>
            <a:r>
              <a:rPr lang="en-US" dirty="0"/>
              <a:t>Elevate user experience from POC to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E49C33-A899-4080-B833-E3FCF70FA0F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219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38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2400" kern="1200" dirty="0">
              <a:solidFill>
                <a:schemeClr val="tx1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2A5950-F53A-F248-B03E-512CD32874D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22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2A5950-F53A-F248-B03E-512CD32874D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78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286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80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Nutanix</a:t>
            </a:r>
            <a:r>
              <a:rPr lang="en-US" dirty="0"/>
              <a:t> Mine is implemented as an</a:t>
            </a:r>
            <a:r>
              <a:rPr lang="en-US" baseline="0" dirty="0"/>
              <a:t> i</a:t>
            </a:r>
            <a:r>
              <a:rPr lang="en-US" dirty="0"/>
              <a:t>ndependent AHV cluster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Veeam</a:t>
            </a:r>
            <a:r>
              <a:rPr lang="en-US" dirty="0"/>
              <a:t> components (VBR, proxies, repo extents)</a:t>
            </a:r>
            <a:r>
              <a:rPr lang="en-US" baseline="0" dirty="0"/>
              <a:t> all run as AHV VM’s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Can serve as backup storage for ANY </a:t>
            </a:r>
            <a:r>
              <a:rPr lang="en-US" baseline="0" dirty="0" err="1"/>
              <a:t>Veeam</a:t>
            </a:r>
            <a:r>
              <a:rPr lang="en-US" baseline="0" dirty="0"/>
              <a:t> backup source – VAN, VMware, Hyper-V, agents, plugins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BA50B-52A3-4BC5-9D81-DAD658941E46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59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7A2018-3C35-F148-8205-9705DBC23952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9711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클라우드 데이터 관리를 제공하는 백업 솔루션의 리더입니다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최초의 제품이 출시 된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2006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설립 된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제품은 가상 인프라 백업에 중점을 두었습니다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후이 회사는 물리적 인프라 백업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Microsoft Office 365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SaaS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데이터 백업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 기반 환경과 클라우드 기반 환경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재해 복구 오케스트레이션 등으로 확장되었습니다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이것이 바로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데이터 센터 백업 및 복구 업계의 </a:t>
            </a:r>
            <a:r>
              <a:rPr lang="ko-KR" altLang="en-US" sz="9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리더가되기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빠르게 성장한 이유입니다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Veeam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연간 반복 매출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(ARR)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2019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분기에 엘리트의 소프트웨어 리더 그룹에 합류하여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분기에 연간 예약에서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달러를 넘어 섰으며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전년 대비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26 %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증가했습니다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9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전 세계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355K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고객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66K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채널 파트너 및 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</a:t>
            </a:r>
            <a:r>
              <a:rPr lang="ko-KR" altLang="en-US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이상의 국가에 지사가 있습니다</a:t>
            </a:r>
            <a:r>
              <a:rPr lang="en-US" altLang="ko-KR" sz="9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038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 Regular"/>
                <a:ea typeface="맑은 고딕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 Regular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715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76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90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93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486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922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separate by requires and integrates VBR in the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21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Instant VM Recovery </a:t>
            </a:r>
            <a:r>
              <a:rPr lang="ko-KR" altLang="en-US"/>
              <a:t>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통상 </a:t>
            </a:r>
            <a:r>
              <a:rPr lang="ko-KR" altLang="en-US" dirty="0" err="1"/>
              <a:t>백업본을</a:t>
            </a:r>
            <a:r>
              <a:rPr lang="ko-KR" altLang="en-US" dirty="0"/>
              <a:t> </a:t>
            </a:r>
            <a:r>
              <a:rPr lang="ko-KR" altLang="en-US" dirty="0" err="1"/>
              <a:t>복구한다라고</a:t>
            </a:r>
            <a:r>
              <a:rPr lang="ko-KR" altLang="en-US" dirty="0"/>
              <a:t> 하면 백업 이미지를 </a:t>
            </a:r>
            <a:r>
              <a:rPr lang="en-US" altLang="ko-KR" dirty="0"/>
              <a:t>restore</a:t>
            </a:r>
            <a:r>
              <a:rPr lang="ko-KR" altLang="en-US"/>
              <a:t>과정을 거친후에</a:t>
            </a:r>
            <a:r>
              <a:rPr lang="en-US" altLang="ko-KR" dirty="0"/>
              <a:t>,</a:t>
            </a:r>
            <a:r>
              <a:rPr lang="ko-KR" altLang="en-US"/>
              <a:t> 서비스를 다시 살리게 되는데요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Instant VM Recovery </a:t>
            </a:r>
            <a:r>
              <a:rPr lang="ko-KR" altLang="en-US"/>
              <a:t>기능은 백업본을</a:t>
            </a:r>
            <a:r>
              <a:rPr lang="en-US" altLang="ko-KR" dirty="0"/>
              <a:t>,</a:t>
            </a:r>
            <a:r>
              <a:rPr lang="ko-KR" altLang="en-US"/>
              <a:t> </a:t>
            </a:r>
            <a:r>
              <a:rPr lang="en-US" altLang="ko-KR" dirty="0"/>
              <a:t>Restore </a:t>
            </a:r>
            <a:r>
              <a:rPr lang="ko-KR" altLang="en-US"/>
              <a:t>과정없이</a:t>
            </a:r>
            <a:r>
              <a:rPr lang="en-US" altLang="ko-KR" dirty="0"/>
              <a:t>, </a:t>
            </a:r>
            <a:r>
              <a:rPr lang="ko-KR" altLang="en-US"/>
              <a:t>바로 운영서비스에 참여시키는 기능입니다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</a:t>
            </a:r>
            <a:r>
              <a:rPr lang="ko-KR" altLang="en-US"/>
              <a:t> </a:t>
            </a:r>
            <a:r>
              <a:rPr lang="ko-KR" altLang="en-US" dirty="0"/>
              <a:t>백업 이미지가 </a:t>
            </a:r>
            <a:r>
              <a:rPr lang="en-US" altLang="ko-KR" dirty="0"/>
              <a:t>100G</a:t>
            </a:r>
            <a:r>
              <a:rPr lang="ko-KR" altLang="en-US"/>
              <a:t>든 </a:t>
            </a:r>
            <a:r>
              <a:rPr lang="en-US" altLang="ko-KR" dirty="0"/>
              <a:t>1TB</a:t>
            </a:r>
            <a:r>
              <a:rPr lang="ko-KR" altLang="en-US"/>
              <a:t>이든 복구소요시간이 동일하게</a:t>
            </a:r>
            <a:r>
              <a:rPr lang="en-US" altLang="ko-KR" dirty="0"/>
              <a:t>,</a:t>
            </a:r>
            <a:r>
              <a:rPr lang="ko-KR" altLang="en-US"/>
              <a:t> 수분내 가능하게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기능은 이제 거의 대부분의 백업솔루션에서 사용되고 있는 </a:t>
            </a:r>
            <a:r>
              <a:rPr lang="ko-KR" altLang="en-US" dirty="0" err="1"/>
              <a:t>기능이기도한데요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사실 이 기능은 </a:t>
            </a:r>
            <a:r>
              <a:rPr lang="en-US" altLang="ko-KR" dirty="0"/>
              <a:t>Veeam</a:t>
            </a:r>
            <a:r>
              <a:rPr lang="ko-KR" altLang="en-US"/>
              <a:t>에서는 </a:t>
            </a:r>
            <a:r>
              <a:rPr lang="en-US" altLang="ko-KR" dirty="0"/>
              <a:t>2010</a:t>
            </a:r>
            <a:r>
              <a:rPr lang="ko-KR" altLang="en-US"/>
              <a:t>년 업계최초로 출시가 되었구요</a:t>
            </a:r>
            <a:r>
              <a:rPr lang="en-US" altLang="ko-KR" dirty="0"/>
              <a:t>, </a:t>
            </a:r>
            <a:r>
              <a:rPr lang="ko-KR" altLang="en-US"/>
              <a:t>많은 고객사를 통해서 가장 안정적이고</a:t>
            </a:r>
            <a:r>
              <a:rPr lang="en-US" altLang="ko-KR" dirty="0"/>
              <a:t>, OS</a:t>
            </a:r>
            <a:r>
              <a:rPr lang="ko-KR" altLang="en-US"/>
              <a:t>나 하이퍼바이저 구분없이 모두 지원된다는 장점이 있습니다</a:t>
            </a:r>
            <a:r>
              <a:rPr lang="en-US" altLang="ko-KR" dirty="0"/>
              <a:t>.</a:t>
            </a:r>
            <a:endParaRPr lang="ko-KR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C66ECA-9018-44B2-BEC1-789DE54611F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67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../slides/slide7.xm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9.xml"/><Relationship Id="rId1" Type="http://schemas.openxmlformats.org/officeDocument/2006/relationships/tags" Target="../tags/tag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7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9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1844746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576565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853024"/>
      </p:ext>
    </p:extLst>
  </p:cSld>
  <p:clrMapOvr>
    <a:masterClrMapping/>
  </p:clrMapOvr>
  <p:transition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9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3467046"/>
      </p:ext>
    </p:extLst>
  </p:cSld>
  <p:clrMapOvr>
    <a:masterClrMapping/>
  </p:clrMapOvr>
  <p:transition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1" y="1018801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0396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3159840"/>
      </p:ext>
    </p:extLst>
  </p:cSld>
  <p:clrMapOvr>
    <a:masterClrMapping/>
  </p:clrMapOvr>
  <p:transition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40"/>
            <a:ext cx="8363938" cy="920348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022787"/>
      </p:ext>
    </p:extLst>
  </p:cSld>
  <p:clrMapOvr>
    <a:masterClrMapping/>
  </p:clrMapOvr>
  <p:transition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929254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63347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ayou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30581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768183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981288" y="929992"/>
            <a:ext cx="4572000" cy="33169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200" dirty="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6325" y="67494"/>
            <a:ext cx="3451746" cy="928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1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3970548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0556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2002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4726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870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101925" y="2381419"/>
            <a:ext cx="2700000" cy="637162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9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1154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D36F77E-480C-499F-9A3A-30337A664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1671" y="130705"/>
            <a:ext cx="4050000" cy="161583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91539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61925" y="810000"/>
            <a:ext cx="8100000" cy="161583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05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61925" y="4320000"/>
            <a:ext cx="8640000" cy="11541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5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31CCE4E-826B-42E3-B5A8-B98AFB3F1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1671" y="130705"/>
            <a:ext cx="4050000" cy="161583"/>
          </a:xfrm>
          <a:prstGeom prst="rect">
            <a:avLst/>
          </a:prstGeom>
        </p:spPr>
        <p:txBody>
          <a:bodyPr anchor="ctr"/>
          <a:lstStyle>
            <a:lvl1pPr algn="r">
              <a:defRPr sz="105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17311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5"/>
          <p:cNvSpPr>
            <a:spLocks noGrp="1"/>
          </p:cNvSpPr>
          <p:nvPr>
            <p:ph sz="quarter" idx="11"/>
          </p:nvPr>
        </p:nvSpPr>
        <p:spPr>
          <a:xfrm>
            <a:off x="388938" y="1085849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69115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45341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18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3798336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21400" y="464076"/>
            <a:ext cx="2346114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9282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65974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437C1F2D-F6D5-4ECD-AD8D-35870C14AF6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72293064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798236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1094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640819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88800" y="288000"/>
            <a:ext cx="7886700" cy="646331"/>
          </a:xfrm>
        </p:spPr>
        <p:txBody>
          <a:bodyPr/>
          <a:lstStyle>
            <a:lvl1pPr>
              <a:defRPr>
                <a:solidFill>
                  <a:srgbClr val="54B94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2258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3484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79BF37-7EC1-45CF-83A1-3E43BA68674E}"/>
              </a:ext>
            </a:extLst>
          </p:cNvPr>
          <p:cNvSpPr/>
          <p:nvPr userDrawn="1"/>
        </p:nvSpPr>
        <p:spPr>
          <a:xfrm>
            <a:off x="1803400" y="3297878"/>
            <a:ext cx="4572000" cy="411459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85783">
              <a:lnSpc>
                <a:spcPct val="150000"/>
              </a:lnSpc>
              <a:defRPr/>
            </a:pPr>
            <a:r>
              <a:rPr lang="en-US" sz="1600">
                <a:solidFill>
                  <a:srgbClr val="FFFFFF"/>
                </a:solidFill>
                <a:latin typeface="Tahoma" panose="020B0604030504040204" pitchFamily="34" charset="0"/>
              </a:rPr>
              <a:t>Leader in Cloud Data Management</a:t>
            </a:r>
          </a:p>
        </p:txBody>
      </p:sp>
      <p:pic>
        <p:nvPicPr>
          <p:cNvPr id="6" name="Graphic 8">
            <a:extLst>
              <a:ext uri="{FF2B5EF4-FFF2-40B4-BE49-F238E27FC236}">
                <a16:creationId xmlns:a16="http://schemas.microsoft.com/office/drawing/2014/main" id="{C86547E3-AAF8-422A-8EA7-100759B5494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3400" y="1841703"/>
            <a:ext cx="5428948" cy="146009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2978" y="464076"/>
            <a:ext cx="2302958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93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ster_Welcome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F28BB1-A442-4307-ACE8-99FF40B952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461" t="16818" r="27113" b="31786"/>
          <a:stretch/>
        </p:blipFill>
        <p:spPr>
          <a:xfrm>
            <a:off x="4048126" y="0"/>
            <a:ext cx="3638550" cy="5143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91BAAE8-FACC-4651-A4B5-D327EE1406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2978" y="464076"/>
            <a:ext cx="2302958" cy="4122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F7844FA-8E3A-4582-A8A7-35948265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082380"/>
            <a:ext cx="6001839" cy="3046988"/>
          </a:xfrm>
        </p:spPr>
        <p:txBody>
          <a:bodyPr anchor="ctr"/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09085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Presenter_Slid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B68BA3-4D85-476B-A372-DCA1B9B548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3999" cy="5143499"/>
          </a:xfrm>
          <a:prstGeom prst="rect">
            <a:avLst/>
          </a:prstGeom>
          <a:solidFill>
            <a:srgbClr val="003738"/>
          </a:solidFill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45" y="2197802"/>
            <a:ext cx="7343240" cy="83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93EB20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444" y="3109302"/>
            <a:ext cx="5624255" cy="3693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12FB07-1644-48DA-84AC-32BEDB9F27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978" y="464076"/>
            <a:ext cx="2302958" cy="41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927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6">
          <p15:clr>
            <a:srgbClr val="FBAE40"/>
          </p15:clr>
        </p15:guide>
        <p15:guide id="2" pos="153">
          <p15:clr>
            <a:srgbClr val="FBAE40"/>
          </p15:clr>
        </p15:guide>
        <p15:guide id="0" orient="horz" pos="177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pic>
        <p:nvPicPr>
          <p:cNvPr id="3" name="Graphic 13">
            <a:hlinkClick r:id="rId2" action="ppaction://hlinksldjump"/>
            <a:extLst>
              <a:ext uri="{FF2B5EF4-FFF2-40B4-BE49-F238E27FC236}">
                <a16:creationId xmlns:a16="http://schemas.microsoft.com/office/drawing/2014/main" id="{78BE04A1-1C48-475F-98EF-1438352FB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2932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Master_Title_Only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334771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Tex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8364140" cy="1477424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650">
                <a:solidFill>
                  <a:schemeClr val="bg1"/>
                </a:solidFill>
              </a:defRPr>
            </a:lvl3pPr>
            <a:lvl4pPr>
              <a:defRPr sz="1650">
                <a:solidFill>
                  <a:schemeClr val="bg1"/>
                </a:solidFill>
              </a:defRPr>
            </a:lvl4pPr>
            <a:lvl5pPr>
              <a:defRPr sz="16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0433924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Text_Half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92591-6E1C-40AA-9760-4B455CF08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4B8FF1-F0B2-4CF3-BFE0-7D1A28289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9335" y="1021556"/>
            <a:ext cx="4182665" cy="1361911"/>
          </a:xfrm>
        </p:spPr>
        <p:txBody>
          <a:bodyPr/>
          <a:lstStyle>
            <a:lvl1pPr>
              <a:defRPr sz="2100" baseline="0">
                <a:solidFill>
                  <a:schemeClr val="bg1"/>
                </a:solidFill>
              </a:defRPr>
            </a:lvl1pPr>
            <a:lvl2pPr>
              <a:defRPr sz="1800" baseline="0">
                <a:solidFill>
                  <a:schemeClr val="bg1"/>
                </a:solidFill>
              </a:defRPr>
            </a:lvl2pPr>
            <a:lvl3pPr>
              <a:defRPr sz="1500" baseline="0">
                <a:solidFill>
                  <a:schemeClr val="bg1"/>
                </a:solidFill>
              </a:defRPr>
            </a:lvl3pPr>
            <a:lvl4pPr>
              <a:defRPr sz="1500" baseline="0">
                <a:solidFill>
                  <a:schemeClr val="bg1"/>
                </a:solidFill>
              </a:defRPr>
            </a:lvl4pPr>
            <a:lvl5pPr>
              <a:defRPr sz="15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5064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3062523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Diagram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D9363-2A91-4E11-9B37-E72F9A7E266C}"/>
              </a:ext>
            </a:extLst>
          </p:cNvPr>
          <p:cNvSpPr/>
          <p:nvPr userDrawn="1"/>
        </p:nvSpPr>
        <p:spPr bwMode="auto">
          <a:xfrm>
            <a:off x="0" y="1"/>
            <a:ext cx="9144000" cy="996884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NL" sz="1013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8363938" cy="37216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 baseline="0">
                <a:solidFill>
                  <a:srgbClr val="404040"/>
                </a:solidFill>
              </a:defRPr>
            </a:lvl1pPr>
            <a:lvl2pPr marL="257175" indent="-257175">
              <a:buClr>
                <a:srgbClr val="404040"/>
              </a:buClr>
              <a:buFont typeface="Arial" panose="020B0604020202020204" pitchFamily="34" charset="0"/>
              <a:buChar char="•"/>
              <a:defRPr sz="1800" baseline="0">
                <a:solidFill>
                  <a:srgbClr val="404040"/>
                </a:solidFill>
              </a:defRPr>
            </a:lvl2pPr>
            <a:lvl3pPr>
              <a:defRPr sz="1650">
                <a:solidFill>
                  <a:srgbClr val="404040"/>
                </a:solidFill>
              </a:defRPr>
            </a:lvl3pPr>
            <a:lvl4pPr>
              <a:defRPr sz="1650">
                <a:solidFill>
                  <a:srgbClr val="404040"/>
                </a:solidFill>
              </a:defRPr>
            </a:lvl4pPr>
            <a:lvl5pPr>
              <a:defRPr sz="165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6233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Diagram_Half_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D9363-2A91-4E11-9B37-E72F9A7E266C}"/>
              </a:ext>
            </a:extLst>
          </p:cNvPr>
          <p:cNvSpPr/>
          <p:nvPr userDrawn="1"/>
        </p:nvSpPr>
        <p:spPr bwMode="auto">
          <a:xfrm>
            <a:off x="0" y="1"/>
            <a:ext cx="9144000" cy="996884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74" fontAlgn="base">
              <a:spcBef>
                <a:spcPct val="0"/>
              </a:spcBef>
              <a:spcAft>
                <a:spcPct val="0"/>
              </a:spcAft>
            </a:pPr>
            <a:endParaRPr lang="en-NL" sz="1013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9" y="1085851"/>
            <a:ext cx="4183062" cy="37216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100" baseline="0">
                <a:solidFill>
                  <a:srgbClr val="404040"/>
                </a:solidFill>
              </a:defRPr>
            </a:lvl1pPr>
            <a:lvl2pPr marL="257175" indent="-257175">
              <a:buClr>
                <a:srgbClr val="404040"/>
              </a:buClr>
              <a:buFont typeface="Arial" panose="020B0604020202020204" pitchFamily="34" charset="0"/>
              <a:buChar char="•"/>
              <a:defRPr sz="1800" baseline="0">
                <a:solidFill>
                  <a:srgbClr val="404040"/>
                </a:solidFill>
              </a:defRPr>
            </a:lvl2pPr>
            <a:lvl3pPr>
              <a:defRPr sz="1650">
                <a:solidFill>
                  <a:srgbClr val="404040"/>
                </a:solidFill>
              </a:defRPr>
            </a:lvl3pPr>
            <a:lvl4pPr>
              <a:defRPr sz="1650">
                <a:solidFill>
                  <a:srgbClr val="404040"/>
                </a:solidFill>
              </a:defRPr>
            </a:lvl4pPr>
            <a:lvl5pPr>
              <a:defRPr sz="165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213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devider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98A9EE3-446A-4AE7-BB0D-58CA43D4A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3499" y="0"/>
            <a:ext cx="6071209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6FE373-C9CC-4359-9C82-8EA16623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2196805"/>
            <a:ext cx="6001839" cy="1661993"/>
          </a:xfrm>
        </p:spPr>
        <p:txBody>
          <a:bodyPr/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578617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subdevider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98A9EE3-446A-4AE7-BB0D-58CA43D4A8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3499" y="0"/>
            <a:ext cx="6071209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C6FE373-C9CC-4359-9C82-8EA16623A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2196805"/>
            <a:ext cx="6001839" cy="1354217"/>
          </a:xfrm>
        </p:spPr>
        <p:txBody>
          <a:bodyPr/>
          <a:lstStyle>
            <a:lvl1pPr>
              <a:defRPr sz="4400"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486051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Question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CDA8-129A-4E88-B861-FF1F89F1E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2196805"/>
            <a:ext cx="8363938" cy="677108"/>
          </a:xfrm>
        </p:spPr>
        <p:txBody>
          <a:bodyPr/>
          <a:lstStyle>
            <a:lvl1pPr>
              <a:defRPr sz="4400"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91998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_Ending_Slide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5" y="3871310"/>
            <a:ext cx="1514792" cy="26937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73208CC-1373-49E6-AE41-FB86AC42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31" y="2202418"/>
            <a:ext cx="8363938" cy="677108"/>
          </a:xfrm>
        </p:spPr>
        <p:txBody>
          <a:bodyPr/>
          <a:lstStyle>
            <a:lvl1pPr algn="ctr">
              <a:defRPr sz="4400" baseline="0">
                <a:solidFill>
                  <a:srgbClr val="93EB2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73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6F5DF79-AEAE-4A36-B2F0-9349336369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  <p:pic>
        <p:nvPicPr>
          <p:cNvPr id="7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19C3BA30-68D5-432F-B05A-D9F03B0A86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36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E665F6-8271-41AA-B959-F730D9A84D56}"/>
              </a:ext>
            </a:extLst>
          </p:cNvPr>
          <p:cNvSpPr txBox="1"/>
          <p:nvPr userDrawn="1"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chemeClr val="bg1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87286969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87" marR="0" indent="-266687" algn="l" defTabSz="6860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87" marR="0" lvl="1" indent="-266687" algn="l" defTabSz="68601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5183167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523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98750692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95241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D37C46-9665-474E-8DA0-1C4D0613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2196805"/>
            <a:ext cx="8363938" cy="67710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3883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17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23939"/>
            <a:ext cx="8363938" cy="981856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2853775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3EB20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08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9688" y="171450"/>
            <a:ext cx="448855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04597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23524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817595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349143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401088D-B0E0-4D6F-A88F-86EA3B28CA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63" y="375892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2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77546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460613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30F0E-508D-484E-802F-0733AA6A3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445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6606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49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61398874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81026298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1890927475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184378614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8473631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11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90350063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693092445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53417410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1875617733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6156066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6883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928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534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901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00299673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AF627C6-A4A1-4D97-B15F-C05B3A1919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4785" y="3972241"/>
            <a:ext cx="1514429" cy="27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2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228499078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35473891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1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10" y="1085851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368546359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70865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6186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40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856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7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br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4561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2929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" Target="../slides/slide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slide" Target="../slides/slide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2.sv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slide" Target="../slides/slide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slide" Target="../slides/slide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" Target="../slides/slide7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4.xml"/><Relationship Id="rId7" Type="http://schemas.openxmlformats.org/officeDocument/2006/relationships/slide" Target="../slides/slide7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.svg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83.xml"/><Relationship Id="rId50" Type="http://schemas.openxmlformats.org/officeDocument/2006/relationships/slideLayout" Target="../slideLayouts/slideLayout86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81.xml"/><Relationship Id="rId53" Type="http://schemas.openxmlformats.org/officeDocument/2006/relationships/slide" Target="../slides/slide1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4" Type="http://schemas.openxmlformats.org/officeDocument/2006/relationships/slideLayout" Target="../slideLayouts/slideLayout80.xml"/><Relationship Id="rId52" Type="http://schemas.openxmlformats.org/officeDocument/2006/relationships/tags" Target="../tags/tag1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4.xml"/><Relationship Id="rId51" Type="http://schemas.openxmlformats.org/officeDocument/2006/relationships/theme" Target="../theme/theme9.xml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77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49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5DF8CDE8-BEBB-4039-9EBE-53D33502A7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88" r:id="rId2"/>
    <p:sldLayoutId id="2147483789" r:id="rId3"/>
    <p:sldLayoutId id="2147483762" r:id="rId4"/>
    <p:sldLayoutId id="2147483781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1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2506FB5F-8AF2-4006-973B-9C70E7EE503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4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82" r:id="rId5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7">
          <p15:clr>
            <a:srgbClr val="F26B43"/>
          </p15:clr>
        </p15:guide>
        <p15:guide id="2" pos="227">
          <p15:clr>
            <a:srgbClr val="F26B43"/>
          </p15:clr>
        </p15:guide>
        <p15:guide id="3" pos="5524">
          <p15:clr>
            <a:srgbClr val="F26B43"/>
          </p15:clr>
        </p15:guide>
        <p15:guide id="4" orient="horz" pos="300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1" y="4963256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700"/>
            <a:ext cx="795089" cy="1882737"/>
            <a:chOff x="-811997" y="62700"/>
            <a:chExt cx="795088" cy="18827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0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4" y="2083494"/>
            <a:ext cx="729571" cy="1768867"/>
            <a:chOff x="-905773" y="2083493"/>
            <a:chExt cx="729570" cy="176886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0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3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76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90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5" action="ppaction://hlinksldjump"/>
            <a:extLst>
              <a:ext uri="{FF2B5EF4-FFF2-40B4-BE49-F238E27FC236}">
                <a16:creationId xmlns:a16="http://schemas.microsoft.com/office/drawing/2014/main" id="{65A078BD-154D-41AC-974D-0FD20FD6C2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0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</p:sldLayoutIdLst>
  <p:transition advClick="0"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2" y="1019148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3" name="Graphic 13">
            <a:hlinkClick r:id="rId4" action="ppaction://hlinksldjump"/>
            <a:extLst>
              <a:ext uri="{FF2B5EF4-FFF2-40B4-BE49-F238E27FC236}">
                <a16:creationId xmlns:a16="http://schemas.microsoft.com/office/drawing/2014/main" id="{46A0574C-0630-4BB1-A68C-51E9A2852CF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transition advClick="0">
    <p:fade/>
  </p:transition>
  <p:txStyles>
    <p:titleStyle>
      <a:lvl1pPr algn="l" defTabSz="685996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5996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1" indent="-266681" algn="l" defTabSz="68599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23" indent="-213192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08" indent="-167934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23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03" indent="-172698" algn="l" defTabSz="68599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488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84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81" indent="-171500" algn="l" defTabSz="68599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8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96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93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9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89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87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84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82" algn="l" defTabSz="68599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4A49C97-BAB7-43A4-A3AE-1DBF289959BA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698281A-0427-424E-BCA4-9E48AD0C4240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B2360D-56F5-42A0-89CB-95E34D867F01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55C7C98-B37C-4DCE-85A9-008A66AF1BA8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3257485D-4307-4863-B469-D8A4BEBE9711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123775-41FB-49B8-80F5-0EF11C205D16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FEA0CDD-5C24-4F47-B7D1-05AC155A5479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50E62CB-3595-4297-AE2C-4944081D108C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7169491-A982-41BC-A4A1-D8D59C50D68F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7E9CFE7-22AB-4C6D-AB47-C525D6BE4B9D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17C5DEB-9504-45BA-BF00-04F05DFB2524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A353C14-CDB4-450F-83F3-398D8C444489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64906E41-118D-43E0-B48E-898CD71944B0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606182EA-61D3-4671-B91B-6F9FCD4655C0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EE6774B1-FAB6-42E2-91C1-68B44EE21BD3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D302651-502B-4DE0-A4FE-E4FACE16302A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AF2305F-6AD7-409E-BAFF-83675B46FC13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CB4AAE2-7825-48CF-A172-9ABB7D964433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98E00E2-14C5-49FF-BFAE-52BA1113F8FC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AB3E78E-FA11-4F29-8255-7D0ABBEB6FD8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54A90AD-2FCA-4B92-967B-FCB2772A7B58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1D93E95F-1DCD-4F90-852F-2135490326CD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1D33D028-5481-40B7-A38D-296E6F38B8F6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8068F83-E295-4FC5-99EE-75CFC95B4E4E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94E2D9DC-4696-4DBB-9B6F-A896FC965410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20ACBC8-E379-48AD-88C2-E9D90C982A0B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61F5666-4B51-4B00-8810-BF36901EA00A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7520CBD-418D-40D2-9458-F3678BEC083D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B6CEF52-C792-4A9F-A36F-1D97D37DC480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AF8946C8-1B46-42CE-A4AD-513E56142D1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5A1C10AC-20CC-48AC-944A-3946821F069B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2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59F707D-3813-43CE-848C-C03590C571D4}"/>
              </a:ext>
            </a:extLst>
          </p:cNvPr>
          <p:cNvGrpSpPr/>
          <p:nvPr userDrawn="1"/>
        </p:nvGrpSpPr>
        <p:grpSpPr>
          <a:xfrm>
            <a:off x="-1329489" y="-478614"/>
            <a:ext cx="1167802" cy="5213926"/>
            <a:chOff x="-1329489" y="-478614"/>
            <a:chExt cx="1167802" cy="5213926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2EF541EF-2503-4CAC-9B3A-E06B2D5A0652}"/>
                </a:ext>
              </a:extLst>
            </p:cNvPr>
            <p:cNvSpPr/>
            <p:nvPr/>
          </p:nvSpPr>
          <p:spPr bwMode="auto">
            <a:xfrm rot="16200000">
              <a:off x="-427114" y="519536"/>
              <a:ext cx="238248" cy="238255"/>
            </a:xfrm>
            <a:prstGeom prst="rect">
              <a:avLst/>
            </a:prstGeom>
            <a:solidFill>
              <a:srgbClr val="93EB2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6000743D-5D1E-46E3-9B8F-6F517A419A24}"/>
                </a:ext>
              </a:extLst>
            </p:cNvPr>
            <p:cNvSpPr/>
            <p:nvPr/>
          </p:nvSpPr>
          <p:spPr bwMode="auto">
            <a:xfrm rot="16200000">
              <a:off x="-427114" y="1218281"/>
              <a:ext cx="238248" cy="238255"/>
            </a:xfrm>
            <a:prstGeom prst="rect">
              <a:avLst/>
            </a:prstGeom>
            <a:solidFill>
              <a:srgbClr val="00B4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347CF0D-F9E2-4F23-88FA-CB5215E17F14}"/>
                </a:ext>
              </a:extLst>
            </p:cNvPr>
            <p:cNvSpPr/>
            <p:nvPr/>
          </p:nvSpPr>
          <p:spPr bwMode="auto">
            <a:xfrm rot="16200000">
              <a:off x="-427115" y="274657"/>
              <a:ext cx="238248" cy="23825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1C283C5-049B-4F7F-9C41-645FBFE03F08}"/>
                </a:ext>
              </a:extLst>
            </p:cNvPr>
            <p:cNvSpPr/>
            <p:nvPr/>
          </p:nvSpPr>
          <p:spPr bwMode="auto">
            <a:xfrm rot="16200000">
              <a:off x="-427113" y="755284"/>
              <a:ext cx="238248" cy="238253"/>
            </a:xfrm>
            <a:prstGeom prst="rect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A5529F0-9BE6-46D4-8FD1-5E505BBF3C53}"/>
                </a:ext>
              </a:extLst>
            </p:cNvPr>
            <p:cNvSpPr/>
            <p:nvPr userDrawn="1"/>
          </p:nvSpPr>
          <p:spPr bwMode="auto">
            <a:xfrm rot="16200000">
              <a:off x="-427116" y="985729"/>
              <a:ext cx="238248" cy="238255"/>
            </a:xfrm>
            <a:prstGeom prst="rect">
              <a:avLst/>
            </a:prstGeom>
            <a:solidFill>
              <a:srgbClr val="28878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46808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262ED9-D137-4F9C-BB0F-3246B8029823}"/>
                </a:ext>
              </a:extLst>
            </p:cNvPr>
            <p:cNvSpPr/>
            <p:nvPr userDrawn="1"/>
          </p:nvSpPr>
          <p:spPr bwMode="auto">
            <a:xfrm rot="16200000">
              <a:off x="-427118" y="2692715"/>
              <a:ext cx="238248" cy="238259"/>
            </a:xfrm>
            <a:prstGeom prst="rect">
              <a:avLst/>
            </a:prstGeom>
            <a:solidFill>
              <a:srgbClr val="159F9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3416DA77-534D-4571-A237-D9B709DD3B69}"/>
                </a:ext>
              </a:extLst>
            </p:cNvPr>
            <p:cNvSpPr/>
            <p:nvPr userDrawn="1"/>
          </p:nvSpPr>
          <p:spPr bwMode="auto">
            <a:xfrm rot="16200000">
              <a:off x="-427118" y="2471572"/>
              <a:ext cx="238248" cy="23826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E6E6E6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B27C46F6-DCA9-483F-82C0-62B89238EC94}"/>
                </a:ext>
              </a:extLst>
            </p:cNvPr>
            <p:cNvSpPr txBox="1"/>
            <p:nvPr/>
          </p:nvSpPr>
          <p:spPr>
            <a:xfrm>
              <a:off x="-1329489" y="-478614"/>
              <a:ext cx="1167802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the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3BB222F-FE02-42ED-957A-25A521D4F762}"/>
                </a:ext>
              </a:extLst>
            </p:cNvPr>
            <p:cNvSpPr txBox="1"/>
            <p:nvPr/>
          </p:nvSpPr>
          <p:spPr>
            <a:xfrm>
              <a:off x="-723709" y="3986176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Areas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D7853F9-175E-453B-8520-BB08FA6B0113}"/>
                </a:ext>
              </a:extLst>
            </p:cNvPr>
            <p:cNvSpPr txBox="1"/>
            <p:nvPr/>
          </p:nvSpPr>
          <p:spPr>
            <a:xfrm>
              <a:off x="-918473" y="4364442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Arrows,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connectors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73DBABCE-13DC-4329-B4CC-EB5621B11D64}"/>
                </a:ext>
              </a:extLst>
            </p:cNvPr>
            <p:cNvSpPr/>
            <p:nvPr/>
          </p:nvSpPr>
          <p:spPr bwMode="auto">
            <a:xfrm rot="16200000">
              <a:off x="-427151" y="4258817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F80975-A2C2-425A-A010-DF85A0BFCF0C}"/>
                </a:ext>
              </a:extLst>
            </p:cNvPr>
            <p:cNvSpPr/>
            <p:nvPr/>
          </p:nvSpPr>
          <p:spPr bwMode="auto">
            <a:xfrm rot="16200000">
              <a:off x="-427151" y="3604522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0FFD315-A0C1-4333-A68B-27CEBEB4E91D}"/>
                </a:ext>
              </a:extLst>
            </p:cNvPr>
            <p:cNvSpPr/>
            <p:nvPr/>
          </p:nvSpPr>
          <p:spPr bwMode="auto">
            <a:xfrm rot="16200000">
              <a:off x="-427151" y="3939963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1459EC3-C59A-40F4-95A6-0DF107130967}"/>
                </a:ext>
              </a:extLst>
            </p:cNvPr>
            <p:cNvSpPr/>
            <p:nvPr/>
          </p:nvSpPr>
          <p:spPr bwMode="auto">
            <a:xfrm rot="16200000">
              <a:off x="-427151" y="3366274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CC0363EC-1F3D-4C5D-AB55-664BCE967B5B}"/>
                </a:ext>
              </a:extLst>
            </p:cNvPr>
            <p:cNvSpPr txBox="1"/>
            <p:nvPr/>
          </p:nvSpPr>
          <p:spPr>
            <a:xfrm>
              <a:off x="-994571" y="3092694"/>
              <a:ext cx="820739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 palette:</a:t>
              </a:r>
              <a:endPara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461F3FC-993A-4553-8AB3-F0905E7A670C}"/>
                </a:ext>
              </a:extLst>
            </p:cNvPr>
            <p:cNvSpPr/>
            <p:nvPr/>
          </p:nvSpPr>
          <p:spPr bwMode="auto">
            <a:xfrm rot="16200000">
              <a:off x="-427151" y="4497064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C79F514-1BDD-43ED-AAE6-36A60F1E18BE}"/>
                </a:ext>
              </a:extLst>
            </p:cNvPr>
            <p:cNvSpPr txBox="1"/>
            <p:nvPr/>
          </p:nvSpPr>
          <p:spPr>
            <a:xfrm>
              <a:off x="-720503" y="3524320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Icons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AD8D90E-71B4-43A5-99FD-17056427AD73}"/>
                </a:ext>
              </a:extLst>
            </p:cNvPr>
            <p:cNvSpPr txBox="1"/>
            <p:nvPr/>
          </p:nvSpPr>
          <p:spPr>
            <a:xfrm>
              <a:off x="-1212850" y="269227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| </a:t>
              </a: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AEAD867-BBA5-480A-BF8E-D5024E39B022}"/>
                </a:ext>
              </a:extLst>
            </p:cNvPr>
            <p:cNvSpPr txBox="1"/>
            <p:nvPr/>
          </p:nvSpPr>
          <p:spPr>
            <a:xfrm>
              <a:off x="-1212850" y="524221"/>
              <a:ext cx="73467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 1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| Title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C8991615-3D6E-457B-A1C8-5A836E7855D1}"/>
                </a:ext>
              </a:extLst>
            </p:cNvPr>
            <p:cNvSpPr txBox="1"/>
            <p:nvPr/>
          </p:nvSpPr>
          <p:spPr>
            <a:xfrm>
              <a:off x="-1254903" y="81999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</a:t>
              </a: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text 2</a:t>
              </a:r>
              <a:endParaRPr lang="en-US" sz="7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2AD04EC-B9F8-40F5-A390-2238712317D5}"/>
                </a:ext>
              </a:extLst>
            </p:cNvPr>
            <p:cNvSpPr txBox="1"/>
            <p:nvPr/>
          </p:nvSpPr>
          <p:spPr>
            <a:xfrm>
              <a:off x="-1254903" y="1052719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Secondary text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6B939A63-07A7-4413-873B-D22D9D015C23}"/>
                </a:ext>
              </a:extLst>
            </p:cNvPr>
            <p:cNvSpPr txBox="1"/>
            <p:nvPr/>
          </p:nvSpPr>
          <p:spPr>
            <a:xfrm>
              <a:off x="-1174750" y="-30511"/>
              <a:ext cx="9906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DARK theme color palette |PRIMARY|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1357B48-C7E4-49F4-A6B8-1F3FDFBBBFE0}"/>
                </a:ext>
              </a:extLst>
            </p:cNvPr>
            <p:cNvSpPr txBox="1"/>
            <p:nvPr/>
          </p:nvSpPr>
          <p:spPr>
            <a:xfrm>
              <a:off x="-1036700" y="1868138"/>
              <a:ext cx="852550" cy="3231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LIGHT theme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 palette |SECONDARY|: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F28DCE0-5842-4B35-919A-3C9CAD3569FB}"/>
                </a:ext>
              </a:extLst>
            </p:cNvPr>
            <p:cNvSpPr/>
            <p:nvPr/>
          </p:nvSpPr>
          <p:spPr bwMode="auto">
            <a:xfrm rot="16200000">
              <a:off x="-427151" y="1459829"/>
              <a:ext cx="238248" cy="238248"/>
            </a:xfrm>
            <a:prstGeom prst="rect">
              <a:avLst/>
            </a:prstGeom>
            <a:solidFill>
              <a:srgbClr val="006938"/>
            </a:solidFill>
            <a:ln>
              <a:solidFill>
                <a:srgbClr val="00DC4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5DE27104-5B05-48A6-9DC5-F9E47576FAEA}"/>
                </a:ext>
              </a:extLst>
            </p:cNvPr>
            <p:cNvSpPr txBox="1"/>
            <p:nvPr/>
          </p:nvSpPr>
          <p:spPr>
            <a:xfrm>
              <a:off x="-1254903" y="1465414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Secondary </a:t>
              </a:r>
              <a:b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</a:br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chart bar color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ABB18F1-C0AC-45A1-834C-051090E9CE68}"/>
                </a:ext>
              </a:extLst>
            </p:cNvPr>
            <p:cNvSpPr txBox="1"/>
            <p:nvPr/>
          </p:nvSpPr>
          <p:spPr>
            <a:xfrm>
              <a:off x="-1254903" y="2530111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Basic text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390D4630-69DF-432E-BFC1-0FE1F3B66942}"/>
                </a:ext>
              </a:extLst>
            </p:cNvPr>
            <p:cNvSpPr txBox="1"/>
            <p:nvPr/>
          </p:nvSpPr>
          <p:spPr>
            <a:xfrm>
              <a:off x="-1254903" y="2766717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rPr>
                <a:t>Highlighted text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14B8634-51AA-4AD8-A410-083926D1F25B}"/>
                </a:ext>
              </a:extLst>
            </p:cNvPr>
            <p:cNvSpPr/>
            <p:nvPr userDrawn="1"/>
          </p:nvSpPr>
          <p:spPr bwMode="auto">
            <a:xfrm rot="16200000">
              <a:off x="-427118" y="2230114"/>
              <a:ext cx="238248" cy="238261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solidFill>
                  <a:srgbClr val="159F98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75CF0578-CF56-4FFD-8BB7-9F9974C0AFD8}"/>
                </a:ext>
              </a:extLst>
            </p:cNvPr>
            <p:cNvSpPr txBox="1"/>
            <p:nvPr userDrawn="1"/>
          </p:nvSpPr>
          <p:spPr>
            <a:xfrm>
              <a:off x="-1254903" y="2288653"/>
              <a:ext cx="776728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Title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C0B95C63-4528-449F-8F02-740F54BEA85D}"/>
                </a:ext>
              </a:extLst>
            </p:cNvPr>
            <p:cNvSpPr txBox="1"/>
            <p:nvPr userDrawn="1"/>
          </p:nvSpPr>
          <p:spPr>
            <a:xfrm>
              <a:off x="-1254903" y="1222489"/>
              <a:ext cx="776728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Chart bar additional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711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Graphic 13">
            <a:hlinkClick r:id="rId15" action="ppaction://hlinksldjump"/>
            <a:extLst>
              <a:ext uri="{FF2B5EF4-FFF2-40B4-BE49-F238E27FC236}">
                <a16:creationId xmlns:a16="http://schemas.microsoft.com/office/drawing/2014/main" id="{DAD482AC-6397-4B53-97B8-E296B352C68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57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8" r:id="rId3"/>
    <p:sldLayoutId id="2147483812" r:id="rId4"/>
    <p:sldLayoutId id="2147483814" r:id="rId5"/>
    <p:sldLayoutId id="2147483815" r:id="rId6"/>
    <p:sldLayoutId id="2147483821" r:id="rId7"/>
    <p:sldLayoutId id="2147483823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  <p:pic>
        <p:nvPicPr>
          <p:cNvPr id="24" name="Graphic 13">
            <a:hlinkClick r:id="rId7" action="ppaction://hlinksldjump"/>
            <a:extLst>
              <a:ext uri="{FF2B5EF4-FFF2-40B4-BE49-F238E27FC236}">
                <a16:creationId xmlns:a16="http://schemas.microsoft.com/office/drawing/2014/main" id="{D52A416B-1E0F-462F-8357-DFDFB0A97D3A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9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/>
          </a:p>
        </p:txBody>
      </p:sp>
      <p:pic>
        <p:nvPicPr>
          <p:cNvPr id="14" name="Graphic 13">
            <a:hlinkClick r:id="rId53" action="ppaction://hlinksldjump"/>
            <a:extLst>
              <a:ext uri="{FF2B5EF4-FFF2-40B4-BE49-F238E27FC236}">
                <a16:creationId xmlns:a16="http://schemas.microsoft.com/office/drawing/2014/main" id="{895655DF-5069-4889-8015-2226249AAF91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8344550" y="4933238"/>
            <a:ext cx="639488" cy="1144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4A7185-8463-429C-AA81-4E388A30E6C6}"/>
              </a:ext>
            </a:extLst>
          </p:cNvPr>
          <p:cNvSpPr/>
          <p:nvPr userDrawn="1"/>
        </p:nvSpPr>
        <p:spPr>
          <a:xfrm>
            <a:off x="389436" y="4921222"/>
            <a:ext cx="4572000" cy="1615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50">
                <a:solidFill>
                  <a:schemeClr val="bg1"/>
                </a:solidFill>
              </a:rPr>
              <a:t>© 2020 Veeam Software. Confidential information. All rights reserved. All trademarks are the property of their respective owners.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BA4434-DC7D-46BD-B098-4C6D91D6D8EF}"/>
              </a:ext>
            </a:extLst>
          </p:cNvPr>
          <p:cNvGrpSpPr/>
          <p:nvPr userDrawn="1"/>
        </p:nvGrpSpPr>
        <p:grpSpPr>
          <a:xfrm>
            <a:off x="-811998" y="62699"/>
            <a:ext cx="795089" cy="1882738"/>
            <a:chOff x="-811997" y="62699"/>
            <a:chExt cx="795088" cy="1882737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80748A0-EDC9-437B-B8F7-DB4A2EDFAA4C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F473C15-E01C-45C0-8053-D20C74A3A29B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6E0DFE0-0F92-4DD8-B164-F137E1F8CA28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6D3B4C0-43B5-4625-B705-67AA59E1DF1E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A9720D6-8763-468A-BEA6-4BD316D12673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3CA9F3-AFAB-4269-869C-6C0E90C52B0F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4C8F4DA-5BC8-4116-B5F2-19533E59C151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52571A-541B-4F56-AAEE-3C98475F06F5}"/>
                </a:ext>
              </a:extLst>
            </p:cNvPr>
            <p:cNvSpPr txBox="1"/>
            <p:nvPr/>
          </p:nvSpPr>
          <p:spPr>
            <a:xfrm>
              <a:off x="-811997" y="62699"/>
              <a:ext cx="79508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99AE20D-7BA1-4614-AE19-6523EA5E1886}"/>
              </a:ext>
            </a:extLst>
          </p:cNvPr>
          <p:cNvGrpSpPr/>
          <p:nvPr userDrawn="1"/>
        </p:nvGrpSpPr>
        <p:grpSpPr>
          <a:xfrm>
            <a:off x="-905773" y="2083495"/>
            <a:ext cx="729570" cy="1768866"/>
            <a:chOff x="-905772" y="2083494"/>
            <a:chExt cx="729569" cy="176886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E02A76F-FD59-4B75-ADB8-F728CE011D74}"/>
                </a:ext>
              </a:extLst>
            </p:cNvPr>
            <p:cNvSpPr txBox="1"/>
            <p:nvPr userDrawn="1"/>
          </p:nvSpPr>
          <p:spPr>
            <a:xfrm>
              <a:off x="-711011" y="3103224"/>
              <a:ext cx="219612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37A1210-38AB-4630-8938-8A3BF966D6A3}"/>
                </a:ext>
              </a:extLst>
            </p:cNvPr>
            <p:cNvSpPr txBox="1"/>
            <p:nvPr userDrawn="1"/>
          </p:nvSpPr>
          <p:spPr>
            <a:xfrm>
              <a:off x="-905772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28C9A1-B8A2-4A28-8D72-1A8CFCA0ECF8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28F8534-F3FA-49E8-B399-E4D87FA2D80C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2D7D200-A72F-43C6-836E-2DD0742940C3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134FB41-05D9-4E6D-AC3E-7140CF2C16C0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4A06AD-6D21-49E5-8F0B-7F93334BF3C2}"/>
                </a:ext>
              </a:extLst>
            </p:cNvPr>
            <p:cNvSpPr txBox="1"/>
            <p:nvPr userDrawn="1"/>
          </p:nvSpPr>
          <p:spPr>
            <a:xfrm>
              <a:off x="-811997" y="2083494"/>
              <a:ext cx="589904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9949DB2-6D6D-4F2D-97AE-88C83CA25B46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4" fontAlgn="base">
                <a:spcBef>
                  <a:spcPct val="0"/>
                </a:spcBef>
                <a:spcAft>
                  <a:spcPct val="0"/>
                </a:spcAft>
              </a:pPr>
              <a:endParaRPr lang="en-US" sz="1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83688E0-50CA-4BF5-BB0D-FC5DC4745A7B}"/>
                </a:ext>
              </a:extLst>
            </p:cNvPr>
            <p:cNvSpPr txBox="1"/>
            <p:nvPr userDrawn="1"/>
          </p:nvSpPr>
          <p:spPr>
            <a:xfrm>
              <a:off x="-707802" y="2496991"/>
              <a:ext cx="213200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</p:spTree>
    <p:custDataLst>
      <p:tags r:id="rId52"/>
    </p:custDataLst>
    <p:extLst>
      <p:ext uri="{BB962C8B-B14F-4D97-AF65-F5344CB8AC3E}">
        <p14:creationId xmlns:p14="http://schemas.microsoft.com/office/powerpoint/2010/main" val="261751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  <p:sldLayoutId id="2147483885" r:id="rId19"/>
    <p:sldLayoutId id="2147483886" r:id="rId20"/>
    <p:sldLayoutId id="2147483887" r:id="rId21"/>
    <p:sldLayoutId id="2147483888" r:id="rId22"/>
    <p:sldLayoutId id="2147483889" r:id="rId23"/>
    <p:sldLayoutId id="2147483890" r:id="rId24"/>
    <p:sldLayoutId id="2147483891" r:id="rId25"/>
    <p:sldLayoutId id="2147483892" r:id="rId26"/>
    <p:sldLayoutId id="2147483893" r:id="rId27"/>
    <p:sldLayoutId id="2147483894" r:id="rId28"/>
    <p:sldLayoutId id="2147483895" r:id="rId29"/>
    <p:sldLayoutId id="2147483896" r:id="rId30"/>
    <p:sldLayoutId id="2147483897" r:id="rId31"/>
    <p:sldLayoutId id="2147483898" r:id="rId32"/>
    <p:sldLayoutId id="2147483899" r:id="rId33"/>
    <p:sldLayoutId id="2147483900" r:id="rId34"/>
    <p:sldLayoutId id="2147483901" r:id="rId35"/>
    <p:sldLayoutId id="2147483902" r:id="rId36"/>
    <p:sldLayoutId id="2147483903" r:id="rId37"/>
    <p:sldLayoutId id="2147483904" r:id="rId38"/>
    <p:sldLayoutId id="2147483905" r:id="rId39"/>
    <p:sldLayoutId id="2147483906" r:id="rId40"/>
    <p:sldLayoutId id="2147483907" r:id="rId41"/>
    <p:sldLayoutId id="2147483908" r:id="rId42"/>
    <p:sldLayoutId id="2147483909" r:id="rId43"/>
    <p:sldLayoutId id="2147483910" r:id="rId44"/>
    <p:sldLayoutId id="2147483911" r:id="rId45"/>
    <p:sldLayoutId id="2147483912" r:id="rId46"/>
    <p:sldLayoutId id="2147483913" r:id="rId47"/>
    <p:sldLayoutId id="2147483914" r:id="rId48"/>
    <p:sldLayoutId id="2147483915" r:id="rId49"/>
    <p:sldLayoutId id="2147483916" r:id="rId50"/>
  </p:sldLayoutIdLst>
  <p:transition>
    <p:fade/>
  </p:transition>
  <p:txStyles>
    <p:titleStyle>
      <a:lvl1pPr algn="l" defTabSz="68601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13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87" indent="-266687" algn="l" defTabSz="686013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40" indent="-213197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35" indent="-167938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40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35" indent="-172702" algn="l" defTabSz="686013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35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40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548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554" indent="-171504" algn="l" defTabSz="6860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07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13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1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26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32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8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044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051" algn="l" defTabSz="6860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ales.Korea@veea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emf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emf"/><Relationship Id="rId11" Type="http://schemas.openxmlformats.org/officeDocument/2006/relationships/image" Target="../media/image64.gif"/><Relationship Id="rId5" Type="http://schemas.openxmlformats.org/officeDocument/2006/relationships/image" Target="../media/image58.emf"/><Relationship Id="rId10" Type="http://schemas.openxmlformats.org/officeDocument/2006/relationships/image" Target="../media/image63.png"/><Relationship Id="rId4" Type="http://schemas.openxmlformats.org/officeDocument/2006/relationships/image" Target="../media/image57.emf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9.emf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4.gi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95.png"/><Relationship Id="rId4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95.png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png"/><Relationship Id="rId5" Type="http://schemas.openxmlformats.org/officeDocument/2006/relationships/image" Target="../media/image95.png"/><Relationship Id="rId4" Type="http://schemas.openxmlformats.org/officeDocument/2006/relationships/image" Target="../media/image4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0.png"/><Relationship Id="rId5" Type="http://schemas.openxmlformats.org/officeDocument/2006/relationships/image" Target="../media/image95.png"/><Relationship Id="rId4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4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7.png"/><Relationship Id="rId11" Type="http://schemas.openxmlformats.org/officeDocument/2006/relationships/image" Target="../media/image105.png"/><Relationship Id="rId5" Type="http://schemas.openxmlformats.org/officeDocument/2006/relationships/image" Target="../media/image95.png"/><Relationship Id="rId10" Type="http://schemas.openxmlformats.org/officeDocument/2006/relationships/image" Target="../media/image104.png"/><Relationship Id="rId4" Type="http://schemas.openxmlformats.org/officeDocument/2006/relationships/image" Target="../media/image49.emf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94.png"/><Relationship Id="rId10" Type="http://schemas.openxmlformats.org/officeDocument/2006/relationships/image" Target="../media/image112.png"/><Relationship Id="rId4" Type="http://schemas.openxmlformats.org/officeDocument/2006/relationships/image" Target="../media/image100.png"/><Relationship Id="rId9" Type="http://schemas.openxmlformats.org/officeDocument/2006/relationships/image" Target="../media/image11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6.png"/><Relationship Id="rId7" Type="http://schemas.openxmlformats.org/officeDocument/2006/relationships/image" Target="../media/image11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4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23.png"/><Relationship Id="rId4" Type="http://schemas.openxmlformats.org/officeDocument/2006/relationships/image" Target="../media/image95.png"/><Relationship Id="rId9" Type="http://schemas.openxmlformats.org/officeDocument/2006/relationships/image" Target="../media/image12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94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27.png"/><Relationship Id="rId4" Type="http://schemas.openxmlformats.org/officeDocument/2006/relationships/image" Target="../media/image95.png"/><Relationship Id="rId9" Type="http://schemas.openxmlformats.org/officeDocument/2006/relationships/image" Target="../media/image12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emf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emf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svg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148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47.png"/><Relationship Id="rId5" Type="http://schemas.openxmlformats.org/officeDocument/2006/relationships/tags" Target="../tags/tag7.xml"/><Relationship Id="rId15" Type="http://schemas.openxmlformats.org/officeDocument/2006/relationships/image" Target="../media/image151.png"/><Relationship Id="rId10" Type="http://schemas.openxmlformats.org/officeDocument/2006/relationships/image" Target="../media/image146.png"/><Relationship Id="rId4" Type="http://schemas.openxmlformats.org/officeDocument/2006/relationships/tags" Target="../tags/tag6.xml"/><Relationship Id="rId9" Type="http://schemas.openxmlformats.org/officeDocument/2006/relationships/image" Target="../media/image145.png"/><Relationship Id="rId14" Type="http://schemas.openxmlformats.org/officeDocument/2006/relationships/image" Target="../media/image1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9.emf"/><Relationship Id="rId5" Type="http://schemas.openxmlformats.org/officeDocument/2006/relationships/image" Target="../media/image95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emf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77.png"/><Relationship Id="rId12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08.png"/><Relationship Id="rId10" Type="http://schemas.openxmlformats.org/officeDocument/2006/relationships/image" Target="../media/image180.sv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5" Type="http://schemas.microsoft.com/office/2007/relationships/hdphoto" Target="../media/hdphoto3.wdp"/><Relationship Id="rId4" Type="http://schemas.openxmlformats.org/officeDocument/2006/relationships/image" Target="../media/image1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8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4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9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94.png"/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Relationship Id="rId9" Type="http://schemas.openxmlformats.org/officeDocument/2006/relationships/image" Target="../media/image18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tiff"/><Relationship Id="rId13" Type="http://schemas.openxmlformats.org/officeDocument/2006/relationships/image" Target="../media/image210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04.png"/><Relationship Id="rId11" Type="http://schemas.openxmlformats.org/officeDocument/2006/relationships/image" Target="../media/image208.png"/><Relationship Id="rId5" Type="http://schemas.openxmlformats.org/officeDocument/2006/relationships/image" Target="../media/image203.png"/><Relationship Id="rId15" Type="http://schemas.openxmlformats.org/officeDocument/2006/relationships/image" Target="../media/image211.png"/><Relationship Id="rId10" Type="http://schemas.microsoft.com/office/2007/relationships/hdphoto" Target="../media/hdphoto4.wdp"/><Relationship Id="rId4" Type="http://schemas.openxmlformats.org/officeDocument/2006/relationships/image" Target="../media/image202.svg"/><Relationship Id="rId9" Type="http://schemas.openxmlformats.org/officeDocument/2006/relationships/image" Target="../media/image207.png"/><Relationship Id="rId14" Type="http://schemas.microsoft.com/office/2007/relationships/hdphoto" Target="../media/hdphoto5.wdp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178.png"/><Relationship Id="rId18" Type="http://schemas.openxmlformats.org/officeDocument/2006/relationships/image" Target="../media/image188.png"/><Relationship Id="rId3" Type="http://schemas.openxmlformats.org/officeDocument/2006/relationships/image" Target="../media/image212.png"/><Relationship Id="rId21" Type="http://schemas.openxmlformats.org/officeDocument/2006/relationships/image" Target="../media/image180.svg"/><Relationship Id="rId7" Type="http://schemas.openxmlformats.org/officeDocument/2006/relationships/image" Target="../media/image216.png"/><Relationship Id="rId12" Type="http://schemas.openxmlformats.org/officeDocument/2006/relationships/image" Target="../media/image177.png"/><Relationship Id="rId17" Type="http://schemas.openxmlformats.org/officeDocument/2006/relationships/image" Target="../media/image222.sv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21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15.png"/><Relationship Id="rId11" Type="http://schemas.microsoft.com/office/2007/relationships/hdphoto" Target="../media/hdphoto6.wdp"/><Relationship Id="rId5" Type="http://schemas.openxmlformats.org/officeDocument/2006/relationships/image" Target="../media/image214.png"/><Relationship Id="rId15" Type="http://schemas.microsoft.com/office/2007/relationships/hdphoto" Target="../media/hdphoto7.wdp"/><Relationship Id="rId10" Type="http://schemas.openxmlformats.org/officeDocument/2006/relationships/image" Target="../media/image219.png"/><Relationship Id="rId19" Type="http://schemas.openxmlformats.org/officeDocument/2006/relationships/image" Target="../media/image189.sv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0.png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29.svg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12" Type="http://schemas.openxmlformats.org/officeDocument/2006/relationships/image" Target="../media/image228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0.xml"/><Relationship Id="rId6" Type="http://schemas.microsoft.com/office/2007/relationships/hdphoto" Target="../media/hdphoto2.wdp"/><Relationship Id="rId11" Type="http://schemas.openxmlformats.org/officeDocument/2006/relationships/image" Target="../media/image227.svg"/><Relationship Id="rId5" Type="http://schemas.openxmlformats.org/officeDocument/2006/relationships/image" Target="../media/image181.png"/><Relationship Id="rId10" Type="http://schemas.openxmlformats.org/officeDocument/2006/relationships/image" Target="../media/image188.png"/><Relationship Id="rId4" Type="http://schemas.openxmlformats.org/officeDocument/2006/relationships/image" Target="../media/image225.png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33.png"/><Relationship Id="rId5" Type="http://schemas.openxmlformats.org/officeDocument/2006/relationships/image" Target="../media/image232.tiff"/><Relationship Id="rId4" Type="http://schemas.openxmlformats.org/officeDocument/2006/relationships/image" Target="../media/image23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svg"/><Relationship Id="rId13" Type="http://schemas.openxmlformats.org/officeDocument/2006/relationships/image" Target="../media/image244.png"/><Relationship Id="rId18" Type="http://schemas.openxmlformats.org/officeDocument/2006/relationships/image" Target="../media/image249.svg"/><Relationship Id="rId3" Type="http://schemas.openxmlformats.org/officeDocument/2006/relationships/image" Target="../media/image234.png"/><Relationship Id="rId7" Type="http://schemas.openxmlformats.org/officeDocument/2006/relationships/image" Target="../media/image238.png"/><Relationship Id="rId12" Type="http://schemas.openxmlformats.org/officeDocument/2006/relationships/image" Target="../media/image243.svg"/><Relationship Id="rId17" Type="http://schemas.openxmlformats.org/officeDocument/2006/relationships/image" Target="../media/image248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247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7.sv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5" Type="http://schemas.openxmlformats.org/officeDocument/2006/relationships/image" Target="../media/image246.png"/><Relationship Id="rId10" Type="http://schemas.openxmlformats.org/officeDocument/2006/relationships/image" Target="../media/image241.svg"/><Relationship Id="rId4" Type="http://schemas.openxmlformats.org/officeDocument/2006/relationships/image" Target="../media/image235.svg"/><Relationship Id="rId9" Type="http://schemas.openxmlformats.org/officeDocument/2006/relationships/image" Target="../media/image240.png"/><Relationship Id="rId14" Type="http://schemas.openxmlformats.org/officeDocument/2006/relationships/image" Target="../media/image24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60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svg"/><Relationship Id="rId2" Type="http://schemas.openxmlformats.org/officeDocument/2006/relationships/image" Target="../media/image231.png"/><Relationship Id="rId16" Type="http://schemas.openxmlformats.org/officeDocument/2006/relationships/image" Target="../media/image263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3.sv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svg"/><Relationship Id="rId4" Type="http://schemas.openxmlformats.org/officeDocument/2006/relationships/image" Target="../media/image251.svg"/><Relationship Id="rId9" Type="http://schemas.openxmlformats.org/officeDocument/2006/relationships/image" Target="../media/image256.png"/><Relationship Id="rId14" Type="http://schemas.openxmlformats.org/officeDocument/2006/relationships/image" Target="../media/image261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60.png"/><Relationship Id="rId18" Type="http://schemas.openxmlformats.org/officeDocument/2006/relationships/image" Target="../media/image265.sv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259.svg"/><Relationship Id="rId17" Type="http://schemas.openxmlformats.org/officeDocument/2006/relationships/image" Target="../media/image264.png"/><Relationship Id="rId2" Type="http://schemas.openxmlformats.org/officeDocument/2006/relationships/image" Target="../media/image231.png"/><Relationship Id="rId16" Type="http://schemas.openxmlformats.org/officeDocument/2006/relationships/image" Target="../media/image263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3.svg"/><Relationship Id="rId11" Type="http://schemas.openxmlformats.org/officeDocument/2006/relationships/image" Target="../media/image258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10" Type="http://schemas.openxmlformats.org/officeDocument/2006/relationships/image" Target="../media/image257.svg"/><Relationship Id="rId4" Type="http://schemas.openxmlformats.org/officeDocument/2006/relationships/image" Target="../media/image251.svg"/><Relationship Id="rId9" Type="http://schemas.openxmlformats.org/officeDocument/2006/relationships/image" Target="../media/image256.png"/><Relationship Id="rId14" Type="http://schemas.openxmlformats.org/officeDocument/2006/relationships/image" Target="../media/image261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svg"/><Relationship Id="rId3" Type="http://schemas.openxmlformats.org/officeDocument/2006/relationships/image" Target="../media/image224.png"/><Relationship Id="rId7" Type="http://schemas.openxmlformats.org/officeDocument/2006/relationships/image" Target="../media/image269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68.png"/><Relationship Id="rId5" Type="http://schemas.openxmlformats.org/officeDocument/2006/relationships/image" Target="../media/image267.svg"/><Relationship Id="rId10" Type="http://schemas.openxmlformats.org/officeDocument/2006/relationships/image" Target="../media/image272.svg"/><Relationship Id="rId4" Type="http://schemas.openxmlformats.org/officeDocument/2006/relationships/image" Target="../media/image266.png"/><Relationship Id="rId9" Type="http://schemas.openxmlformats.org/officeDocument/2006/relationships/image" Target="../media/image2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svg"/><Relationship Id="rId3" Type="http://schemas.openxmlformats.org/officeDocument/2006/relationships/image" Target="../media/image274.svg"/><Relationship Id="rId7" Type="http://schemas.openxmlformats.org/officeDocument/2006/relationships/image" Target="../media/image278.svg"/><Relationship Id="rId12" Type="http://schemas.openxmlformats.org/officeDocument/2006/relationships/image" Target="../media/image283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7.png"/><Relationship Id="rId11" Type="http://schemas.openxmlformats.org/officeDocument/2006/relationships/image" Target="../media/image282.svg"/><Relationship Id="rId5" Type="http://schemas.openxmlformats.org/officeDocument/2006/relationships/image" Target="../media/image276.svg"/><Relationship Id="rId10" Type="http://schemas.openxmlformats.org/officeDocument/2006/relationships/image" Target="../media/image281.png"/><Relationship Id="rId4" Type="http://schemas.openxmlformats.org/officeDocument/2006/relationships/image" Target="../media/image275.png"/><Relationship Id="rId9" Type="http://schemas.openxmlformats.org/officeDocument/2006/relationships/image" Target="../media/image280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svg"/><Relationship Id="rId3" Type="http://schemas.openxmlformats.org/officeDocument/2006/relationships/image" Target="../media/image108.png"/><Relationship Id="rId7" Type="http://schemas.openxmlformats.org/officeDocument/2006/relationships/image" Target="../media/image287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4.png"/><Relationship Id="rId5" Type="http://schemas.openxmlformats.org/officeDocument/2006/relationships/image" Target="../media/image286.png"/><Relationship Id="rId4" Type="http://schemas.openxmlformats.org/officeDocument/2006/relationships/image" Target="../media/image225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92.png"/><Relationship Id="rId7" Type="http://schemas.openxmlformats.org/officeDocument/2006/relationships/image" Target="../media/image292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1.png"/><Relationship Id="rId5" Type="http://schemas.microsoft.com/office/2007/relationships/hdphoto" Target="../media/hdphoto9.wdp"/><Relationship Id="rId4" Type="http://schemas.openxmlformats.org/officeDocument/2006/relationships/image" Target="../media/image290.png"/><Relationship Id="rId9" Type="http://schemas.openxmlformats.org/officeDocument/2006/relationships/image" Target="../media/image29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svg"/><Relationship Id="rId13" Type="http://schemas.openxmlformats.org/officeDocument/2006/relationships/image" Target="../media/image224.png"/><Relationship Id="rId3" Type="http://schemas.openxmlformats.org/officeDocument/2006/relationships/image" Target="../media/image295.png"/><Relationship Id="rId7" Type="http://schemas.openxmlformats.org/officeDocument/2006/relationships/image" Target="../media/image299.png"/><Relationship Id="rId12" Type="http://schemas.openxmlformats.org/officeDocument/2006/relationships/image" Target="../media/image223.png"/><Relationship Id="rId17" Type="http://schemas.openxmlformats.org/officeDocument/2006/relationships/image" Target="../media/image270.svg"/><Relationship Id="rId2" Type="http://schemas.openxmlformats.org/officeDocument/2006/relationships/image" Target="../media/image294.png"/><Relationship Id="rId16" Type="http://schemas.openxmlformats.org/officeDocument/2006/relationships/image" Target="../media/image26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98.svg"/><Relationship Id="rId11" Type="http://schemas.openxmlformats.org/officeDocument/2006/relationships/image" Target="../media/image108.png"/><Relationship Id="rId5" Type="http://schemas.openxmlformats.org/officeDocument/2006/relationships/image" Target="../media/image297.png"/><Relationship Id="rId15" Type="http://schemas.openxmlformats.org/officeDocument/2006/relationships/image" Target="../media/image272.svg"/><Relationship Id="rId10" Type="http://schemas.openxmlformats.org/officeDocument/2006/relationships/image" Target="../media/image301.png"/><Relationship Id="rId4" Type="http://schemas.openxmlformats.org/officeDocument/2006/relationships/image" Target="../media/image296.svg"/><Relationship Id="rId9" Type="http://schemas.openxmlformats.org/officeDocument/2006/relationships/image" Target="../media/image285.png"/><Relationship Id="rId14" Type="http://schemas.openxmlformats.org/officeDocument/2006/relationships/image" Target="../media/image27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7" Type="http://schemas.openxmlformats.org/officeDocument/2006/relationships/image" Target="../media/image307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19.svg"/><Relationship Id="rId18" Type="http://schemas.openxmlformats.org/officeDocument/2006/relationships/image" Target="../media/image324.png"/><Relationship Id="rId26" Type="http://schemas.openxmlformats.org/officeDocument/2006/relationships/image" Target="../media/image330.png"/><Relationship Id="rId3" Type="http://schemas.openxmlformats.org/officeDocument/2006/relationships/image" Target="../media/image309.svg"/><Relationship Id="rId21" Type="http://schemas.openxmlformats.org/officeDocument/2006/relationships/image" Target="../media/image270.svg"/><Relationship Id="rId7" Type="http://schemas.openxmlformats.org/officeDocument/2006/relationships/image" Target="../media/image313.svg"/><Relationship Id="rId12" Type="http://schemas.openxmlformats.org/officeDocument/2006/relationships/image" Target="../media/image318.png"/><Relationship Id="rId17" Type="http://schemas.openxmlformats.org/officeDocument/2006/relationships/image" Target="../media/image323.svg"/><Relationship Id="rId25" Type="http://schemas.openxmlformats.org/officeDocument/2006/relationships/image" Target="../media/image329.svg"/><Relationship Id="rId2" Type="http://schemas.openxmlformats.org/officeDocument/2006/relationships/image" Target="../media/image308.png"/><Relationship Id="rId16" Type="http://schemas.openxmlformats.org/officeDocument/2006/relationships/image" Target="../media/image322.png"/><Relationship Id="rId20" Type="http://schemas.openxmlformats.org/officeDocument/2006/relationships/image" Target="../media/image26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2.png"/><Relationship Id="rId11" Type="http://schemas.openxmlformats.org/officeDocument/2006/relationships/image" Target="../media/image317.svg"/><Relationship Id="rId24" Type="http://schemas.openxmlformats.org/officeDocument/2006/relationships/image" Target="../media/image328.png"/><Relationship Id="rId5" Type="http://schemas.openxmlformats.org/officeDocument/2006/relationships/image" Target="../media/image311.svg"/><Relationship Id="rId15" Type="http://schemas.openxmlformats.org/officeDocument/2006/relationships/image" Target="../media/image321.svg"/><Relationship Id="rId23" Type="http://schemas.openxmlformats.org/officeDocument/2006/relationships/image" Target="../media/image327.svg"/><Relationship Id="rId10" Type="http://schemas.openxmlformats.org/officeDocument/2006/relationships/image" Target="../media/image316.png"/><Relationship Id="rId19" Type="http://schemas.openxmlformats.org/officeDocument/2006/relationships/image" Target="../media/image325.svg"/><Relationship Id="rId4" Type="http://schemas.openxmlformats.org/officeDocument/2006/relationships/image" Target="../media/image310.png"/><Relationship Id="rId9" Type="http://schemas.openxmlformats.org/officeDocument/2006/relationships/image" Target="../media/image315.svg"/><Relationship Id="rId14" Type="http://schemas.openxmlformats.org/officeDocument/2006/relationships/image" Target="../media/image320.png"/><Relationship Id="rId22" Type="http://schemas.openxmlformats.org/officeDocument/2006/relationships/image" Target="../media/image326.png"/><Relationship Id="rId27" Type="http://schemas.openxmlformats.org/officeDocument/2006/relationships/image" Target="../media/image331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3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3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41.svg"/><Relationship Id="rId10" Type="http://schemas.openxmlformats.org/officeDocument/2006/relationships/image" Target="../media/image3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35.svg"/><Relationship Id="rId14" Type="http://schemas.openxmlformats.org/officeDocument/2006/relationships/image" Target="../media/image3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svg"/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46.svg"/><Relationship Id="rId4" Type="http://schemas.openxmlformats.org/officeDocument/2006/relationships/image" Target="../media/image34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3D925E-64DA-49F7-A9B7-A0A4FB7F4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52" t="13365" r="21981" b="14842"/>
          <a:stretch/>
        </p:blipFill>
        <p:spPr>
          <a:xfrm>
            <a:off x="3470520" y="182880"/>
            <a:ext cx="5673480" cy="496062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F6E37-BE4D-41BD-9A9B-C1D07AD6E9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017752"/>
            <a:ext cx="7876178" cy="1107996"/>
          </a:xfrm>
        </p:spPr>
        <p:txBody>
          <a:bodyPr/>
          <a:lstStyle/>
          <a:p>
            <a:r>
              <a:rPr lang="ko-KR" sz="3600" dirty="0">
                <a:solidFill>
                  <a:srgbClr val="93EB20"/>
                </a:solidFill>
              </a:rPr>
              <a:t>Veeam </a:t>
            </a:r>
            <a:r>
              <a:rPr lang="ko-KR" sz="3600" dirty="0" err="1">
                <a:solidFill>
                  <a:srgbClr val="93EB20"/>
                </a:solidFill>
              </a:rPr>
              <a:t>Availability</a:t>
            </a:r>
            <a:r>
              <a:rPr lang="ko-KR" sz="3600" dirty="0">
                <a:solidFill>
                  <a:srgbClr val="93EB20"/>
                </a:solidFill>
              </a:rPr>
              <a:t> </a:t>
            </a:r>
            <a:r>
              <a:rPr lang="ko-KR" sz="3600" dirty="0" err="1">
                <a:solidFill>
                  <a:srgbClr val="93EB20"/>
                </a:solidFill>
              </a:rPr>
              <a:t>Suite</a:t>
            </a:r>
            <a:r>
              <a:rPr lang="ko-KR" sz="3600" dirty="0">
                <a:solidFill>
                  <a:srgbClr val="93EB20"/>
                </a:solidFill>
              </a:rPr>
              <a:t> v10 </a:t>
            </a:r>
            <a:br>
              <a:rPr lang="ko-KR" sz="3600" dirty="0">
                <a:solidFill>
                  <a:srgbClr val="93EB20"/>
                </a:solidFill>
              </a:rPr>
            </a:br>
            <a:r>
              <a:rPr lang="ko-KR" altLang="en-US" sz="3600" dirty="0"/>
              <a:t>소개 자료</a:t>
            </a:r>
            <a:endParaRPr lang="ko-KR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E3B1BC-7719-465D-9176-FD38BE7825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0" y="3805672"/>
            <a:ext cx="5624255" cy="553998"/>
          </a:xfrm>
        </p:spPr>
        <p:txBody>
          <a:bodyPr/>
          <a:lstStyle/>
          <a:p>
            <a:r>
              <a:rPr lang="en-US" dirty="0"/>
              <a:t>Veeam Software Korea</a:t>
            </a:r>
          </a:p>
          <a:p>
            <a:r>
              <a:rPr lang="en-US" altLang="ko-KR" sz="1600" dirty="0">
                <a:hlinkClick r:id="rId4"/>
              </a:rPr>
              <a:t>Sales.Korea@veeam.com</a:t>
            </a:r>
            <a:r>
              <a:rPr lang="en-US" altLang="ko-KR" sz="1600" dirty="0"/>
              <a:t>, 2020.03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808D04-32F2-44FF-B33C-D097A7CDDA66}"/>
              </a:ext>
            </a:extLst>
          </p:cNvPr>
          <p:cNvSpPr/>
          <p:nvPr/>
        </p:nvSpPr>
        <p:spPr>
          <a:xfrm>
            <a:off x="4458026" y="2421709"/>
            <a:ext cx="23916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>
                <a:solidFill>
                  <a:srgbClr val="000000"/>
                </a:solidFill>
                <a:latin typeface="Tahoma" panose="020B060403050404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90175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3C6B58-1611-9C42-AE83-F5B319AAD391}"/>
              </a:ext>
            </a:extLst>
          </p:cNvPr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97C0DB-C929-9241-9658-9607DAF798D8}"/>
              </a:ext>
            </a:extLst>
          </p:cNvPr>
          <p:cNvSpPr txBox="1"/>
          <p:nvPr/>
        </p:nvSpPr>
        <p:spPr>
          <a:xfrm>
            <a:off x="172527" y="625336"/>
            <a:ext cx="8704053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000" dirty="0" err="1">
                <a:solidFill>
                  <a:schemeClr val="bg1"/>
                </a:solidFill>
              </a:rPr>
              <a:t>Veeam</a:t>
            </a:r>
            <a:r>
              <a:rPr lang="ko-KR" altLang="en-US" sz="2000" dirty="0">
                <a:solidFill>
                  <a:schemeClr val="bg1"/>
                </a:solidFill>
              </a:rPr>
              <a:t>은 </a:t>
            </a:r>
            <a:r>
              <a:rPr lang="en-US" altLang="ko-KR" sz="2000" dirty="0">
                <a:solidFill>
                  <a:schemeClr val="bg1"/>
                </a:solidFill>
              </a:rPr>
              <a:t>VMware vSphere </a:t>
            </a:r>
            <a:r>
              <a:rPr lang="ko-KR" altLang="en-US" sz="2000" dirty="0">
                <a:solidFill>
                  <a:schemeClr val="bg1"/>
                </a:solidFill>
              </a:rPr>
              <a:t>및 </a:t>
            </a:r>
            <a:r>
              <a:rPr lang="en-US" altLang="ko-KR" sz="2000" dirty="0">
                <a:solidFill>
                  <a:schemeClr val="bg1"/>
                </a:solidFill>
              </a:rPr>
              <a:t>Microsoft Hyper-V </a:t>
            </a:r>
            <a:r>
              <a:rPr lang="ko-KR" altLang="en-US" sz="2000" dirty="0">
                <a:solidFill>
                  <a:schemeClr val="bg1"/>
                </a:solidFill>
              </a:rPr>
              <a:t>가상 환경에 대한 가용성을 제공할 뿐만 아니라</a:t>
            </a:r>
            <a:r>
              <a:rPr lang="en-US" altLang="ko-KR" sz="2000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Veeam Availability </a:t>
            </a:r>
            <a:r>
              <a:rPr lang="en-US" altLang="ko-KR" sz="3200" b="1" i="1" dirty="0">
                <a:solidFill>
                  <a:schemeClr val="bg1"/>
                </a:solidFill>
              </a:rPr>
              <a:t>for Nutanix AHV</a:t>
            </a: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를</a:t>
            </a:r>
            <a:r>
              <a:rPr lang="ko-KR" altLang="en-US" sz="1600" dirty="0">
                <a:solidFill>
                  <a:schemeClr val="bg1"/>
                </a:solidFill>
              </a:rPr>
              <a:t> 통해</a:t>
            </a:r>
            <a:r>
              <a:rPr lang="en-US" altLang="ko-KR" sz="2000" dirty="0">
                <a:solidFill>
                  <a:schemeClr val="bg1"/>
                </a:solidFill>
              </a:rPr>
              <a:t> AHV</a:t>
            </a:r>
            <a:r>
              <a:rPr lang="ko-KR" altLang="en-US" sz="2000" dirty="0">
                <a:solidFill>
                  <a:schemeClr val="bg1"/>
                </a:solidFill>
              </a:rPr>
              <a:t>에 호스팅 된 모든 애플리케이션 및 데이터에 대한 가용성을 지원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ctr"/>
            <a:endParaRPr lang="en-US" altLang="ko-KR" sz="2000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696CEF-42A2-3343-99B8-B236AC9A572B}"/>
              </a:ext>
            </a:extLst>
          </p:cNvPr>
          <p:cNvGrpSpPr/>
          <p:nvPr/>
        </p:nvGrpSpPr>
        <p:grpSpPr>
          <a:xfrm>
            <a:off x="1072315" y="2622583"/>
            <a:ext cx="2107932" cy="1601294"/>
            <a:chOff x="1072315" y="2766962"/>
            <a:chExt cx="2107932" cy="160129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49A653-7CD6-4B49-A6CF-CA025358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4865" y="2766962"/>
              <a:ext cx="1002832" cy="10028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104A85-7C88-1645-92C4-8931295C62DA}"/>
                </a:ext>
              </a:extLst>
            </p:cNvPr>
            <p:cNvSpPr txBox="1"/>
            <p:nvPr/>
          </p:nvSpPr>
          <p:spPr>
            <a:xfrm>
              <a:off x="1072315" y="3875813"/>
              <a:ext cx="210793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관리</a:t>
              </a:r>
              <a:endParaRPr lang="en-US" altLang="ko-KR" sz="16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간소화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D5DC1A-762B-4742-93B1-6A8A81D769A9}"/>
              </a:ext>
            </a:extLst>
          </p:cNvPr>
          <p:cNvGrpSpPr/>
          <p:nvPr/>
        </p:nvGrpSpPr>
        <p:grpSpPr>
          <a:xfrm>
            <a:off x="3517438" y="2622583"/>
            <a:ext cx="2107932" cy="1601294"/>
            <a:chOff x="3517438" y="2766962"/>
            <a:chExt cx="2107932" cy="16012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422116-EBD4-2348-8DCD-A8F3D18D2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084" y="2766962"/>
              <a:ext cx="1006641" cy="100664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B44BB2-A297-214A-B289-3F7CF4371B7E}"/>
                </a:ext>
              </a:extLst>
            </p:cNvPr>
            <p:cNvSpPr txBox="1"/>
            <p:nvPr/>
          </p:nvSpPr>
          <p:spPr>
            <a:xfrm>
              <a:off x="3517438" y="3875813"/>
              <a:ext cx="210793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데이터 손실</a:t>
              </a:r>
              <a:endParaRPr lang="en-US" altLang="ko-KR" sz="16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최소화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D5FD18-0A76-774D-BAA4-A4A604DFE5FB}"/>
              </a:ext>
            </a:extLst>
          </p:cNvPr>
          <p:cNvGrpSpPr/>
          <p:nvPr/>
        </p:nvGrpSpPr>
        <p:grpSpPr>
          <a:xfrm>
            <a:off x="5964467" y="2620678"/>
            <a:ext cx="2107932" cy="1603199"/>
            <a:chOff x="5964467" y="2765057"/>
            <a:chExt cx="2107932" cy="16031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A884C6-379F-D34B-85D4-38B634726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5112" y="2765057"/>
              <a:ext cx="1006642" cy="100664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C447E2-ACFE-2140-AD99-7C089ACCC922}"/>
                </a:ext>
              </a:extLst>
            </p:cNvPr>
            <p:cNvSpPr txBox="1"/>
            <p:nvPr/>
          </p:nvSpPr>
          <p:spPr>
            <a:xfrm>
              <a:off x="5964467" y="3875813"/>
              <a:ext cx="2107932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비즈니스 생산성</a:t>
              </a:r>
              <a:endParaRPr lang="en-US" altLang="ko-KR" sz="16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+mj-lt"/>
                </a:rPr>
                <a:t>유지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9104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defRPr/>
            </a:pPr>
            <a:r>
              <a:rPr lang="en-US" altLang="ko-KR" sz="3200" dirty="0"/>
              <a:t>Nutanix</a:t>
            </a:r>
            <a:r>
              <a:rPr lang="ko-KR" altLang="en-US" sz="3200" dirty="0"/>
              <a:t>와</a:t>
            </a:r>
            <a:r>
              <a:rPr lang="en-US" altLang="ko-KR" sz="3200" dirty="0"/>
              <a:t> Veeam</a:t>
            </a:r>
            <a:r>
              <a:rPr lang="ko-KR" altLang="en-US" sz="3200" dirty="0"/>
              <a:t>를 통한 데이터 센터 현대화</a:t>
            </a:r>
            <a:endParaRPr lang="en-US" altLang="ko-KR" sz="3200" dirty="0"/>
          </a:p>
        </p:txBody>
      </p:sp>
      <p:grpSp>
        <p:nvGrpSpPr>
          <p:cNvPr id="53" name="Group 1">
            <a:extLst>
              <a:ext uri="{FF2B5EF4-FFF2-40B4-BE49-F238E27FC236}">
                <a16:creationId xmlns:a16="http://schemas.microsoft.com/office/drawing/2014/main" id="{2A8BC131-D7AC-49DA-8011-26DE0F8454E5}"/>
              </a:ext>
            </a:extLst>
          </p:cNvPr>
          <p:cNvGrpSpPr/>
          <p:nvPr/>
        </p:nvGrpSpPr>
        <p:grpSpPr>
          <a:xfrm>
            <a:off x="624950" y="1295400"/>
            <a:ext cx="8050737" cy="3390900"/>
            <a:chOff x="6032500" y="2100595"/>
            <a:chExt cx="4038600" cy="1789166"/>
          </a:xfrm>
        </p:grpSpPr>
        <p:sp>
          <p:nvSpPr>
            <p:cNvPr id="54" name="Rounded Rectangle 236">
              <a:extLst>
                <a:ext uri="{FF2B5EF4-FFF2-40B4-BE49-F238E27FC236}">
                  <a16:creationId xmlns:a16="http://schemas.microsoft.com/office/drawing/2014/main" id="{BB7615AE-3B26-48AB-83E7-639057199091}"/>
                </a:ext>
              </a:extLst>
            </p:cNvPr>
            <p:cNvSpPr/>
            <p:nvPr/>
          </p:nvSpPr>
          <p:spPr>
            <a:xfrm>
              <a:off x="6032500" y="2269544"/>
              <a:ext cx="1565505" cy="1620216"/>
            </a:xfrm>
            <a:prstGeom prst="roundRect">
              <a:avLst>
                <a:gd name="adj" fmla="val 6000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: Rounded Corners 12">
              <a:extLst>
                <a:ext uri="{FF2B5EF4-FFF2-40B4-BE49-F238E27FC236}">
                  <a16:creationId xmlns:a16="http://schemas.microsoft.com/office/drawing/2014/main" id="{8C970910-5B91-4C51-9F5D-F3D73B77E364}"/>
                </a:ext>
              </a:extLst>
            </p:cNvPr>
            <p:cNvSpPr/>
            <p:nvPr/>
          </p:nvSpPr>
          <p:spPr>
            <a:xfrm rot="5400000">
              <a:off x="8265910" y="2084573"/>
              <a:ext cx="1620217" cy="1990160"/>
            </a:xfrm>
            <a:prstGeom prst="roundRect">
              <a:avLst>
                <a:gd name="adj" fmla="val 4528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</a:endParaRPr>
            </a:p>
          </p:txBody>
        </p:sp>
        <p:pic>
          <p:nvPicPr>
            <p:cNvPr id="56" name="Picture 13">
              <a:extLst>
                <a:ext uri="{FF2B5EF4-FFF2-40B4-BE49-F238E27FC236}">
                  <a16:creationId xmlns:a16="http://schemas.microsoft.com/office/drawing/2014/main" id="{0177D754-CDA9-48AB-B628-8751C47E4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1149" y="2795687"/>
              <a:ext cx="302391" cy="294929"/>
            </a:xfrm>
            <a:prstGeom prst="rect">
              <a:avLst/>
            </a:prstGeom>
          </p:spPr>
        </p:pic>
        <p:pic>
          <p:nvPicPr>
            <p:cNvPr id="57" name="Picture 14">
              <a:extLst>
                <a:ext uri="{FF2B5EF4-FFF2-40B4-BE49-F238E27FC236}">
                  <a16:creationId xmlns:a16="http://schemas.microsoft.com/office/drawing/2014/main" id="{00A6C42A-995E-42B0-8591-CDC38913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79728" y="2439379"/>
              <a:ext cx="302391" cy="302302"/>
            </a:xfrm>
            <a:prstGeom prst="rect">
              <a:avLst/>
            </a:prstGeom>
          </p:spPr>
        </p:pic>
        <p:pic>
          <p:nvPicPr>
            <p:cNvPr id="58" name="Picture 15">
              <a:extLst>
                <a:ext uri="{FF2B5EF4-FFF2-40B4-BE49-F238E27FC236}">
                  <a16:creationId xmlns:a16="http://schemas.microsoft.com/office/drawing/2014/main" id="{1CAE0734-18EE-4E8B-83F9-6CF96D0BA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0502" y="3493557"/>
              <a:ext cx="302391" cy="302302"/>
            </a:xfrm>
            <a:prstGeom prst="rect">
              <a:avLst/>
            </a:prstGeom>
          </p:spPr>
        </p:pic>
        <p:pic>
          <p:nvPicPr>
            <p:cNvPr id="59" name="Picture 16">
              <a:extLst>
                <a:ext uri="{FF2B5EF4-FFF2-40B4-BE49-F238E27FC236}">
                  <a16:creationId xmlns:a16="http://schemas.microsoft.com/office/drawing/2014/main" id="{FEA864CF-D578-4807-A430-5C7EF1A31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87103" y="3144622"/>
              <a:ext cx="295016" cy="294929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06E7C6-31DC-409C-B4DF-12B67044CEDE}"/>
                </a:ext>
              </a:extLst>
            </p:cNvPr>
            <p:cNvSpPr txBox="1"/>
            <p:nvPr/>
          </p:nvSpPr>
          <p:spPr>
            <a:xfrm>
              <a:off x="9266711" y="2505272"/>
              <a:ext cx="628455" cy="178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개별 파일</a:t>
              </a:r>
              <a:r>
                <a:rPr lang="en-US" altLang="ko-KR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어플리케이션 복구</a:t>
              </a:r>
              <a:endPara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286E2B6-A73D-4412-9B14-7C68CA1A4938}"/>
                </a:ext>
              </a:extLst>
            </p:cNvPr>
            <p:cNvSpPr txBox="1"/>
            <p:nvPr/>
          </p:nvSpPr>
          <p:spPr>
            <a:xfrm>
              <a:off x="9271636" y="2860665"/>
              <a:ext cx="417507" cy="1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사용자</a:t>
              </a:r>
              <a:endParaRPr lang="en-US" altLang="ko-KR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8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샌드박스</a:t>
              </a:r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생성</a:t>
              </a:r>
              <a:endPara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2A3A70B-B10A-4CDC-BD5D-C3FCC7707EDB}"/>
                </a:ext>
              </a:extLst>
            </p:cNvPr>
            <p:cNvSpPr txBox="1"/>
            <p:nvPr/>
          </p:nvSpPr>
          <p:spPr>
            <a:xfrm>
              <a:off x="9271636" y="3212054"/>
              <a:ext cx="799464" cy="178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백업 데이터</a:t>
              </a:r>
              <a:endParaRPr lang="en-US" altLang="ko-KR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검증</a:t>
              </a:r>
              <a:endPara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491C6A2-C57C-4E35-96B1-1A4C55B5F75A}"/>
                </a:ext>
              </a:extLst>
            </p:cNvPr>
            <p:cNvSpPr txBox="1"/>
            <p:nvPr/>
          </p:nvSpPr>
          <p:spPr>
            <a:xfrm>
              <a:off x="9270747" y="3540190"/>
              <a:ext cx="536520" cy="178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원격지 복제 데이터</a:t>
              </a:r>
              <a:endParaRPr lang="en-US" altLang="ko-KR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8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검증</a:t>
              </a:r>
              <a:endPara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5EEAFF0-329A-465C-98DD-B531638E8459}"/>
                </a:ext>
              </a:extLst>
            </p:cNvPr>
            <p:cNvSpPr txBox="1"/>
            <p:nvPr/>
          </p:nvSpPr>
          <p:spPr>
            <a:xfrm>
              <a:off x="8408673" y="3413792"/>
              <a:ext cx="395796" cy="21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spc="-2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Regulatory</a:t>
              </a:r>
            </a:p>
            <a:p>
              <a:pPr algn="ctr"/>
              <a:r>
                <a:rPr lang="en-US" sz="1000" spc="-2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compliance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5" name="Picture 145" descr="\\amust.local\spb\Marketing\Graphics\Working\DIAGRAMS\Technical_Diagrams\veeam_icons\png\VPN.png">
              <a:extLst>
                <a:ext uri="{FF2B5EF4-FFF2-40B4-BE49-F238E27FC236}">
                  <a16:creationId xmlns:a16="http://schemas.microsoft.com/office/drawing/2014/main" id="{A8EA3AE8-06AE-4531-B1D8-C95927B92C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9521" y="3108961"/>
              <a:ext cx="414108" cy="291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1389F5-BEEB-49CF-8F88-517CBDCF6E30}"/>
                </a:ext>
              </a:extLst>
            </p:cNvPr>
            <p:cNvSpPr txBox="1"/>
            <p:nvPr/>
          </p:nvSpPr>
          <p:spPr>
            <a:xfrm>
              <a:off x="8381069" y="2812501"/>
              <a:ext cx="453533" cy="129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spc="-2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Tape support</a:t>
              </a:r>
              <a:endParaRPr 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67" name="Picture 25">
              <a:extLst>
                <a:ext uri="{FF2B5EF4-FFF2-40B4-BE49-F238E27FC236}">
                  <a16:creationId xmlns:a16="http://schemas.microsoft.com/office/drawing/2014/main" id="{282ACCF2-B8A7-44FE-9843-6C0D00F7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61529" y="2557834"/>
              <a:ext cx="290090" cy="294205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6091C1-4958-4831-8476-0040799294FD}"/>
                </a:ext>
              </a:extLst>
            </p:cNvPr>
            <p:cNvSpPr txBox="1"/>
            <p:nvPr/>
          </p:nvSpPr>
          <p:spPr>
            <a:xfrm>
              <a:off x="7404842" y="3299577"/>
              <a:ext cx="844062" cy="194873"/>
            </a:xfrm>
            <a:prstGeom prst="rect">
              <a:avLst/>
            </a:prstGeom>
            <a:solidFill>
              <a:srgbClr val="005F4B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spc="-2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Backup &amp; Replication</a:t>
              </a:r>
              <a:endParaRPr lang="en-US" sz="900" b="1" spc="-2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9" name="Rectangle 3">
              <a:extLst>
                <a:ext uri="{FF2B5EF4-FFF2-40B4-BE49-F238E27FC236}">
                  <a16:creationId xmlns:a16="http://schemas.microsoft.com/office/drawing/2014/main" id="{4BF86BE1-A5AD-409C-A83C-0334EFB421B7}"/>
                </a:ext>
              </a:extLst>
            </p:cNvPr>
            <p:cNvSpPr/>
            <p:nvPr/>
          </p:nvSpPr>
          <p:spPr>
            <a:xfrm>
              <a:off x="8671362" y="2168905"/>
              <a:ext cx="809312" cy="181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663D8F3-8F1F-4801-B2B6-6437E5BB00E0}"/>
                </a:ext>
              </a:extLst>
            </p:cNvPr>
            <p:cNvSpPr txBox="1"/>
            <p:nvPr/>
          </p:nvSpPr>
          <p:spPr>
            <a:xfrm>
              <a:off x="6218286" y="2100595"/>
              <a:ext cx="1193932" cy="331905"/>
            </a:xfrm>
            <a:prstGeom prst="rect">
              <a:avLst/>
            </a:prstGeom>
            <a:solidFill>
              <a:srgbClr val="005F4B"/>
            </a:solidFill>
          </p:spPr>
          <p:txBody>
            <a:bodyPr wrap="square" lIns="36000" rIns="36000" rtlCol="0" anchor="ctr">
              <a:no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Nutanix AHV </a:t>
              </a:r>
              <a:r>
                <a:rPr lang="ko-KR" altLang="en-US" sz="10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클러스터</a:t>
              </a:r>
              <a:endParaRPr lang="en-US" sz="10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pic>
          <p:nvPicPr>
            <p:cNvPr id="71" name="Picture 31">
              <a:extLst>
                <a:ext uri="{FF2B5EF4-FFF2-40B4-BE49-F238E27FC236}">
                  <a16:creationId xmlns:a16="http://schemas.microsoft.com/office/drawing/2014/main" id="{1ED23321-ED39-4784-A286-E98D4B6D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925" y="2203005"/>
              <a:ext cx="684110" cy="121654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72" name="Straight Arrow Connector 5">
              <a:extLst>
                <a:ext uri="{FF2B5EF4-FFF2-40B4-BE49-F238E27FC236}">
                  <a16:creationId xmlns:a16="http://schemas.microsoft.com/office/drawing/2014/main" id="{2DC35757-B2DF-4F21-9219-CB49DC497C02}"/>
                </a:ext>
              </a:extLst>
            </p:cNvPr>
            <p:cNvCxnSpPr/>
            <p:nvPr/>
          </p:nvCxnSpPr>
          <p:spPr>
            <a:xfrm>
              <a:off x="7377371" y="3125428"/>
              <a:ext cx="933905" cy="0"/>
            </a:xfrm>
            <a:prstGeom prst="straightConnector1">
              <a:avLst/>
            </a:prstGeom>
            <a:ln w="15875"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2">
              <a:extLst>
                <a:ext uri="{FF2B5EF4-FFF2-40B4-BE49-F238E27FC236}">
                  <a16:creationId xmlns:a16="http://schemas.microsoft.com/office/drawing/2014/main" id="{CCB3EDE8-9B0A-44C4-84B3-6B6A2154A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6370" y="3003522"/>
              <a:ext cx="263647" cy="263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74" name="Picture 4">
            <a:extLst>
              <a:ext uri="{FF2B5EF4-FFF2-40B4-BE49-F238E27FC236}">
                <a16:creationId xmlns:a16="http://schemas.microsoft.com/office/drawing/2014/main" id="{F726E6FD-4B0F-4A3A-AF97-503B2BAF8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60" y="2437203"/>
            <a:ext cx="1479885" cy="123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4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AED8D9-149E-4305-88DA-5CCDAB7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ko-KR" altLang="en-US" dirty="0"/>
              <a:t> </a:t>
            </a:r>
            <a:r>
              <a:rPr lang="en-US" altLang="ko-KR" dirty="0"/>
              <a:t>Availability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Nutanix</a:t>
            </a:r>
            <a:r>
              <a:rPr lang="ko-KR" altLang="en-US" dirty="0"/>
              <a:t> </a:t>
            </a:r>
            <a:r>
              <a:rPr lang="en-US" altLang="ko-KR" dirty="0"/>
              <a:t>AHV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42486D-577F-4AFC-823A-70C93D160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62078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누타닉스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AHV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하이퍼바이저와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통신하여 에이전트리스 방식으로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백업하며 복구시에는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VM, 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디스크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어플리케이션 아이템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개별 파일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폴더 단위 등 다양한 형태의 복구를 제공합니다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0A4042EF-5A14-4C09-B497-8A518B956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76" y="1629929"/>
            <a:ext cx="2758781" cy="2552686"/>
          </a:xfrm>
        </p:spPr>
        <p:txBody>
          <a:bodyPr anchor="t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000" dirty="0"/>
              <a:t>빔 </a:t>
            </a:r>
            <a:r>
              <a:rPr lang="ko-KR" altLang="en-US" sz="1000" dirty="0" err="1"/>
              <a:t>어플라이언스</a:t>
            </a:r>
            <a:r>
              <a:rPr lang="ko-KR" altLang="en-US" sz="1000" dirty="0"/>
              <a:t> </a:t>
            </a:r>
            <a:r>
              <a:rPr lang="en-US" altLang="ko-KR" sz="1000" dirty="0"/>
              <a:t>VM </a:t>
            </a:r>
            <a:r>
              <a:rPr lang="ko-KR" altLang="en-US" sz="1000" dirty="0"/>
              <a:t>구축 </a:t>
            </a:r>
            <a:r>
              <a:rPr lang="en-US" altLang="ko-KR" sz="1000" dirty="0"/>
              <a:t>(</a:t>
            </a:r>
            <a:r>
              <a:rPr lang="ko-KR" altLang="en-US" sz="1000" dirty="0"/>
              <a:t>누타닉스 클러스터 단위</a:t>
            </a:r>
            <a:r>
              <a:rPr lang="en-US" altLang="ko-KR" sz="1000" dirty="0"/>
              <a:t>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000" dirty="0"/>
              <a:t>VM </a:t>
            </a:r>
            <a:r>
              <a:rPr lang="ko-KR" altLang="en-US" sz="1000" dirty="0"/>
              <a:t>단위 복구</a:t>
            </a:r>
            <a:endParaRPr lang="en-US" altLang="ko-KR" sz="10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000" dirty="0"/>
              <a:t>VM </a:t>
            </a:r>
            <a:r>
              <a:rPr lang="ko-KR" altLang="en-US" sz="1000" dirty="0"/>
              <a:t>디스크 복구</a:t>
            </a:r>
            <a:endParaRPr lang="en-US" altLang="ko-KR" sz="10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000" dirty="0"/>
              <a:t>개별 파일</a:t>
            </a:r>
            <a:r>
              <a:rPr lang="en-US" altLang="ko-KR" sz="1000" dirty="0"/>
              <a:t>/</a:t>
            </a:r>
            <a:r>
              <a:rPr lang="ko-KR" altLang="en-US" sz="1000" dirty="0"/>
              <a:t>폴더 단위 복구</a:t>
            </a:r>
            <a:endParaRPr lang="en-US" altLang="ko-KR" sz="10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000" dirty="0"/>
              <a:t>어플리케이션 단위 복구</a:t>
            </a:r>
            <a:endParaRPr lang="en-US" altLang="ko-KR" sz="10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000" dirty="0"/>
              <a:t>Azure &amp; AWS</a:t>
            </a:r>
            <a:r>
              <a:rPr lang="ko-KR" altLang="en-US" sz="1000" dirty="0"/>
              <a:t>로 복구 </a:t>
            </a:r>
            <a:r>
              <a:rPr lang="en-US" altLang="ko-KR" sz="1000" dirty="0"/>
              <a:t>(</a:t>
            </a:r>
            <a:r>
              <a:rPr lang="ko-KR" altLang="en-US" sz="1000" dirty="0"/>
              <a:t>마이그레이션</a:t>
            </a:r>
            <a:r>
              <a:rPr lang="en-US" altLang="ko-KR" sz="1000" dirty="0"/>
              <a:t>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000" dirty="0"/>
              <a:t>VM </a:t>
            </a:r>
            <a:r>
              <a:rPr lang="ko-KR" altLang="en-US" sz="1000" dirty="0"/>
              <a:t>디스크 내보내기</a:t>
            </a:r>
            <a:r>
              <a:rPr lang="en-US" altLang="ko-KR" sz="1000" dirty="0"/>
              <a:t>(VMDK, VHDX)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000" dirty="0"/>
              <a:t>VMware, Hyper-V </a:t>
            </a:r>
            <a:r>
              <a:rPr lang="ko-KR" altLang="en-US" sz="1000" dirty="0"/>
              <a:t>인스턴트 </a:t>
            </a:r>
            <a:r>
              <a:rPr lang="en-US" altLang="ko-KR" sz="1000" dirty="0"/>
              <a:t>VM </a:t>
            </a:r>
            <a:r>
              <a:rPr lang="ko-KR" altLang="en-US" sz="1000" dirty="0"/>
              <a:t>리커버리 </a:t>
            </a:r>
            <a:r>
              <a:rPr lang="en-US" altLang="ko-KR" sz="1000" dirty="0"/>
              <a:t>(VM </a:t>
            </a:r>
            <a:r>
              <a:rPr lang="ko-KR" altLang="en-US" sz="1000" dirty="0"/>
              <a:t>백업본을 백업 마스터 서버의 </a:t>
            </a:r>
            <a:r>
              <a:rPr lang="en-US" altLang="ko-KR" sz="1000" dirty="0"/>
              <a:t>Hyper-V</a:t>
            </a:r>
            <a:r>
              <a:rPr lang="ko-KR" altLang="en-US" sz="1000" dirty="0"/>
              <a:t>에서 즉시 서비스</a:t>
            </a:r>
            <a:r>
              <a:rPr lang="en-US" altLang="ko-KR" sz="1000" dirty="0"/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9BD15D9-F623-4D6E-A2EF-6C9A24069021}"/>
              </a:ext>
            </a:extLst>
          </p:cNvPr>
          <p:cNvGrpSpPr/>
          <p:nvPr/>
        </p:nvGrpSpPr>
        <p:grpSpPr>
          <a:xfrm>
            <a:off x="576262" y="1499878"/>
            <a:ext cx="4877245" cy="2943304"/>
            <a:chOff x="1108075" y="1809000"/>
            <a:chExt cx="4059270" cy="2199353"/>
          </a:xfrm>
        </p:grpSpPr>
        <p:pic>
          <p:nvPicPr>
            <p:cNvPr id="16" name="Picture 14">
              <a:extLst>
                <a:ext uri="{FF2B5EF4-FFF2-40B4-BE49-F238E27FC236}">
                  <a16:creationId xmlns:a16="http://schemas.microsoft.com/office/drawing/2014/main" id="{8077EA10-41F7-4735-869B-526469597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250" y="2011889"/>
              <a:ext cx="327253" cy="32725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D55082B-B3BA-46A7-B7F4-014B4E52B217}"/>
                </a:ext>
              </a:extLst>
            </p:cNvPr>
            <p:cNvSpPr txBox="1"/>
            <p:nvPr/>
          </p:nvSpPr>
          <p:spPr>
            <a:xfrm>
              <a:off x="1925288" y="2324644"/>
              <a:ext cx="1045177" cy="252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Tahoma" charset="0"/>
                  <a:cs typeface="Arial" panose="020B0604020202020204" pitchFamily="34" charset="0"/>
                </a:rPr>
                <a:t>빔 전용 </a:t>
              </a:r>
              <a:r>
                <a:rPr lang="en-US" altLang="ko-KR" sz="800" dirty="0">
                  <a:solidFill>
                    <a:schemeClr val="bg1"/>
                  </a:solidFill>
                  <a:latin typeface="Arial" panose="020B0604020202020204" pitchFamily="34" charset="0"/>
                  <a:ea typeface="Tahoma" charset="0"/>
                  <a:cs typeface="Arial" panose="020B0604020202020204" pitchFamily="34" charset="0"/>
                </a:rPr>
                <a:t>VM</a:t>
              </a:r>
            </a:p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Tahoma" charset="0"/>
                  <a:cs typeface="Arial" panose="020B0604020202020204" pitchFamily="34" charset="0"/>
                </a:rPr>
                <a:t> </a:t>
              </a:r>
              <a:r>
                <a:rPr lang="ko-KR" altLang="en-US" sz="800" dirty="0" err="1">
                  <a:solidFill>
                    <a:schemeClr val="bg1"/>
                  </a:solidFill>
                  <a:latin typeface="Arial" panose="020B0604020202020204" pitchFamily="34" charset="0"/>
                  <a:ea typeface="Tahoma" charset="0"/>
                  <a:cs typeface="Arial" panose="020B0604020202020204" pitchFamily="34" charset="0"/>
                </a:rPr>
                <a:t>어플라이언스</a:t>
              </a:r>
              <a:endParaRPr lang="en-US" altLang="ko-KR" sz="800" dirty="0">
                <a:solidFill>
                  <a:schemeClr val="bg1"/>
                </a:solidFill>
                <a:latin typeface="Arial" panose="020B0604020202020204" pitchFamily="34" charset="0"/>
                <a:ea typeface="Tahoma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39">
              <a:extLst>
                <a:ext uri="{FF2B5EF4-FFF2-40B4-BE49-F238E27FC236}">
                  <a16:creationId xmlns:a16="http://schemas.microsoft.com/office/drawing/2014/main" id="{1E71F0E9-5BBA-41F9-8C9B-5D13115E2571}"/>
                </a:ext>
              </a:extLst>
            </p:cNvPr>
            <p:cNvGrpSpPr/>
            <p:nvPr/>
          </p:nvGrpSpPr>
          <p:grpSpPr>
            <a:xfrm>
              <a:off x="4116615" y="1992525"/>
              <a:ext cx="1050730" cy="1856207"/>
              <a:chOff x="7210789" y="2329403"/>
              <a:chExt cx="1867964" cy="3299924"/>
            </a:xfrm>
          </p:grpSpPr>
          <p:grpSp>
            <p:nvGrpSpPr>
              <p:cNvPr id="20" name="Group 37">
                <a:extLst>
                  <a:ext uri="{FF2B5EF4-FFF2-40B4-BE49-F238E27FC236}">
                    <a16:creationId xmlns:a16="http://schemas.microsoft.com/office/drawing/2014/main" id="{58304768-F4C6-4C0A-B9FC-206C1B68ADC9}"/>
                  </a:ext>
                </a:extLst>
              </p:cNvPr>
              <p:cNvGrpSpPr/>
              <p:nvPr/>
            </p:nvGrpSpPr>
            <p:grpSpPr>
              <a:xfrm>
                <a:off x="7210789" y="2329403"/>
                <a:ext cx="1858092" cy="1365116"/>
                <a:chOff x="7210789" y="2329403"/>
                <a:chExt cx="1858092" cy="136511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B0B5619-B3B1-4ACB-B1DB-D5A4DB0B0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8271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3691AA1-46EE-47CA-8169-56B3E8E54616}"/>
                    </a:ext>
                  </a:extLst>
                </p:cNvPr>
                <p:cNvSpPr txBox="1"/>
                <p:nvPr/>
              </p:nvSpPr>
              <p:spPr>
                <a:xfrm>
                  <a:off x="7210789" y="3244775"/>
                  <a:ext cx="1858092" cy="4497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Veeam Backup &amp; Replication server</a:t>
                  </a:r>
                </a:p>
              </p:txBody>
            </p:sp>
          </p:grpSp>
          <p:grpSp>
            <p:nvGrpSpPr>
              <p:cNvPr id="21" name="Group 38">
                <a:extLst>
                  <a:ext uri="{FF2B5EF4-FFF2-40B4-BE49-F238E27FC236}">
                    <a16:creationId xmlns:a16="http://schemas.microsoft.com/office/drawing/2014/main" id="{B882B070-86AA-4053-A153-C88D17AF0A4A}"/>
                  </a:ext>
                </a:extLst>
              </p:cNvPr>
              <p:cNvGrpSpPr/>
              <p:nvPr/>
            </p:nvGrpSpPr>
            <p:grpSpPr>
              <a:xfrm>
                <a:off x="7220661" y="4411452"/>
                <a:ext cx="1858092" cy="1217875"/>
                <a:chOff x="7220661" y="4411452"/>
                <a:chExt cx="1858092" cy="1217875"/>
              </a:xfrm>
            </p:grpSpPr>
            <p:pic>
              <p:nvPicPr>
                <p:cNvPr id="22" name="Picture 111">
                  <a:extLst>
                    <a:ext uri="{FF2B5EF4-FFF2-40B4-BE49-F238E27FC236}">
                      <a16:creationId xmlns:a16="http://schemas.microsoft.com/office/drawing/2014/main" id="{D73E96DE-A03C-44F3-9F5A-8992875332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664735" y="4411452"/>
                  <a:ext cx="969945" cy="9342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AF236A36-9018-4608-8B08-ED0AEAE74625}"/>
                    </a:ext>
                  </a:extLst>
                </p:cNvPr>
                <p:cNvSpPr txBox="1"/>
                <p:nvPr/>
              </p:nvSpPr>
              <p:spPr>
                <a:xfrm>
                  <a:off x="7220661" y="5343126"/>
                  <a:ext cx="1858092" cy="2862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Veeam repository</a:t>
                  </a:r>
                </a:p>
              </p:txBody>
            </p:sp>
          </p:grpSp>
        </p:grp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CFEE230-D0E7-460B-9F74-61A7F2FF1A22}"/>
                </a:ext>
              </a:extLst>
            </p:cNvPr>
            <p:cNvGrpSpPr/>
            <p:nvPr/>
          </p:nvGrpSpPr>
          <p:grpSpPr>
            <a:xfrm>
              <a:off x="1108075" y="1809000"/>
              <a:ext cx="1543050" cy="2199353"/>
              <a:chOff x="1477433" y="2412000"/>
              <a:chExt cx="2057400" cy="2932471"/>
            </a:xfrm>
          </p:grpSpPr>
          <p:sp>
            <p:nvSpPr>
              <p:cNvPr id="13" name="Triangle 13">
                <a:extLst>
                  <a:ext uri="{FF2B5EF4-FFF2-40B4-BE49-F238E27FC236}">
                    <a16:creationId xmlns:a16="http://schemas.microsoft.com/office/drawing/2014/main" id="{4D3C434F-D1BE-40BD-A0D9-E89BF244CB2C}"/>
                  </a:ext>
                </a:extLst>
              </p:cNvPr>
              <p:cNvSpPr/>
              <p:nvPr/>
            </p:nvSpPr>
            <p:spPr>
              <a:xfrm flipV="1">
                <a:off x="1530266" y="3734184"/>
                <a:ext cx="1951737" cy="524792"/>
              </a:xfrm>
              <a:prstGeom prst="triangle">
                <a:avLst>
                  <a:gd name="adj" fmla="val 50881"/>
                </a:avLst>
              </a:prstGeom>
              <a:solidFill>
                <a:srgbClr val="9FCAE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B734E5E7-1F44-48BE-BEF4-33837536F2C1}"/>
                  </a:ext>
                </a:extLst>
              </p:cNvPr>
              <p:cNvSpPr/>
              <p:nvPr/>
            </p:nvSpPr>
            <p:spPr>
              <a:xfrm>
                <a:off x="1530265" y="3439702"/>
                <a:ext cx="1951738" cy="310452"/>
              </a:xfrm>
              <a:prstGeom prst="rect">
                <a:avLst/>
              </a:prstGeom>
              <a:solidFill>
                <a:srgbClr val="8BBB2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rPr>
                  <a:t>Acropolis Hypervisor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B9FB2-2977-47BA-8AB6-6095A9C51153}"/>
                  </a:ext>
                </a:extLst>
              </p:cNvPr>
              <p:cNvSpPr txBox="1"/>
              <p:nvPr/>
            </p:nvSpPr>
            <p:spPr>
              <a:xfrm>
                <a:off x="1477433" y="5007163"/>
                <a:ext cx="2057400" cy="337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rPr>
                  <a:t>Nutanix Acropolis Hyperconverged Infrastructure Cluster</a:t>
                </a:r>
              </a:p>
            </p:txBody>
          </p:sp>
          <p:pic>
            <p:nvPicPr>
              <p:cNvPr id="18" name="Picture 53">
                <a:extLst>
                  <a:ext uri="{FF2B5EF4-FFF2-40B4-BE49-F238E27FC236}">
                    <a16:creationId xmlns:a16="http://schemas.microsoft.com/office/drawing/2014/main" id="{7F3A1B0F-0E11-4867-84F2-98087117D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0248" y="4132323"/>
                <a:ext cx="1051772" cy="874839"/>
              </a:xfrm>
              <a:prstGeom prst="rect">
                <a:avLst/>
              </a:prstGeom>
            </p:spPr>
          </p:pic>
          <p:grpSp>
            <p:nvGrpSpPr>
              <p:cNvPr id="26" name="Group 1">
                <a:extLst>
                  <a:ext uri="{FF2B5EF4-FFF2-40B4-BE49-F238E27FC236}">
                    <a16:creationId xmlns:a16="http://schemas.microsoft.com/office/drawing/2014/main" id="{BAEC4B70-4446-43E4-AA99-3EADF58115EA}"/>
                  </a:ext>
                </a:extLst>
              </p:cNvPr>
              <p:cNvGrpSpPr/>
              <p:nvPr/>
            </p:nvGrpSpPr>
            <p:grpSpPr>
              <a:xfrm>
                <a:off x="1530265" y="2412000"/>
                <a:ext cx="941683" cy="948376"/>
                <a:chOff x="1952095" y="1882910"/>
                <a:chExt cx="1255577" cy="1264501"/>
              </a:xfrm>
            </p:grpSpPr>
            <p:sp>
              <p:nvSpPr>
                <p:cNvPr id="27" name="Rectangle 11">
                  <a:extLst>
                    <a:ext uri="{FF2B5EF4-FFF2-40B4-BE49-F238E27FC236}">
                      <a16:creationId xmlns:a16="http://schemas.microsoft.com/office/drawing/2014/main" id="{A699FDBC-394F-4A94-B8B0-51AAEAA14E69}"/>
                    </a:ext>
                  </a:extLst>
                </p:cNvPr>
                <p:cNvSpPr/>
                <p:nvPr/>
              </p:nvSpPr>
              <p:spPr>
                <a:xfrm>
                  <a:off x="1952095" y="1886288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63">
                  <a:extLst>
                    <a:ext uri="{FF2B5EF4-FFF2-40B4-BE49-F238E27FC236}">
                      <a16:creationId xmlns:a16="http://schemas.microsoft.com/office/drawing/2014/main" id="{A0B261D5-8129-4D02-BBC3-5D8644B366D3}"/>
                    </a:ext>
                  </a:extLst>
                </p:cNvPr>
                <p:cNvSpPr/>
                <p:nvPr/>
              </p:nvSpPr>
              <p:spPr>
                <a:xfrm>
                  <a:off x="2619185" y="1882910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19">
                  <a:extLst>
                    <a:ext uri="{FF2B5EF4-FFF2-40B4-BE49-F238E27FC236}">
                      <a16:creationId xmlns:a16="http://schemas.microsoft.com/office/drawing/2014/main" id="{B0CF0A33-3FB4-4BCB-9B08-C81EE0CE09D4}"/>
                    </a:ext>
                  </a:extLst>
                </p:cNvPr>
                <p:cNvSpPr/>
                <p:nvPr/>
              </p:nvSpPr>
              <p:spPr>
                <a:xfrm>
                  <a:off x="1952095" y="2558924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0">
                  <a:extLst>
                    <a:ext uri="{FF2B5EF4-FFF2-40B4-BE49-F238E27FC236}">
                      <a16:creationId xmlns:a16="http://schemas.microsoft.com/office/drawing/2014/main" id="{D3B716C2-188F-4874-AD0F-2FD75DC520D7}"/>
                    </a:ext>
                  </a:extLst>
                </p:cNvPr>
                <p:cNvSpPr/>
                <p:nvPr/>
              </p:nvSpPr>
              <p:spPr>
                <a:xfrm>
                  <a:off x="2619185" y="2555546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32" name="Straight Arrow Connector 7">
              <a:extLst>
                <a:ext uri="{FF2B5EF4-FFF2-40B4-BE49-F238E27FC236}">
                  <a16:creationId xmlns:a16="http://schemas.microsoft.com/office/drawing/2014/main" id="{C2F2E698-1D70-460E-93FD-D33FC436B26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611502" y="2175515"/>
              <a:ext cx="1860470" cy="0"/>
            </a:xfrm>
            <a:prstGeom prst="straightConnector1">
              <a:avLst/>
            </a:prstGeom>
            <a:ln w="25400">
              <a:solidFill>
                <a:srgbClr val="54B948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9651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6E9BD0-C9FB-4360-84C5-9959A6EF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93EB20"/>
                </a:solidFill>
              </a:rPr>
              <a:t>Nutanix AHV </a:t>
            </a:r>
            <a:r>
              <a:rPr lang="ko-KR" altLang="en-US" dirty="0">
                <a:solidFill>
                  <a:srgbClr val="93EB20"/>
                </a:solidFill>
              </a:rPr>
              <a:t>보호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26C5831-4F50-41DC-9049-523A007BEBFF}"/>
              </a:ext>
            </a:extLst>
          </p:cNvPr>
          <p:cNvGrpSpPr/>
          <p:nvPr/>
        </p:nvGrpSpPr>
        <p:grpSpPr>
          <a:xfrm>
            <a:off x="1516528" y="2063126"/>
            <a:ext cx="6324381" cy="2787239"/>
            <a:chOff x="2061135" y="1875009"/>
            <a:chExt cx="4540727" cy="181565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1CFCF1-21E6-43E3-BB55-E9BDC79A1027}"/>
                </a:ext>
              </a:extLst>
            </p:cNvPr>
            <p:cNvGrpSpPr/>
            <p:nvPr/>
          </p:nvGrpSpPr>
          <p:grpSpPr>
            <a:xfrm>
              <a:off x="2061135" y="2196254"/>
              <a:ext cx="2121808" cy="527336"/>
              <a:chOff x="5651500" y="1349089"/>
              <a:chExt cx="3092414" cy="768562"/>
            </a:xfrm>
          </p:grpSpPr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66DAAC67-797D-43EF-989C-ED932F82A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54"/>
              <a:stretch/>
            </p:blipFill>
            <p:spPr>
              <a:xfrm>
                <a:off x="5651500" y="1349089"/>
                <a:ext cx="990600" cy="768562"/>
              </a:xfrm>
              <a:prstGeom prst="rect">
                <a:avLst/>
              </a:prstGeom>
            </p:spPr>
          </p:pic>
          <p:pic>
            <p:nvPicPr>
              <p:cNvPr id="8" name="Picture 27">
                <a:extLst>
                  <a:ext uri="{FF2B5EF4-FFF2-40B4-BE49-F238E27FC236}">
                    <a16:creationId xmlns:a16="http://schemas.microsoft.com/office/drawing/2014/main" id="{DB8C5D15-C365-4D25-9144-0BC498A4C3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54"/>
              <a:stretch/>
            </p:blipFill>
            <p:spPr>
              <a:xfrm>
                <a:off x="6702407" y="1349089"/>
                <a:ext cx="990600" cy="768562"/>
              </a:xfrm>
              <a:prstGeom prst="rect">
                <a:avLst/>
              </a:prstGeom>
            </p:spPr>
          </p:pic>
          <p:pic>
            <p:nvPicPr>
              <p:cNvPr id="9" name="Picture 28">
                <a:extLst>
                  <a:ext uri="{FF2B5EF4-FFF2-40B4-BE49-F238E27FC236}">
                    <a16:creationId xmlns:a16="http://schemas.microsoft.com/office/drawing/2014/main" id="{D3D189CC-5686-4683-BAC7-6ECD5631D0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854"/>
              <a:stretch/>
            </p:blipFill>
            <p:spPr>
              <a:xfrm>
                <a:off x="7753314" y="1349089"/>
                <a:ext cx="990600" cy="768562"/>
              </a:xfrm>
              <a:prstGeom prst="rect">
                <a:avLst/>
              </a:prstGeom>
            </p:spPr>
          </p:pic>
        </p:grpSp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F86B62B6-5300-41E4-90A9-A91664C3E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0021" y="3460098"/>
              <a:ext cx="647702" cy="108814"/>
            </a:xfrm>
            <a:prstGeom prst="rect">
              <a:avLst/>
            </a:prstGeom>
          </p:spPr>
        </p:pic>
        <p:pic>
          <p:nvPicPr>
            <p:cNvPr id="11" name="Picture 35">
              <a:extLst>
                <a:ext uri="{FF2B5EF4-FFF2-40B4-BE49-F238E27FC236}">
                  <a16:creationId xmlns:a16="http://schemas.microsoft.com/office/drawing/2014/main" id="{EC8FD968-524A-4949-AEE7-AB1D54E79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303" y="3460098"/>
              <a:ext cx="647702" cy="1088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0BA24C-0D6F-4956-AAD0-77B80282343D}"/>
                </a:ext>
              </a:extLst>
            </p:cNvPr>
            <p:cNvSpPr txBox="1"/>
            <p:nvPr/>
          </p:nvSpPr>
          <p:spPr>
            <a:xfrm>
              <a:off x="3587832" y="2958775"/>
              <a:ext cx="950883" cy="150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Nutanix AHV </a:t>
              </a:r>
              <a:r>
                <a:rPr lang="ko-KR" alt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클러스터</a:t>
              </a:r>
              <a:endParaRPr lang="en-US" altLang="ko-KR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3EC933-EC46-46DA-B128-E333630CA792}"/>
                </a:ext>
              </a:extLst>
            </p:cNvPr>
            <p:cNvSpPr txBox="1"/>
            <p:nvPr/>
          </p:nvSpPr>
          <p:spPr>
            <a:xfrm>
              <a:off x="4075268" y="3323863"/>
              <a:ext cx="461746" cy="240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LAN/SAN</a:t>
              </a:r>
            </a:p>
            <a:p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frontend</a:t>
              </a:r>
            </a:p>
          </p:txBody>
        </p:sp>
        <p:pic>
          <p:nvPicPr>
            <p:cNvPr id="14" name="Picture 10">
              <a:extLst>
                <a:ext uri="{FF2B5EF4-FFF2-40B4-BE49-F238E27FC236}">
                  <a16:creationId xmlns:a16="http://schemas.microsoft.com/office/drawing/2014/main" id="{B23C7E94-4044-4180-B7CF-6639F7C8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711" y="2097826"/>
              <a:ext cx="495302" cy="47707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CE7FE6B-E8F6-4243-B927-A6484230940B}"/>
                </a:ext>
              </a:extLst>
            </p:cNvPr>
            <p:cNvSpPr txBox="1"/>
            <p:nvPr/>
          </p:nvSpPr>
          <p:spPr>
            <a:xfrm>
              <a:off x="5492015" y="3323863"/>
              <a:ext cx="672363" cy="240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Backup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repository</a:t>
              </a:r>
            </a:p>
          </p:txBody>
        </p:sp>
        <p:pic>
          <p:nvPicPr>
            <p:cNvPr id="16" name="Picture 12">
              <a:extLst>
                <a:ext uri="{FF2B5EF4-FFF2-40B4-BE49-F238E27FC236}">
                  <a16:creationId xmlns:a16="http://schemas.microsoft.com/office/drawing/2014/main" id="{812F192C-3248-49FA-8899-9C972791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7831" y="2845647"/>
              <a:ext cx="500732" cy="461773"/>
            </a:xfrm>
            <a:prstGeom prst="rect">
              <a:avLst/>
            </a:prstGeom>
          </p:spPr>
        </p:pic>
        <p:sp>
          <p:nvSpPr>
            <p:cNvPr id="17" name="Isosceles Triangle 13">
              <a:extLst>
                <a:ext uri="{FF2B5EF4-FFF2-40B4-BE49-F238E27FC236}">
                  <a16:creationId xmlns:a16="http://schemas.microsoft.com/office/drawing/2014/main" id="{C2E05F0A-D613-4A10-80C4-48C4E286C57F}"/>
                </a:ext>
              </a:extLst>
            </p:cNvPr>
            <p:cNvSpPr/>
            <p:nvPr/>
          </p:nvSpPr>
          <p:spPr>
            <a:xfrm rot="10800000">
              <a:off x="5540700" y="2578074"/>
              <a:ext cx="470138" cy="221924"/>
            </a:xfrm>
            <a:prstGeom prst="triangle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</a:endParaRPr>
            </a:p>
          </p:txBody>
        </p:sp>
        <p:pic>
          <p:nvPicPr>
            <p:cNvPr id="18" name="Picture 44">
              <a:extLst>
                <a:ext uri="{FF2B5EF4-FFF2-40B4-BE49-F238E27FC236}">
                  <a16:creationId xmlns:a16="http://schemas.microsoft.com/office/drawing/2014/main" id="{F4D98499-173F-48A7-92F5-04B545BA8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735" y="1875009"/>
              <a:ext cx="843231" cy="14995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58E786-42B2-4AE5-BA64-49D924ACB359}"/>
                </a:ext>
              </a:extLst>
            </p:cNvPr>
            <p:cNvSpPr txBox="1"/>
            <p:nvPr/>
          </p:nvSpPr>
          <p:spPr>
            <a:xfrm>
              <a:off x="5929499" y="2110540"/>
              <a:ext cx="672363" cy="240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Veeam Backup</a:t>
              </a:r>
            </a:p>
            <a:p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&amp; Replication</a:t>
              </a:r>
            </a:p>
          </p:txBody>
        </p:sp>
        <p:cxnSp>
          <p:nvCxnSpPr>
            <p:cNvPr id="20" name="Connector: Elbow 36">
              <a:extLst>
                <a:ext uri="{FF2B5EF4-FFF2-40B4-BE49-F238E27FC236}">
                  <a16:creationId xmlns:a16="http://schemas.microsoft.com/office/drawing/2014/main" id="{1BCCC742-456F-4C82-8FD9-0C44B588D1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266324" y="2059971"/>
              <a:ext cx="12700" cy="3123743"/>
            </a:xfrm>
            <a:prstGeom prst="bentConnector3">
              <a:avLst>
                <a:gd name="adj1" fmla="val 599984"/>
              </a:avLst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6">
              <a:extLst>
                <a:ext uri="{FF2B5EF4-FFF2-40B4-BE49-F238E27FC236}">
                  <a16:creationId xmlns:a16="http://schemas.microsoft.com/office/drawing/2014/main" id="{93B6ABF1-E195-484E-BCF9-B705CB80DD01}"/>
                </a:ext>
              </a:extLst>
            </p:cNvPr>
            <p:cNvCxnSpPr/>
            <p:nvPr/>
          </p:nvCxnSpPr>
          <p:spPr>
            <a:xfrm flipV="1">
              <a:off x="3737535" y="3618667"/>
              <a:ext cx="0" cy="72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A28F2AEF-4F68-4200-AB88-C288F2017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8531" y="2723590"/>
              <a:ext cx="743734" cy="622661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8001B1-201E-467B-A594-2A3BDE478FDA}"/>
              </a:ext>
            </a:extLst>
          </p:cNvPr>
          <p:cNvSpPr/>
          <p:nvPr/>
        </p:nvSpPr>
        <p:spPr>
          <a:xfrm>
            <a:off x="468312" y="862611"/>
            <a:ext cx="8207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Nutanix AHV</a:t>
            </a:r>
            <a:r>
              <a:rPr lang="ko-KR" altLang="en-US" sz="1600" b="1" dirty="0">
                <a:solidFill>
                  <a:schemeClr val="bg1"/>
                </a:solidFill>
              </a:rPr>
              <a:t>를 위해</a:t>
            </a:r>
            <a:r>
              <a:rPr lang="en-US" altLang="ko-KR" sz="1600" b="1" dirty="0">
                <a:solidFill>
                  <a:schemeClr val="bg1"/>
                </a:solidFill>
              </a:rPr>
              <a:t> Veeam</a:t>
            </a:r>
            <a:r>
              <a:rPr lang="ko-KR" altLang="en-US" sz="1600" b="1" dirty="0">
                <a:solidFill>
                  <a:schemeClr val="bg1"/>
                </a:solidFill>
              </a:rPr>
              <a:t>의</a:t>
            </a:r>
            <a:r>
              <a:rPr lang="en-US" altLang="ko-KR" sz="1600" b="1" dirty="0">
                <a:solidFill>
                  <a:schemeClr val="bg1"/>
                </a:solidFill>
              </a:rPr>
              <a:t> VMware </a:t>
            </a:r>
            <a:r>
              <a:rPr lang="ko-KR" altLang="en-US" sz="1600" b="1" dirty="0">
                <a:solidFill>
                  <a:schemeClr val="bg1"/>
                </a:solidFill>
              </a:rPr>
              <a:t>및 </a:t>
            </a:r>
            <a:r>
              <a:rPr lang="en-US" altLang="ko-KR" sz="1600" b="1" dirty="0">
                <a:solidFill>
                  <a:schemeClr val="bg1"/>
                </a:solidFill>
              </a:rPr>
              <a:t>Hyper-V </a:t>
            </a:r>
            <a:r>
              <a:rPr lang="ko-KR" altLang="en-US" sz="1600" b="1" dirty="0">
                <a:solidFill>
                  <a:schemeClr val="bg1"/>
                </a:solidFill>
              </a:rPr>
              <a:t>활용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CBT 인식 </a:t>
            </a:r>
            <a:r>
              <a:rPr lang="ko-KR" altLang="en-US" dirty="0" err="1">
                <a:solidFill>
                  <a:schemeClr val="bg1"/>
                </a:solidFill>
              </a:rPr>
              <a:t>VMware</a:t>
            </a:r>
            <a:r>
              <a:rPr lang="ko-KR" altLang="en-US" dirty="0">
                <a:solidFill>
                  <a:schemeClr val="bg1"/>
                </a:solidFill>
              </a:rPr>
              <a:t> 백업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Veeam</a:t>
            </a:r>
            <a:r>
              <a:rPr lang="ko-KR" altLang="en-US" dirty="0">
                <a:solidFill>
                  <a:schemeClr val="bg1"/>
                </a:solidFill>
              </a:rPr>
              <a:t> 탐색기 및 인스턴트 복구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SureBackup</a:t>
            </a:r>
            <a:r>
              <a:rPr lang="ko-KR" altLang="en-US" dirty="0">
                <a:solidFill>
                  <a:schemeClr val="bg1"/>
                </a:solidFill>
              </a:rPr>
              <a:t> 및 </a:t>
            </a:r>
            <a:r>
              <a:rPr lang="ko-KR" altLang="en-US" dirty="0" err="1">
                <a:solidFill>
                  <a:schemeClr val="bg1"/>
                </a:solidFill>
              </a:rPr>
              <a:t>Veeam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DataLabs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 err="1">
                <a:solidFill>
                  <a:schemeClr val="bg1"/>
                </a:solidFill>
              </a:rPr>
              <a:t>Nutanix</a:t>
            </a:r>
            <a:r>
              <a:rPr lang="ko-KR" altLang="en-US" dirty="0">
                <a:solidFill>
                  <a:schemeClr val="bg1"/>
                </a:solidFill>
              </a:rPr>
              <a:t> 환경의 복원 시나리오를 위해 15 분 이내에 RTO 및 RPO 달성</a:t>
            </a:r>
          </a:p>
        </p:txBody>
      </p:sp>
    </p:spTree>
    <p:extLst>
      <p:ext uri="{BB962C8B-B14F-4D97-AF65-F5344CB8AC3E}">
        <p14:creationId xmlns:p14="http://schemas.microsoft.com/office/powerpoint/2010/main" val="40898032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693390" cy="1046440"/>
          </a:xfrm>
        </p:spPr>
        <p:txBody>
          <a:bodyPr/>
          <a:lstStyle/>
          <a:p>
            <a:r>
              <a:rPr lang="en-US" sz="3200" dirty="0">
                <a:cs typeface="Tahoma"/>
              </a:rPr>
              <a:t>AHV Backup Proxy </a:t>
            </a:r>
            <a:r>
              <a:rPr lang="ko-KR" altLang="en-US" sz="3200" dirty="0">
                <a:cs typeface="Tahoma"/>
              </a:rPr>
              <a:t>기능 향상</a:t>
            </a:r>
            <a:endParaRPr lang="en-US" sz="3200" dirty="0">
              <a:ea typeface="+mj-lt"/>
              <a:cs typeface="+mj-lt"/>
            </a:endParaRPr>
          </a:p>
          <a:p>
            <a:endParaRPr lang="en-US" dirty="0">
              <a:ea typeface="Tahom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8313" y="842963"/>
            <a:ext cx="4103687" cy="3961035"/>
          </a:xfrm>
        </p:spPr>
        <p:txBody>
          <a:bodyPr vert="horz" wrap="square" lIns="0" tIns="0" rIns="0" bIns="0" rtlCol="0" anchor="ctr">
            <a:noAutofit/>
          </a:bodyPr>
          <a:lstStyle/>
          <a:p>
            <a:pPr>
              <a:buClr>
                <a:schemeClr val="bg1"/>
              </a:buClr>
            </a:pPr>
            <a:r>
              <a:rPr lang="en-US" sz="1800" dirty="0"/>
              <a:t>AHV Backup Proxy </a:t>
            </a:r>
            <a:r>
              <a:rPr lang="ko-KR" altLang="en-US" sz="1800" dirty="0"/>
              <a:t>향상</a:t>
            </a:r>
            <a:endParaRPr lang="en-US" sz="1800" dirty="0"/>
          </a:p>
          <a:p>
            <a:pPr marL="609593" lvl="1" indent="-342900">
              <a:buClr>
                <a:schemeClr val="bg1"/>
              </a:buClr>
            </a:pPr>
            <a:r>
              <a:rPr lang="ko-KR" altLang="en-US" sz="1800" dirty="0">
                <a:solidFill>
                  <a:schemeClr val="bg1"/>
                </a:solidFill>
              </a:rPr>
              <a:t>중복제거 </a:t>
            </a:r>
            <a:r>
              <a:rPr lang="ko-KR" altLang="en-US" sz="1800" dirty="0" err="1">
                <a:solidFill>
                  <a:schemeClr val="bg1"/>
                </a:solidFill>
              </a:rPr>
              <a:t>어플라이언스</a:t>
            </a:r>
            <a:r>
              <a:rPr lang="ko-KR" altLang="en-US" sz="1800" dirty="0">
                <a:solidFill>
                  <a:schemeClr val="bg1"/>
                </a:solidFill>
              </a:rPr>
              <a:t> 호환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1028957" lvl="2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DD Boost</a:t>
            </a:r>
          </a:p>
          <a:p>
            <a:pPr marL="1028957" lvl="2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Catalyst</a:t>
            </a:r>
          </a:p>
          <a:p>
            <a:pPr marL="609593" lvl="1" indent="-342900">
              <a:buClr>
                <a:schemeClr val="bg1"/>
              </a:buClr>
            </a:pPr>
            <a:r>
              <a:rPr lang="ko-KR" altLang="en-US" sz="1800" dirty="0">
                <a:solidFill>
                  <a:schemeClr val="bg1"/>
                </a:solidFill>
              </a:rPr>
              <a:t>스냅샷 생성 작업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PD </a:t>
            </a:r>
            <a:r>
              <a:rPr lang="ko-KR" altLang="en-US" sz="1800" dirty="0">
                <a:solidFill>
                  <a:schemeClr val="bg1"/>
                </a:solidFill>
              </a:rPr>
              <a:t>또는 사용자 생성한 스냅샷에서 복구 지원</a:t>
            </a:r>
            <a:endParaRPr lang="en-US" sz="1800" dirty="0">
              <a:solidFill>
                <a:schemeClr val="bg1"/>
              </a:solidFill>
            </a:endParaRPr>
          </a:p>
          <a:p>
            <a:pPr marL="1028700" lvl="2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VM, File-level, disk</a:t>
            </a:r>
          </a:p>
          <a:p>
            <a:pPr marL="609593" lvl="1" indent="-342900">
              <a:buClr>
                <a:schemeClr val="bg1"/>
              </a:buClr>
            </a:pPr>
            <a:r>
              <a:rPr lang="ko-KR" altLang="en-US" sz="1800" dirty="0">
                <a:solidFill>
                  <a:schemeClr val="bg1"/>
                </a:solidFill>
              </a:rPr>
              <a:t>다중 사용자를 위한</a:t>
            </a:r>
            <a:r>
              <a:rPr lang="en-US" sz="1800" dirty="0">
                <a:solidFill>
                  <a:schemeClr val="bg1"/>
                </a:solidFill>
              </a:rPr>
              <a:t> VAN Web UI</a:t>
            </a:r>
          </a:p>
          <a:p>
            <a:pPr marL="609593" lvl="1" indent="-342900">
              <a:buClr>
                <a:schemeClr val="bg1"/>
              </a:buClr>
            </a:pPr>
            <a:r>
              <a:rPr lang="ko-KR" altLang="en-US" sz="1800" dirty="0">
                <a:solidFill>
                  <a:schemeClr val="bg1"/>
                </a:solidFill>
              </a:rPr>
              <a:t>작업 상태 이메일 알림 설정</a:t>
            </a:r>
            <a:endParaRPr lang="en-US" sz="1800" dirty="0">
              <a:solidFill>
                <a:schemeClr val="bg1"/>
              </a:solidFill>
            </a:endParaRPr>
          </a:p>
          <a:p>
            <a:pPr marL="609593" lvl="1" indent="-342900">
              <a:buClr>
                <a:schemeClr val="bg1"/>
              </a:buClr>
            </a:pPr>
            <a:r>
              <a:rPr lang="ko-KR" altLang="en-US" sz="1800" dirty="0">
                <a:solidFill>
                  <a:schemeClr val="bg1"/>
                </a:solidFill>
              </a:rPr>
              <a:t>특정 드라이브 제외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1EBAE-9354-48AB-8BC4-45678C90D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731" y="1295400"/>
            <a:ext cx="3472316" cy="31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25238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286252" cy="492443"/>
          </a:xfrm>
        </p:spPr>
        <p:txBody>
          <a:bodyPr/>
          <a:lstStyle/>
          <a:p>
            <a:r>
              <a:rPr lang="en-US" sz="3200" dirty="0">
                <a:ea typeface="+mj-lt"/>
                <a:cs typeface="+mj-lt"/>
              </a:rPr>
              <a:t>AHV Backup Proxy </a:t>
            </a:r>
            <a:r>
              <a:rPr lang="ko-KR" altLang="en-US" sz="3200" dirty="0">
                <a:ea typeface="+mj-lt"/>
                <a:cs typeface="+mj-lt"/>
              </a:rPr>
              <a:t>향상 </a:t>
            </a:r>
            <a:r>
              <a:rPr lang="en-US" altLang="ko-KR" sz="3200" dirty="0">
                <a:ea typeface="+mj-lt"/>
                <a:cs typeface="+mj-lt"/>
              </a:rPr>
              <a:t>from VBR</a:t>
            </a:r>
            <a:endParaRPr lang="en-US" sz="3200" dirty="0">
              <a:ea typeface="Tahom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8313" y="842963"/>
            <a:ext cx="3340591" cy="3781425"/>
          </a:xfrm>
        </p:spPr>
        <p:txBody>
          <a:bodyPr vert="horz" wrap="square" lIns="0" tIns="0" rIns="0" bIns="0" rtlCol="0" anchor="ctr">
            <a:noAutofit/>
          </a:bodyPr>
          <a:lstStyle/>
          <a:p>
            <a:r>
              <a:rPr lang="ko-KR" altLang="en-US" sz="1800" dirty="0"/>
              <a:t>백업 및 복구 기능 향상</a:t>
            </a:r>
            <a:endParaRPr lang="en-US" sz="1800" dirty="0"/>
          </a:p>
          <a:p>
            <a:pPr lvl="2">
              <a:buFont typeface="Arial"/>
            </a:pPr>
            <a:r>
              <a:rPr lang="en-US" sz="1600" dirty="0">
                <a:solidFill>
                  <a:schemeClr val="bg1"/>
                </a:solidFill>
              </a:rPr>
              <a:t>AHV Cluster </a:t>
            </a:r>
            <a:r>
              <a:rPr lang="ko-KR" altLang="en-US" sz="1600" dirty="0">
                <a:solidFill>
                  <a:schemeClr val="bg1"/>
                </a:solidFill>
              </a:rPr>
              <a:t>당 </a:t>
            </a:r>
            <a:r>
              <a:rPr lang="en-US" altLang="ko-KR" sz="1600" dirty="0">
                <a:solidFill>
                  <a:schemeClr val="bg1"/>
                </a:solidFill>
              </a:rPr>
              <a:t>Proxy </a:t>
            </a:r>
            <a:r>
              <a:rPr lang="ko-KR" altLang="en-US" sz="1600" dirty="0">
                <a:solidFill>
                  <a:schemeClr val="bg1"/>
                </a:solidFill>
              </a:rPr>
              <a:t>등록</a:t>
            </a:r>
            <a:endParaRPr lang="en-US" sz="1600" dirty="0">
              <a:solidFill>
                <a:schemeClr val="bg1"/>
              </a:solidFill>
            </a:endParaRP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Nutanix </a:t>
            </a:r>
            <a:r>
              <a:rPr lang="ko-KR" altLang="en-US" sz="1600" dirty="0">
                <a:solidFill>
                  <a:schemeClr val="bg1"/>
                </a:solidFill>
              </a:rPr>
              <a:t>스냅샷 자동 생성</a:t>
            </a:r>
            <a:endParaRPr lang="en-US" sz="1600" dirty="0">
              <a:solidFill>
                <a:schemeClr val="bg1"/>
              </a:solidFill>
            </a:endParaRPr>
          </a:p>
          <a:p>
            <a:pPr lvl="2"/>
            <a:r>
              <a:rPr lang="en-US" sz="1600" dirty="0">
                <a:solidFill>
                  <a:schemeClr val="bg1"/>
                </a:solidFill>
              </a:rPr>
              <a:t>Linux FLR </a:t>
            </a:r>
            <a:r>
              <a:rPr lang="ko-KR" altLang="en-US" sz="1600" dirty="0">
                <a:solidFill>
                  <a:schemeClr val="bg1"/>
                </a:solidFill>
              </a:rPr>
              <a:t>지원</a:t>
            </a:r>
            <a:endParaRPr lang="en-US" sz="1600" dirty="0">
              <a:solidFill>
                <a:schemeClr val="bg1"/>
              </a:solidFill>
            </a:endParaRPr>
          </a:p>
          <a:p>
            <a:pPr marL="685800" lvl="2" indent="-212725"/>
            <a:r>
              <a:rPr lang="en-US" sz="1600" dirty="0">
                <a:solidFill>
                  <a:schemeClr val="bg1"/>
                </a:solidFill>
              </a:rPr>
              <a:t>“live” FLR (</a:t>
            </a:r>
            <a:r>
              <a:rPr lang="ko-KR" altLang="en-US" sz="1600" dirty="0">
                <a:solidFill>
                  <a:schemeClr val="bg1"/>
                </a:solidFill>
              </a:rPr>
              <a:t>유지</a:t>
            </a:r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ko-KR" altLang="en-US" sz="1600" dirty="0">
                <a:solidFill>
                  <a:schemeClr val="bg1"/>
                </a:solidFill>
              </a:rPr>
              <a:t>재생성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685800" lvl="2" indent="-212725"/>
            <a:r>
              <a:rPr lang="en-US" sz="1600" dirty="0">
                <a:solidFill>
                  <a:schemeClr val="bg1"/>
                </a:solidFill>
              </a:rPr>
              <a:t>VM </a:t>
            </a:r>
            <a:r>
              <a:rPr lang="ko-KR" altLang="en-US" sz="1600" dirty="0">
                <a:solidFill>
                  <a:schemeClr val="bg1"/>
                </a:solidFill>
              </a:rPr>
              <a:t>즉시 복구</a:t>
            </a:r>
            <a:r>
              <a:rPr lang="en-US" sz="1600" dirty="0">
                <a:solidFill>
                  <a:schemeClr val="bg1"/>
                </a:solidFill>
              </a:rPr>
              <a:t> (VMware)</a:t>
            </a:r>
          </a:p>
          <a:p>
            <a:pPr marL="685800" lvl="2" indent="-212725"/>
            <a:r>
              <a:rPr lang="en-US" sz="1600" dirty="0" err="1">
                <a:solidFill>
                  <a:schemeClr val="bg1"/>
                </a:solidFill>
              </a:rPr>
              <a:t>VeeamZip</a:t>
            </a:r>
          </a:p>
          <a:p>
            <a:pPr marL="685800" lvl="2" indent="-212725"/>
            <a:r>
              <a:rPr lang="ko-KR" altLang="en-US" sz="1600" dirty="0">
                <a:solidFill>
                  <a:schemeClr val="bg1"/>
                </a:solidFill>
              </a:rPr>
              <a:t>중앙 </a:t>
            </a:r>
            <a:r>
              <a:rPr lang="en-US" altLang="ko-KR" sz="1600" dirty="0">
                <a:solidFill>
                  <a:schemeClr val="bg1"/>
                </a:solidFill>
              </a:rPr>
              <a:t>GUI</a:t>
            </a:r>
            <a:r>
              <a:rPr lang="ko-KR" altLang="en-US" sz="1600" dirty="0">
                <a:solidFill>
                  <a:schemeClr val="bg1"/>
                </a:solidFill>
              </a:rPr>
              <a:t>에서 </a:t>
            </a:r>
            <a:r>
              <a:rPr lang="en-US" altLang="ko-KR" sz="1600" dirty="0">
                <a:solidFill>
                  <a:schemeClr val="bg1"/>
                </a:solidFill>
              </a:rPr>
              <a:t>Proxy </a:t>
            </a:r>
            <a:r>
              <a:rPr lang="ko-KR" altLang="en-US" sz="1600" dirty="0">
                <a:solidFill>
                  <a:schemeClr val="bg1"/>
                </a:solidFill>
              </a:rPr>
              <a:t>자동 배포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FE442-E7EE-4315-8D42-36B04E065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37" y="1303228"/>
            <a:ext cx="4926474" cy="276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77BE2E-B0CB-494F-94C2-A28E6C446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193" y="1295400"/>
            <a:ext cx="3933333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6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713561" cy="492443"/>
          </a:xfrm>
        </p:spPr>
        <p:txBody>
          <a:bodyPr/>
          <a:lstStyle/>
          <a:p>
            <a:r>
              <a:rPr lang="en-US" sz="3200" dirty="0">
                <a:ea typeface="Tahoma"/>
                <a:cs typeface="Tahoma"/>
              </a:rPr>
              <a:t>Veeam</a:t>
            </a:r>
            <a:r>
              <a:rPr lang="ko-KR" altLang="en-US" sz="3200" dirty="0">
                <a:ea typeface="Tahoma"/>
                <a:cs typeface="Tahoma"/>
              </a:rPr>
              <a:t> </a:t>
            </a:r>
            <a:r>
              <a:rPr lang="en-US" altLang="ko-KR" sz="3200" dirty="0">
                <a:ea typeface="Tahoma"/>
                <a:cs typeface="Tahoma"/>
              </a:rPr>
              <a:t>One</a:t>
            </a:r>
            <a:r>
              <a:rPr lang="ko-KR" altLang="en-US" sz="3200" dirty="0">
                <a:ea typeface="Tahoma"/>
                <a:cs typeface="Tahoma"/>
              </a:rPr>
              <a:t> 모니터링 향상</a:t>
            </a:r>
            <a:endParaRPr lang="en-US" dirty="0">
              <a:ea typeface="Tahom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8313" y="842963"/>
            <a:ext cx="3440101" cy="3781425"/>
          </a:xfrm>
        </p:spPr>
        <p:txBody>
          <a:bodyPr anchor="ctr"/>
          <a:lstStyle/>
          <a:p>
            <a:pPr>
              <a:buClr>
                <a:schemeClr val="bg1"/>
              </a:buClr>
            </a:pPr>
            <a:r>
              <a:rPr lang="en-US" sz="1800" dirty="0"/>
              <a:t>Veeam ONE </a:t>
            </a:r>
            <a:r>
              <a:rPr lang="ko-KR" altLang="en-US" sz="1800" dirty="0"/>
              <a:t>모니터링</a:t>
            </a:r>
            <a:endParaRPr lang="en-US" sz="1800" dirty="0"/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Job </a:t>
            </a:r>
            <a:r>
              <a:rPr lang="ko-KR" altLang="en-US" sz="1800" dirty="0">
                <a:solidFill>
                  <a:schemeClr val="bg1"/>
                </a:solidFill>
              </a:rPr>
              <a:t>상태</a:t>
            </a:r>
            <a:r>
              <a:rPr lang="en-US" sz="1800" dirty="0">
                <a:solidFill>
                  <a:schemeClr val="bg1"/>
                </a:solidFill>
              </a:rPr>
              <a:t> / </a:t>
            </a:r>
            <a:r>
              <a:rPr lang="ko-KR" altLang="en-US" sz="1800" dirty="0">
                <a:solidFill>
                  <a:schemeClr val="bg1"/>
                </a:solidFill>
              </a:rPr>
              <a:t>성능</a:t>
            </a:r>
            <a:endParaRPr lang="en-US" sz="1800" dirty="0">
              <a:solidFill>
                <a:schemeClr val="bg1"/>
              </a:solidFill>
            </a:endParaRPr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VM’s backed up</a:t>
            </a:r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Alarms</a:t>
            </a:r>
          </a:p>
          <a:p>
            <a:pPr marL="1028957" lvl="2" indent="-34290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Job </a:t>
            </a:r>
            <a:r>
              <a:rPr lang="ko-KR" altLang="en-US" dirty="0">
                <a:solidFill>
                  <a:schemeClr val="bg1"/>
                </a:solidFill>
              </a:rPr>
              <a:t>상태</a:t>
            </a:r>
            <a:endParaRPr lang="en-US" dirty="0">
              <a:solidFill>
                <a:schemeClr val="bg1"/>
              </a:solidFill>
            </a:endParaRPr>
          </a:p>
          <a:p>
            <a:pPr marL="1028957" lvl="2" indent="-342900">
              <a:buClr>
                <a:schemeClr val="bg1"/>
              </a:buClr>
            </a:pPr>
            <a:r>
              <a:rPr lang="ko-KR" altLang="en-US" dirty="0">
                <a:solidFill>
                  <a:schemeClr val="bg1"/>
                </a:solidFill>
              </a:rPr>
              <a:t>연결 상태</a:t>
            </a: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/>
              <a:t>Veeam ONE </a:t>
            </a:r>
            <a:r>
              <a:rPr lang="ko-KR" altLang="en-US" sz="1800" dirty="0"/>
              <a:t>리포팅</a:t>
            </a:r>
            <a:endParaRPr lang="en-US" sz="1800" dirty="0"/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Protected / Unprotected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Nutanix VM’s</a:t>
            </a:r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Job </a:t>
            </a:r>
            <a:r>
              <a:rPr lang="ko-KR" altLang="en-US" sz="1800" dirty="0">
                <a:solidFill>
                  <a:schemeClr val="bg1"/>
                </a:solidFill>
              </a:rPr>
              <a:t>상세 내역</a:t>
            </a:r>
            <a:endParaRPr lang="en-US" sz="1800" dirty="0">
              <a:solidFill>
                <a:schemeClr val="bg1"/>
              </a:solidFill>
            </a:endParaRPr>
          </a:p>
          <a:p>
            <a:pPr marL="609593" lvl="1" indent="-342900">
              <a:buClr>
                <a:schemeClr val="bg1"/>
              </a:buClr>
            </a:pPr>
            <a:r>
              <a:rPr lang="en-US" sz="1800" dirty="0">
                <a:solidFill>
                  <a:schemeClr val="bg1"/>
                </a:solidFill>
              </a:rPr>
              <a:t>Custom backup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011" y="2554606"/>
            <a:ext cx="4445246" cy="2305638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E7BC2C-E4BF-496C-BA8A-07DB35F7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541" y="966895"/>
            <a:ext cx="4827314" cy="146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839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632879" cy="1169551"/>
          </a:xfrm>
        </p:spPr>
        <p:txBody>
          <a:bodyPr/>
          <a:lstStyle/>
          <a:p>
            <a:r>
              <a:rPr lang="en-US" sz="3200" dirty="0">
                <a:cs typeface="Tahoma"/>
              </a:rPr>
              <a:t>Veeam Backup &amp; Replication AHV Backup Proxy</a:t>
            </a:r>
            <a:endParaRPr lang="en-US" sz="3200">
              <a:ea typeface="+mj-lt"/>
              <a:cs typeface="+mj-lt"/>
            </a:endParaRPr>
          </a:p>
          <a:p>
            <a:endParaRPr lang="en-US" dirty="0">
              <a:ea typeface="Tahom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468313" y="842963"/>
            <a:ext cx="3995737" cy="3781425"/>
          </a:xfrm>
        </p:spPr>
        <p:txBody>
          <a:bodyPr vert="horz" wrap="square" lIns="0" tIns="0" rIns="0" bIns="0" rtlCol="0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00" dirty="0"/>
              <a:t>스케줄 기반의 </a:t>
            </a:r>
            <a:r>
              <a:rPr lang="en-US" altLang="ko-KR" sz="1800" dirty="0"/>
              <a:t>Active Full</a:t>
            </a:r>
            <a:endParaRPr lang="en-US" sz="1800" dirty="0"/>
          </a:p>
          <a:p>
            <a:pPr marL="609593" lvl="1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Seal chains for Cloud Tier</a:t>
            </a:r>
          </a:p>
          <a:p>
            <a:pPr marL="609593" lvl="1" indent="-342900">
              <a:buClr>
                <a:schemeClr val="bg1"/>
              </a:buClr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“Restore-to” AHV</a:t>
            </a:r>
            <a:r>
              <a:rPr lang="ko-KR" altLang="en-US" sz="1800" dirty="0"/>
              <a:t>로 </a:t>
            </a:r>
            <a:r>
              <a:rPr lang="en-US" altLang="ko-KR" sz="1800" dirty="0"/>
              <a:t>VM </a:t>
            </a:r>
            <a:r>
              <a:rPr lang="ko-KR" altLang="en-US" sz="1800" dirty="0"/>
              <a:t>복구</a:t>
            </a:r>
            <a:endParaRPr lang="en-US" altLang="ko-KR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Proxy </a:t>
            </a:r>
            <a:r>
              <a:rPr lang="ko-KR" altLang="en-US" sz="1800" dirty="0"/>
              <a:t>보호를 위한 스냅샷 자동 생성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E19C4-6C44-4244-9ABC-E5E3910E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50" y="1295400"/>
            <a:ext cx="3995738" cy="280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865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E9DC33-5F27-4A21-B8FE-A82A849023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1400" y="0"/>
            <a:ext cx="4300534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BC8FF3-F477-2449-80F8-E07178A0A022}"/>
              </a:ext>
            </a:extLst>
          </p:cNvPr>
          <p:cNvGrpSpPr/>
          <p:nvPr/>
        </p:nvGrpSpPr>
        <p:grpSpPr>
          <a:xfrm>
            <a:off x="329969" y="1340295"/>
            <a:ext cx="4161655" cy="2536062"/>
            <a:chOff x="577161" y="612771"/>
            <a:chExt cx="4161655" cy="253606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4C6A30-C04E-274E-BBCE-207BC39265AC}"/>
                </a:ext>
              </a:extLst>
            </p:cNvPr>
            <p:cNvGrpSpPr/>
            <p:nvPr/>
          </p:nvGrpSpPr>
          <p:grpSpPr>
            <a:xfrm>
              <a:off x="577161" y="612771"/>
              <a:ext cx="4161655" cy="1323530"/>
              <a:chOff x="577161" y="612771"/>
              <a:chExt cx="4161655" cy="132353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353830-93CE-524B-99DC-A9CF4D8C4E03}"/>
                  </a:ext>
                </a:extLst>
              </p:cNvPr>
              <p:cNvSpPr txBox="1"/>
              <p:nvPr/>
            </p:nvSpPr>
            <p:spPr>
              <a:xfrm>
                <a:off x="577161" y="612771"/>
                <a:ext cx="4161655" cy="1200329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ko-KR" altLang="en-US" sz="3600" dirty="0">
                    <a:solidFill>
                      <a:srgbClr val="00B336"/>
                    </a:solidFill>
                  </a:rPr>
                  <a:t>관리</a:t>
                </a:r>
                <a:endParaRPr lang="en-US" altLang="ko-KR" sz="3600" dirty="0">
                  <a:solidFill>
                    <a:srgbClr val="00B336"/>
                  </a:solidFill>
                </a:endParaRPr>
              </a:p>
              <a:p>
                <a:pPr algn="r"/>
                <a:r>
                  <a:rPr lang="ko-KR" altLang="en-US" sz="3600" dirty="0">
                    <a:solidFill>
                      <a:srgbClr val="00B336"/>
                    </a:solidFill>
                  </a:rPr>
                  <a:t>간소화</a:t>
                </a:r>
                <a:endParaRPr lang="en-US" sz="3600" dirty="0">
                  <a:solidFill>
                    <a:srgbClr val="00B336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A7E4013-D057-964A-9594-9D1E5A008E72}"/>
                  </a:ext>
                </a:extLst>
              </p:cNvPr>
              <p:cNvSpPr/>
              <p:nvPr/>
            </p:nvSpPr>
            <p:spPr bwMode="auto">
              <a:xfrm>
                <a:off x="1451053" y="1879913"/>
                <a:ext cx="3200400" cy="56388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E4FAFD30-DAD7-644B-B72C-B1007E625C54}"/>
                </a:ext>
              </a:extLst>
            </p:cNvPr>
            <p:cNvSpPr txBox="1">
              <a:spLocks/>
            </p:cNvSpPr>
            <p:nvPr/>
          </p:nvSpPr>
          <p:spPr>
            <a:xfrm>
              <a:off x="577161" y="1986836"/>
              <a:ext cx="4161655" cy="116199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4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6074" indent="-213207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1112489" indent="-167946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1285199" indent="-17271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dirty="0">
                  <a:solidFill>
                    <a:schemeClr val="bg1"/>
                  </a:solidFill>
                </a:rPr>
                <a:t>강력한 웹 기반 </a:t>
              </a:r>
              <a:r>
                <a:rPr lang="en-US" altLang="ko-KR" sz="1400" dirty="0">
                  <a:solidFill>
                    <a:schemeClr val="bg1"/>
                  </a:solidFill>
                </a:rPr>
                <a:t>UI</a:t>
              </a:r>
              <a:r>
                <a:rPr lang="ko-KR" altLang="en-US" sz="1400" dirty="0">
                  <a:solidFill>
                    <a:schemeClr val="bg1"/>
                  </a:solidFill>
                </a:rPr>
                <a:t>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Acropolis </a:t>
              </a:r>
              <a:r>
                <a:rPr lang="ko-KR" altLang="en-US" sz="1400" dirty="0">
                  <a:solidFill>
                    <a:schemeClr val="bg1"/>
                  </a:solidFill>
                </a:rPr>
                <a:t>인프라 </a:t>
              </a:r>
              <a:r>
                <a:rPr lang="ko-KR" altLang="en-US" sz="1400" dirty="0" err="1">
                  <a:solidFill>
                    <a:schemeClr val="bg1"/>
                  </a:solidFill>
                </a:rPr>
                <a:t>스트럭처</a:t>
              </a:r>
              <a:r>
                <a:rPr lang="ko-KR" altLang="en-US" sz="1400" dirty="0">
                  <a:solidFill>
                    <a:schemeClr val="bg1"/>
                  </a:solidFill>
                </a:rPr>
                <a:t> 스택을 위한 </a:t>
              </a:r>
              <a:r>
                <a:rPr lang="en-US" altLang="ko-KR" sz="1400" dirty="0">
                  <a:solidFill>
                    <a:schemeClr val="bg1"/>
                  </a:solidFill>
                </a:rPr>
                <a:t>Prism - Nutanix</a:t>
              </a:r>
              <a:r>
                <a:rPr lang="ko-KR" altLang="en-US" sz="1400" dirty="0">
                  <a:solidFill>
                    <a:schemeClr val="bg1"/>
                  </a:solidFill>
                </a:rPr>
                <a:t>의 관리 솔루션과 같은 모양과 느낌으로 특별히 설계되어 있어 간소하고 친숙한 사용자 환경을 보장합니다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1194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/>
          <p:cNvSpPr/>
          <p:nvPr/>
        </p:nvSpPr>
        <p:spPr>
          <a:xfrm>
            <a:off x="390139" y="1380243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48" name="Rectangle 47"/>
          <p:cNvSpPr/>
          <p:nvPr/>
        </p:nvSpPr>
        <p:spPr>
          <a:xfrm>
            <a:off x="1185501" y="1456590"/>
            <a:ext cx="7567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b="1" dirty="0">
                <a:solidFill>
                  <a:srgbClr val="1AB13E"/>
                </a:solidFill>
              </a:rPr>
              <a:t>backup proxy appliance </a:t>
            </a:r>
            <a:r>
              <a:rPr lang="ko-KR" altLang="en-US" sz="1400" dirty="0">
                <a:solidFill>
                  <a:schemeClr val="bg1"/>
                </a:solidFill>
              </a:rPr>
              <a:t>에서 </a:t>
            </a:r>
            <a:r>
              <a:rPr lang="en-US" altLang="ko-KR" sz="1400" dirty="0" err="1">
                <a:solidFill>
                  <a:schemeClr val="bg1"/>
                </a:solidFill>
              </a:rPr>
              <a:t>Veeam</a:t>
            </a:r>
            <a:r>
              <a:rPr lang="en-US" altLang="ko-KR" sz="1400" dirty="0">
                <a:solidFill>
                  <a:schemeClr val="bg1"/>
                </a:solidFill>
              </a:rPr>
              <a:t> Backup </a:t>
            </a:r>
            <a:r>
              <a:rPr lang="ko-KR" altLang="en-US" sz="1400" dirty="0">
                <a:solidFill>
                  <a:schemeClr val="bg1"/>
                </a:solidFill>
              </a:rPr>
              <a:t>인프라와 구성 요소에 대한 연결을 관리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9" name="Rectangle: Rounded Corners 48"/>
          <p:cNvSpPr/>
          <p:nvPr/>
        </p:nvSpPr>
        <p:spPr>
          <a:xfrm>
            <a:off x="378522" y="2447810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Rectangle: Rounded Corners 51"/>
          <p:cNvSpPr/>
          <p:nvPr/>
        </p:nvSpPr>
        <p:spPr>
          <a:xfrm>
            <a:off x="378522" y="3490634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/>
          <a:lstStyle/>
          <a:p>
            <a:r>
              <a:rPr lang="ko-KR" altLang="en-US" dirty="0"/>
              <a:t>관리 간소화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85501" y="2524157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Nutanix AHV VM</a:t>
            </a:r>
            <a:r>
              <a:rPr lang="ko-KR" altLang="en-US" sz="1400" dirty="0">
                <a:solidFill>
                  <a:schemeClr val="bg1"/>
                </a:solidFill>
              </a:rPr>
              <a:t>에 대한 </a:t>
            </a:r>
            <a:r>
              <a:rPr lang="ko-KR" altLang="en-US" sz="1400" b="1" dirty="0">
                <a:solidFill>
                  <a:srgbClr val="1AB13E"/>
                </a:solidFill>
              </a:rPr>
              <a:t>백업 작업을 생성</a:t>
            </a:r>
            <a:r>
              <a:rPr lang="en-US" altLang="ko-KR" sz="1400" b="1" dirty="0">
                <a:solidFill>
                  <a:srgbClr val="1AB13E"/>
                </a:solidFill>
              </a:rPr>
              <a:t>, </a:t>
            </a:r>
            <a:r>
              <a:rPr lang="ko-KR" altLang="en-US" sz="1400" b="1" dirty="0">
                <a:solidFill>
                  <a:srgbClr val="1AB13E"/>
                </a:solidFill>
              </a:rPr>
              <a:t>구성</a:t>
            </a:r>
            <a:r>
              <a:rPr lang="en-US" altLang="ko-KR" sz="1400" b="1" dirty="0">
                <a:solidFill>
                  <a:srgbClr val="1AB13E"/>
                </a:solidFill>
              </a:rPr>
              <a:t>, </a:t>
            </a:r>
            <a:r>
              <a:rPr lang="ko-KR" altLang="en-US" sz="1400" b="1" dirty="0">
                <a:solidFill>
                  <a:srgbClr val="1AB13E"/>
                </a:solidFill>
              </a:rPr>
              <a:t>예약 및 실행</a:t>
            </a:r>
            <a:r>
              <a:rPr lang="ko-KR" altLang="en-US" sz="1400" dirty="0">
                <a:solidFill>
                  <a:schemeClr val="bg1"/>
                </a:solidFill>
              </a:rPr>
              <a:t>하고 전체 </a:t>
            </a:r>
            <a:r>
              <a:rPr lang="en-US" altLang="ko-KR" sz="1400" dirty="0">
                <a:solidFill>
                  <a:schemeClr val="bg1"/>
                </a:solidFill>
              </a:rPr>
              <a:t>VM</a:t>
            </a:r>
            <a:r>
              <a:rPr lang="ko-KR" altLang="en-US" sz="1400" dirty="0">
                <a:solidFill>
                  <a:schemeClr val="bg1"/>
                </a:solidFill>
              </a:rPr>
              <a:t>을 </a:t>
            </a:r>
            <a:r>
              <a:rPr lang="en-US" altLang="ko-KR" sz="1400" dirty="0">
                <a:solidFill>
                  <a:schemeClr val="bg1"/>
                </a:solidFill>
              </a:rPr>
              <a:t>Nutanix AHV </a:t>
            </a:r>
            <a:r>
              <a:rPr lang="ko-KR" altLang="en-US" sz="1400" dirty="0">
                <a:solidFill>
                  <a:schemeClr val="bg1"/>
                </a:solidFill>
              </a:rPr>
              <a:t>클러스터로 복원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5501" y="3566981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보호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작업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저장소 및 백업 서버 상태는 물론 이벤트 로그를 완벽하게 볼 수 있는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rgbClr val="1AB13E"/>
                </a:solidFill>
              </a:rPr>
              <a:t>완벽한 가시성이 가능한 대시 보드를 제공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E9FF9-D900-3E45-A70A-4F44621E3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51" y="2588908"/>
            <a:ext cx="458469" cy="458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D6FA42-8196-3042-A27F-241467A01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2" y="3631037"/>
            <a:ext cx="459164" cy="45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ED724-7059-784B-9180-71624E64C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0" y="1521675"/>
            <a:ext cx="457396" cy="4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918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1FD805-36A0-40F6-A144-2C889B26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590211"/>
            <a:ext cx="6001839" cy="2031325"/>
          </a:xfrm>
        </p:spPr>
        <p:txBody>
          <a:bodyPr anchor="ctr"/>
          <a:lstStyle/>
          <a:p>
            <a:r>
              <a:rPr lang="ko-KR" altLang="en-US" dirty="0"/>
              <a:t>가상화 데이터 보호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889587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29DF04F-A122-4375-BB15-06DD1E4896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9337" y="0"/>
            <a:ext cx="4284663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BC8FF3-F477-2449-80F8-E07178A0A022}"/>
              </a:ext>
            </a:extLst>
          </p:cNvPr>
          <p:cNvGrpSpPr/>
          <p:nvPr/>
        </p:nvGrpSpPr>
        <p:grpSpPr>
          <a:xfrm>
            <a:off x="223989" y="1340295"/>
            <a:ext cx="4267178" cy="2536062"/>
            <a:chOff x="471639" y="612771"/>
            <a:chExt cx="4267178" cy="25360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53830-93CE-524B-99DC-A9CF4D8C4E03}"/>
                </a:ext>
              </a:extLst>
            </p:cNvPr>
            <p:cNvSpPr txBox="1"/>
            <p:nvPr/>
          </p:nvSpPr>
          <p:spPr>
            <a:xfrm>
              <a:off x="577161" y="612771"/>
              <a:ext cx="4161655" cy="120032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3600" dirty="0">
                  <a:solidFill>
                    <a:srgbClr val="00B336"/>
                  </a:solidFill>
                </a:rPr>
                <a:t>데이터</a:t>
              </a:r>
              <a:r>
                <a:rPr lang="en-US" sz="3600" dirty="0">
                  <a:solidFill>
                    <a:srgbClr val="00B336"/>
                  </a:solidFill>
                </a:rPr>
                <a:t> </a:t>
              </a:r>
              <a:r>
                <a:rPr lang="ko-KR" altLang="en-US" sz="3600" dirty="0">
                  <a:solidFill>
                    <a:srgbClr val="00B336"/>
                  </a:solidFill>
                </a:rPr>
                <a:t>손실</a:t>
              </a:r>
              <a:endParaRPr lang="en-US" altLang="ko-KR" sz="3600" dirty="0">
                <a:solidFill>
                  <a:srgbClr val="00B336"/>
                </a:solidFill>
              </a:endParaRPr>
            </a:p>
            <a:p>
              <a:pPr algn="r"/>
              <a:r>
                <a:rPr lang="ko-KR" altLang="en-US" sz="3600" dirty="0">
                  <a:solidFill>
                    <a:srgbClr val="00B336"/>
                  </a:solidFill>
                </a:rPr>
                <a:t>최소화</a:t>
              </a:r>
              <a:endParaRPr lang="en-US" sz="3600" dirty="0">
                <a:solidFill>
                  <a:srgbClr val="00B336"/>
                </a:solidFill>
              </a:endParaRPr>
            </a:p>
          </p:txBody>
        </p: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E4FAFD30-DAD7-644B-B72C-B1007E625C54}"/>
                </a:ext>
              </a:extLst>
            </p:cNvPr>
            <p:cNvSpPr txBox="1">
              <a:spLocks/>
            </p:cNvSpPr>
            <p:nvPr/>
          </p:nvSpPr>
          <p:spPr>
            <a:xfrm>
              <a:off x="471639" y="1986836"/>
              <a:ext cx="4267178" cy="116199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4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6074" indent="-213207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1112489" indent="-167946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1285199" indent="-17271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dirty="0">
                  <a:solidFill>
                    <a:schemeClr val="bg1"/>
                  </a:solidFill>
                </a:rPr>
                <a:t>실제 백업은 </a:t>
              </a:r>
              <a:r>
                <a:rPr lang="en-US" altLang="ko-KR" sz="1400" dirty="0">
                  <a:solidFill>
                    <a:schemeClr val="bg1"/>
                  </a:solidFill>
                </a:rPr>
                <a:t>Agent</a:t>
              </a:r>
              <a:r>
                <a:rPr lang="ko-KR" altLang="en-US" sz="1400" dirty="0">
                  <a:solidFill>
                    <a:schemeClr val="bg1"/>
                  </a:solidFill>
                </a:rPr>
                <a:t>없이 </a:t>
              </a:r>
              <a:r>
                <a:rPr lang="en-US" altLang="ko-KR" sz="1400" dirty="0">
                  <a:solidFill>
                    <a:schemeClr val="bg1"/>
                  </a:solidFill>
                </a:rPr>
                <a:t>Nutanix AHV VM Snapshot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에서 수행됩니다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 Snapshot</a:t>
              </a:r>
              <a:r>
                <a:rPr lang="ko-KR" altLang="en-US" sz="1400" dirty="0">
                  <a:solidFill>
                    <a:schemeClr val="bg1"/>
                  </a:solidFill>
                </a:rPr>
                <a:t>에서 백업함으로써 사용자는 </a:t>
              </a:r>
              <a:r>
                <a:rPr lang="en-US" altLang="ko-KR" sz="1400" dirty="0">
                  <a:solidFill>
                    <a:schemeClr val="bg1"/>
                  </a:solidFill>
                </a:rPr>
                <a:t>RPO (Recovery Point Objective)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획기적으로 낮추고</a:t>
              </a:r>
              <a:r>
                <a:rPr lang="en-US" altLang="ko-KR" sz="1400" dirty="0">
                  <a:solidFill>
                    <a:schemeClr val="bg1"/>
                  </a:solidFill>
                </a:rPr>
                <a:t>,</a:t>
              </a:r>
              <a:r>
                <a:rPr lang="ko-KR" altLang="en-US" sz="1400" dirty="0">
                  <a:solidFill>
                    <a:schemeClr val="bg1"/>
                  </a:solidFill>
                </a:rPr>
                <a:t> 보다 신속하고 효율적인 백업을 더욱 자주 수행 할 수 있습니다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541C4D-1D76-43CE-B553-7E5F342905FC}"/>
              </a:ext>
            </a:extLst>
          </p:cNvPr>
          <p:cNvSpPr/>
          <p:nvPr/>
        </p:nvSpPr>
        <p:spPr bwMode="auto">
          <a:xfrm>
            <a:off x="1203861" y="2607437"/>
            <a:ext cx="3200400" cy="56388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4578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/>
          <p:cNvSpPr/>
          <p:nvPr/>
        </p:nvSpPr>
        <p:spPr>
          <a:xfrm>
            <a:off x="390139" y="1380243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48" name="Rectangle 47"/>
          <p:cNvSpPr/>
          <p:nvPr/>
        </p:nvSpPr>
        <p:spPr>
          <a:xfrm>
            <a:off x="1185501" y="1592621"/>
            <a:ext cx="75678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보호 도메인과의 긴밀한 통합을 통해 단일 정책 설정에서 </a:t>
            </a:r>
            <a:r>
              <a:rPr lang="en-US" altLang="ko-KR" sz="1400" b="1" dirty="0">
                <a:solidFill>
                  <a:srgbClr val="1AB13E"/>
                </a:solidFill>
              </a:rPr>
              <a:t>AHV VM </a:t>
            </a:r>
            <a:r>
              <a:rPr lang="ko-KR" altLang="en-US" sz="1400" b="1" dirty="0">
                <a:solidFill>
                  <a:srgbClr val="1AB13E"/>
                </a:solidFill>
              </a:rPr>
              <a:t>그룹의 보호를 관리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49" name="Rectangle: Rounded Corners 48"/>
          <p:cNvSpPr/>
          <p:nvPr/>
        </p:nvSpPr>
        <p:spPr>
          <a:xfrm>
            <a:off x="378522" y="2447810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Rectangle: Rounded Corners 51"/>
          <p:cNvSpPr/>
          <p:nvPr/>
        </p:nvSpPr>
        <p:spPr>
          <a:xfrm>
            <a:off x="378522" y="3490634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/>
          <a:lstStyle/>
          <a:p>
            <a:r>
              <a:rPr lang="ko-KR" altLang="en-US" dirty="0"/>
              <a:t>데이터 손실 최소화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85501" y="2580515"/>
            <a:ext cx="7732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프로덕션 환경에 미치는 영향을 최소화하면서 자주 빠른 백업을 위해 </a:t>
            </a:r>
            <a:r>
              <a:rPr lang="en-US" altLang="ko-KR" sz="1400" dirty="0">
                <a:solidFill>
                  <a:schemeClr val="bg1"/>
                </a:solidFill>
              </a:rPr>
              <a:t>Nutanix Snapshot</a:t>
            </a:r>
            <a:r>
              <a:rPr lang="ko-KR" altLang="en-US" sz="1400" dirty="0">
                <a:solidFill>
                  <a:schemeClr val="bg1"/>
                </a:solidFill>
              </a:rPr>
              <a:t>에서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rgbClr val="1AB13E"/>
                </a:solidFill>
              </a:rPr>
              <a:t>스케쥴 및 주문형 </a:t>
            </a:r>
            <a:r>
              <a:rPr lang="en-US" altLang="ko-KR" sz="1400" b="1" dirty="0">
                <a:solidFill>
                  <a:srgbClr val="1AB13E"/>
                </a:solidFill>
              </a:rPr>
              <a:t>Agentless</a:t>
            </a:r>
            <a:r>
              <a:rPr lang="ko-KR" altLang="en-US" sz="1400" b="1" dirty="0">
                <a:solidFill>
                  <a:srgbClr val="1AB13E"/>
                </a:solidFill>
              </a:rPr>
              <a:t> 백업을 수행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5501" y="3586715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dirty="0">
                <a:solidFill>
                  <a:schemeClr val="bg1"/>
                </a:solidFill>
              </a:rPr>
              <a:t>AHV</a:t>
            </a:r>
            <a:r>
              <a:rPr lang="ko-KR" altLang="en-US" sz="1400" dirty="0">
                <a:solidFill>
                  <a:schemeClr val="bg1"/>
                </a:solidFill>
              </a:rPr>
              <a:t>에서 실행되는 애플리케이션 및 </a:t>
            </a:r>
            <a:r>
              <a:rPr lang="en-US" altLang="ko-KR" sz="1400" dirty="0">
                <a:solidFill>
                  <a:schemeClr val="bg1"/>
                </a:solidFill>
              </a:rPr>
              <a:t>VM</a:t>
            </a:r>
            <a:r>
              <a:rPr lang="ko-KR" altLang="en-US" sz="1400" dirty="0">
                <a:solidFill>
                  <a:schemeClr val="bg1"/>
                </a:solidFill>
              </a:rPr>
              <a:t>의 백업을 위한 </a:t>
            </a:r>
            <a:r>
              <a:rPr lang="en-US" altLang="ko-KR" sz="1400" dirty="0">
                <a:solidFill>
                  <a:schemeClr val="bg1"/>
                </a:solidFill>
              </a:rPr>
              <a:t>Nutanix guest tools (NGT)</a:t>
            </a:r>
            <a:r>
              <a:rPr lang="ko-KR" altLang="en-US" sz="1400" dirty="0">
                <a:solidFill>
                  <a:schemeClr val="bg1"/>
                </a:solidFill>
              </a:rPr>
              <a:t>와의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통합으로 </a:t>
            </a:r>
            <a:r>
              <a:rPr lang="ko-KR" altLang="en-US" sz="1400" b="1" dirty="0">
                <a:solidFill>
                  <a:srgbClr val="1AB13E"/>
                </a:solidFill>
              </a:rPr>
              <a:t>애플리케이션 일관성을 확보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85CEDD-F3CD-C74C-985A-90510D1EA7BA}"/>
              </a:ext>
            </a:extLst>
          </p:cNvPr>
          <p:cNvSpPr txBox="1"/>
          <p:nvPr/>
        </p:nvSpPr>
        <p:spPr>
          <a:xfrm>
            <a:off x="389436" y="1579701"/>
            <a:ext cx="726557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A236E-22F2-5846-973C-235F6265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4" y="2586963"/>
            <a:ext cx="459164" cy="45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72BE26-D92C-0949-8B1A-A49771E05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92" y="3631037"/>
            <a:ext cx="459164" cy="4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1029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1CE038-765D-40CA-B0A9-AC6A9ABBC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9338" y="-5632"/>
            <a:ext cx="4284664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5BC8FF3-F477-2449-80F8-E07178A0A022}"/>
              </a:ext>
            </a:extLst>
          </p:cNvPr>
          <p:cNvGrpSpPr/>
          <p:nvPr/>
        </p:nvGrpSpPr>
        <p:grpSpPr>
          <a:xfrm>
            <a:off x="36887" y="1340295"/>
            <a:ext cx="4454280" cy="2536062"/>
            <a:chOff x="284537" y="612771"/>
            <a:chExt cx="4454280" cy="253606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353830-93CE-524B-99DC-A9CF4D8C4E03}"/>
                </a:ext>
              </a:extLst>
            </p:cNvPr>
            <p:cNvSpPr txBox="1"/>
            <p:nvPr/>
          </p:nvSpPr>
          <p:spPr>
            <a:xfrm>
              <a:off x="284537" y="612771"/>
              <a:ext cx="4454280" cy="120032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ko-KR" altLang="en-US" sz="3600" dirty="0">
                  <a:solidFill>
                    <a:srgbClr val="00B336"/>
                  </a:solidFill>
                </a:rPr>
                <a:t>비즈니스 생산성</a:t>
              </a:r>
              <a:endParaRPr lang="en-US" altLang="ko-KR" sz="3600" dirty="0">
                <a:solidFill>
                  <a:srgbClr val="00B336"/>
                </a:solidFill>
              </a:endParaRPr>
            </a:p>
            <a:p>
              <a:pPr algn="r"/>
              <a:r>
                <a:rPr lang="ko-KR" altLang="en-US" sz="3600" dirty="0">
                  <a:solidFill>
                    <a:srgbClr val="00B336"/>
                  </a:solidFill>
                </a:rPr>
                <a:t>유지</a:t>
              </a:r>
              <a:endParaRPr lang="en-US" sz="3600" dirty="0">
                <a:solidFill>
                  <a:srgbClr val="00B336"/>
                </a:solidFill>
              </a:endParaRPr>
            </a:p>
          </p:txBody>
        </p: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E4FAFD30-DAD7-644B-B72C-B1007E625C54}"/>
                </a:ext>
              </a:extLst>
            </p:cNvPr>
            <p:cNvSpPr txBox="1">
              <a:spLocks/>
            </p:cNvSpPr>
            <p:nvPr/>
          </p:nvSpPr>
          <p:spPr>
            <a:xfrm>
              <a:off x="471639" y="1986836"/>
              <a:ext cx="4267178" cy="1161997"/>
            </a:xfrm>
            <a:prstGeom prst="rect">
              <a:avLst/>
            </a:prstGeom>
          </p:spPr>
          <p:txBody>
            <a:bodyPr anchor="t"/>
            <a:lstStyle>
              <a:lvl1pPr marL="0" indent="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SzPct val="90000"/>
                <a:buFont typeface="Arial" pitchFamily="34" charset="0"/>
                <a:buNone/>
                <a:defRPr sz="24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266700" indent="-266700" algn="l" defTabSz="686047" rtl="0" eaLnBrk="1" latinLnBrk="0" hangingPunct="1">
                <a:lnSpc>
                  <a:spcPct val="100000"/>
                </a:lnSpc>
                <a:spcBef>
                  <a:spcPts val="0"/>
                </a:spcBef>
                <a:buClr>
                  <a:schemeClr val="tx1">
                    <a:lumMod val="50000"/>
                    <a:lumOff val="50000"/>
                  </a:schemeClr>
                </a:buClr>
                <a:buSzPct val="90000"/>
                <a:buFont typeface="Arial" pitchFamily="34" charset="0"/>
                <a:buChar char="•"/>
                <a:tabLst/>
                <a:defRPr sz="2000" kern="1200" spc="0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6074" indent="-213207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 spc="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3pPr>
              <a:lvl4pPr marL="1112489" indent="-167946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tabLst>
                  <a:tab pos="686074" algn="l"/>
                </a:tabLst>
                <a:defRPr sz="1400" kern="1200" spc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50000"/>
                        </a:schemeClr>
                      </a:gs>
                    </a:gsLst>
                    <a:lin ang="16200000" scaled="0"/>
                    <a:tileRect/>
                  </a:gradFill>
                  <a:latin typeface="+mn-lt"/>
                  <a:ea typeface="+mn-ea"/>
                  <a:cs typeface="+mn-cs"/>
                </a:defRPr>
              </a:lvl4pPr>
              <a:lvl5pPr marL="1285199" indent="-172710" algn="l" defTabSz="686047" rtl="0" eaLnBrk="1" latinLnBrk="0" hangingPunct="1">
                <a:lnSpc>
                  <a:spcPct val="90000"/>
                </a:lnSpc>
                <a:spcBef>
                  <a:spcPct val="20000"/>
                </a:spcBef>
                <a:buSzPct val="90000"/>
                <a:buFont typeface="Arial" pitchFamily="34" charset="0"/>
                <a:buChar char="•"/>
                <a:defRPr sz="1800" kern="1200"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86000">
                        <a:schemeClr val="tx1">
                          <a:lumMod val="75000"/>
                          <a:lumOff val="25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400" dirty="0">
                  <a:solidFill>
                    <a:schemeClr val="bg1"/>
                  </a:solidFill>
                </a:rPr>
                <a:t>복구 시간 목표 </a:t>
              </a:r>
              <a:r>
                <a:rPr lang="en-US" altLang="ko-KR" sz="1400" dirty="0">
                  <a:solidFill>
                    <a:schemeClr val="bg1"/>
                  </a:solidFill>
                </a:rPr>
                <a:t>(RTO)</a:t>
              </a:r>
              <a:r>
                <a:rPr lang="ko-KR" altLang="en-US" sz="1400" dirty="0">
                  <a:solidFill>
                    <a:schemeClr val="bg1"/>
                  </a:solidFill>
                </a:rPr>
                <a:t>를 낮추기 위해 여러 복구 옵션을 제공하여 비즈니스 운영 장애를 최소화합니다</a:t>
              </a:r>
              <a:r>
                <a:rPr lang="en-US" altLang="ko-KR" sz="1400" dirty="0">
                  <a:solidFill>
                    <a:schemeClr val="bg1"/>
                  </a:solidFill>
                </a:rPr>
                <a:t>. </a:t>
              </a:r>
              <a:r>
                <a:rPr lang="ko-KR" altLang="en-US" sz="1400" dirty="0">
                  <a:solidFill>
                    <a:schemeClr val="bg1"/>
                  </a:solidFill>
                </a:rPr>
                <a:t>복구 옵션은 전체 </a:t>
              </a:r>
              <a:r>
                <a:rPr lang="en-US" altLang="ko-KR" sz="1400" dirty="0">
                  <a:solidFill>
                    <a:schemeClr val="bg1"/>
                  </a:solidFill>
                </a:rPr>
                <a:t>VM</a:t>
              </a:r>
              <a:r>
                <a:rPr lang="ko-KR" altLang="en-US" sz="1400" dirty="0">
                  <a:solidFill>
                    <a:schemeClr val="bg1"/>
                  </a:solidFill>
                </a:rPr>
                <a:t>을 복구에서 부터 개별 파일 및 응용 프로그램 항목까지 다양합니다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7A64105-3BAC-4561-B521-F517105BA503}"/>
              </a:ext>
            </a:extLst>
          </p:cNvPr>
          <p:cNvSpPr/>
          <p:nvPr/>
        </p:nvSpPr>
        <p:spPr bwMode="auto">
          <a:xfrm>
            <a:off x="1203861" y="2607437"/>
            <a:ext cx="3200400" cy="56388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4100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/>
          <p:cNvSpPr/>
          <p:nvPr/>
        </p:nvSpPr>
        <p:spPr>
          <a:xfrm>
            <a:off x="390139" y="1380243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48" name="Rectangle 47"/>
          <p:cNvSpPr/>
          <p:nvPr/>
        </p:nvSpPr>
        <p:spPr>
          <a:xfrm>
            <a:off x="1185501" y="1487368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디스크가 손상된 경우 </a:t>
            </a:r>
            <a:r>
              <a:rPr lang="en-US" altLang="ko-KR" sz="1400" dirty="0">
                <a:solidFill>
                  <a:schemeClr val="bg1"/>
                </a:solidFill>
              </a:rPr>
              <a:t>VM </a:t>
            </a:r>
            <a:r>
              <a:rPr lang="ko-KR" altLang="en-US" sz="1400" dirty="0">
                <a:solidFill>
                  <a:schemeClr val="bg1"/>
                </a:solidFill>
              </a:rPr>
              <a:t>디스크 복원 뿐 아니라 </a:t>
            </a:r>
            <a:r>
              <a:rPr lang="en-US" altLang="ko-KR" sz="1400" dirty="0">
                <a:solidFill>
                  <a:schemeClr val="bg1"/>
                </a:solidFill>
              </a:rPr>
              <a:t>Nutanix </a:t>
            </a:r>
            <a:r>
              <a:rPr lang="ko-KR" altLang="en-US" sz="1400" dirty="0">
                <a:solidFill>
                  <a:schemeClr val="bg1"/>
                </a:solidFill>
              </a:rPr>
              <a:t>클러스터로 </a:t>
            </a:r>
            <a:r>
              <a:rPr lang="ko-KR" altLang="en-US" sz="1400" b="1" dirty="0">
                <a:solidFill>
                  <a:srgbClr val="1AB13E"/>
                </a:solidFill>
              </a:rPr>
              <a:t>완벽한 전체 </a:t>
            </a:r>
            <a:r>
              <a:rPr lang="en-US" altLang="ko-KR" sz="1400" b="1" dirty="0">
                <a:solidFill>
                  <a:srgbClr val="1AB13E"/>
                </a:solidFill>
              </a:rPr>
              <a:t>VM </a:t>
            </a:r>
            <a:r>
              <a:rPr lang="ko-KR" altLang="en-US" sz="1400" b="1" dirty="0">
                <a:solidFill>
                  <a:srgbClr val="1AB13E"/>
                </a:solidFill>
              </a:rPr>
              <a:t>복원 실행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49" name="Rectangle: Rounded Corners 48"/>
          <p:cNvSpPr/>
          <p:nvPr/>
        </p:nvSpPr>
        <p:spPr>
          <a:xfrm>
            <a:off x="373064" y="2447810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Rectangle: Rounded Corners 51"/>
          <p:cNvSpPr/>
          <p:nvPr/>
        </p:nvSpPr>
        <p:spPr>
          <a:xfrm>
            <a:off x="378522" y="3490634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 dirty="0"/>
              <a:t>비즈니스 생산성 유지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85501" y="2573937"/>
            <a:ext cx="7732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>
                <a:solidFill>
                  <a:schemeClr val="bg1"/>
                </a:solidFill>
              </a:rPr>
              <a:t>Microsoft Active Directory, Exchange, SharePoint, SQL Server </a:t>
            </a:r>
            <a:r>
              <a:rPr lang="ko-KR" altLang="en-US" sz="1400" dirty="0">
                <a:solidFill>
                  <a:schemeClr val="bg1"/>
                </a:solidFill>
              </a:rPr>
              <a:t>및 </a:t>
            </a:r>
            <a:r>
              <a:rPr lang="en-US" sz="1400" dirty="0">
                <a:solidFill>
                  <a:schemeClr val="bg1"/>
                </a:solidFill>
              </a:rPr>
              <a:t>Oracle </a:t>
            </a:r>
            <a:r>
              <a:rPr lang="ko-KR" altLang="en-US" sz="1400" dirty="0">
                <a:solidFill>
                  <a:schemeClr val="bg1"/>
                </a:solidFill>
              </a:rPr>
              <a:t>용 </a:t>
            </a:r>
            <a:r>
              <a:rPr lang="en-US" sz="1400" dirty="0" err="1">
                <a:solidFill>
                  <a:schemeClr val="bg1"/>
                </a:solidFill>
              </a:rPr>
              <a:t>Veeam</a:t>
            </a:r>
            <a:r>
              <a:rPr lang="en-US" sz="1400" dirty="0">
                <a:solidFill>
                  <a:schemeClr val="bg1"/>
                </a:solidFill>
              </a:rPr>
              <a:t> Explorers ™</a:t>
            </a:r>
            <a:r>
              <a:rPr lang="ko-KR" altLang="en-US" sz="1400" dirty="0">
                <a:solidFill>
                  <a:schemeClr val="bg1"/>
                </a:solidFill>
              </a:rPr>
              <a:t>를 통해 </a:t>
            </a:r>
            <a:r>
              <a:rPr lang="ko-KR" altLang="en-US" sz="1400" b="1" dirty="0">
                <a:solidFill>
                  <a:srgbClr val="1AB13E"/>
                </a:solidFill>
              </a:rPr>
              <a:t>세부적인 </a:t>
            </a:r>
            <a:r>
              <a:rPr lang="en-US" sz="1400" b="1" dirty="0">
                <a:solidFill>
                  <a:srgbClr val="1AB13E"/>
                </a:solidFill>
              </a:rPr>
              <a:t>VM </a:t>
            </a:r>
            <a:r>
              <a:rPr lang="ko-KR" altLang="en-US" sz="1400" b="1" dirty="0">
                <a:solidFill>
                  <a:srgbClr val="1AB13E"/>
                </a:solidFill>
              </a:rPr>
              <a:t>데이터 및 응용 프로그램 항목 복원을 수행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5501" y="3566981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b="1" dirty="0">
                <a:solidFill>
                  <a:srgbClr val="1AB13E"/>
                </a:solidFill>
              </a:rPr>
              <a:t>Nutanix AHV VM </a:t>
            </a:r>
            <a:r>
              <a:rPr lang="ko-KR" altLang="en-US" sz="1400" b="1" dirty="0">
                <a:solidFill>
                  <a:srgbClr val="1AB13E"/>
                </a:solidFill>
              </a:rPr>
              <a:t>백업을 </a:t>
            </a:r>
            <a:r>
              <a:rPr lang="en-US" altLang="ko-KR" sz="1400" b="1" dirty="0">
                <a:solidFill>
                  <a:srgbClr val="1AB13E"/>
                </a:solidFill>
              </a:rPr>
              <a:t>Microsoft Azure </a:t>
            </a:r>
            <a:r>
              <a:rPr lang="ko-KR" altLang="en-US" sz="1400" b="1" dirty="0">
                <a:solidFill>
                  <a:srgbClr val="1AB13E"/>
                </a:solidFill>
              </a:rPr>
              <a:t>또는 </a:t>
            </a:r>
            <a:r>
              <a:rPr lang="en-US" altLang="ko-KR" sz="1400" b="1" dirty="0">
                <a:solidFill>
                  <a:srgbClr val="1AB13E"/>
                </a:solidFill>
              </a:rPr>
              <a:t>AWS EC2</a:t>
            </a:r>
            <a:r>
              <a:rPr lang="ko-KR" altLang="en-US" sz="1400" b="1" dirty="0">
                <a:solidFill>
                  <a:srgbClr val="1AB13E"/>
                </a:solidFill>
              </a:rPr>
              <a:t>로 직접 복원</a:t>
            </a:r>
            <a:r>
              <a:rPr lang="ko-KR" altLang="en-US" sz="1400" dirty="0">
                <a:solidFill>
                  <a:schemeClr val="bg1"/>
                </a:solidFill>
              </a:rPr>
              <a:t>하여 문제 해결</a:t>
            </a:r>
            <a:r>
              <a:rPr lang="en-US" altLang="ko-KR" sz="1400" dirty="0">
                <a:solidFill>
                  <a:schemeClr val="bg1"/>
                </a:solidFill>
              </a:rPr>
              <a:t>, </a:t>
            </a:r>
            <a:r>
              <a:rPr lang="ko-KR" altLang="en-US" sz="1400" dirty="0">
                <a:solidFill>
                  <a:schemeClr val="bg1"/>
                </a:solidFill>
              </a:rPr>
              <a:t>테스트 및 개발 시나리오에 공용 클라우드를 활용하는 데 이상적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8F085-5400-8840-95B5-28472E91818E}"/>
              </a:ext>
            </a:extLst>
          </p:cNvPr>
          <p:cNvSpPr txBox="1"/>
          <p:nvPr/>
        </p:nvSpPr>
        <p:spPr>
          <a:xfrm>
            <a:off x="389436" y="1579701"/>
            <a:ext cx="726557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1A1D94-14A9-EA40-9B7C-79C73F1A155B}"/>
              </a:ext>
            </a:extLst>
          </p:cNvPr>
          <p:cNvSpPr txBox="1"/>
          <p:nvPr/>
        </p:nvSpPr>
        <p:spPr>
          <a:xfrm>
            <a:off x="383978" y="2647269"/>
            <a:ext cx="726557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F3264-F828-5F45-BA22-572BAC1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7" y="3631037"/>
            <a:ext cx="459164" cy="4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3687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/>
          <p:cNvSpPr/>
          <p:nvPr/>
        </p:nvSpPr>
        <p:spPr>
          <a:xfrm>
            <a:off x="390139" y="1380243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/>
          </a:p>
        </p:txBody>
      </p:sp>
      <p:sp>
        <p:nvSpPr>
          <p:cNvPr id="48" name="Rectangle 47"/>
          <p:cNvSpPr/>
          <p:nvPr/>
        </p:nvSpPr>
        <p:spPr>
          <a:xfrm>
            <a:off x="1185501" y="1487368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400" b="1" dirty="0">
                <a:solidFill>
                  <a:schemeClr val="bg1"/>
                </a:solidFill>
              </a:rPr>
              <a:t>Veeam Backup &amp; Replication</a:t>
            </a:r>
            <a:r>
              <a:rPr lang="ko-KR" altLang="en-US" sz="1400" b="1" dirty="0">
                <a:solidFill>
                  <a:schemeClr val="bg1"/>
                </a:solidFill>
              </a:rPr>
              <a:t>과의 통합을 통한 단일 중앙 관리 제공 및 </a:t>
            </a:r>
            <a:r>
              <a:rPr lang="en-US" altLang="ko-KR" sz="1400" b="1" dirty="0">
                <a:solidFill>
                  <a:srgbClr val="1AB13E"/>
                </a:solidFill>
              </a:rPr>
              <a:t>AHV </a:t>
            </a:r>
            <a:r>
              <a:rPr lang="ko-KR" altLang="en-US" sz="1400" b="1" dirty="0">
                <a:solidFill>
                  <a:srgbClr val="1AB13E"/>
                </a:solidFill>
              </a:rPr>
              <a:t>백업을 신속하고 안전하게 수행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49" name="Rectangle: Rounded Corners 48"/>
          <p:cNvSpPr/>
          <p:nvPr/>
        </p:nvSpPr>
        <p:spPr>
          <a:xfrm>
            <a:off x="373064" y="2447810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2" name="Rectangle: Rounded Corners 51"/>
          <p:cNvSpPr/>
          <p:nvPr/>
        </p:nvSpPr>
        <p:spPr>
          <a:xfrm>
            <a:off x="378522" y="3490634"/>
            <a:ext cx="737471" cy="737471"/>
          </a:xfrm>
          <a:prstGeom prst="round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</p:spPr>
        <p:txBody>
          <a:bodyPr/>
          <a:lstStyle/>
          <a:p>
            <a:r>
              <a:rPr lang="en-US" dirty="0"/>
              <a:t>VBR</a:t>
            </a:r>
            <a:r>
              <a:rPr lang="ko-KR" altLang="en-US" dirty="0"/>
              <a:t>과의 통합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185501" y="2573937"/>
            <a:ext cx="77322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자동화된 </a:t>
            </a:r>
            <a:r>
              <a:rPr lang="en-US" altLang="ko-KR" sz="1400" dirty="0">
                <a:solidFill>
                  <a:schemeClr val="bg1"/>
                </a:solidFill>
              </a:rPr>
              <a:t>Tape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Library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>
                <a:solidFill>
                  <a:schemeClr val="bg1"/>
                </a:solidFill>
              </a:rPr>
              <a:t>(VTL </a:t>
            </a:r>
            <a:r>
              <a:rPr lang="ko-KR" altLang="en-US" sz="1400" dirty="0">
                <a:solidFill>
                  <a:schemeClr val="bg1"/>
                </a:solidFill>
              </a:rPr>
              <a:t>포함</a:t>
            </a:r>
            <a:r>
              <a:rPr lang="en-US" altLang="ko-KR" sz="1400" dirty="0">
                <a:solidFill>
                  <a:schemeClr val="bg1"/>
                </a:solidFill>
              </a:rPr>
              <a:t>)</a:t>
            </a:r>
            <a:r>
              <a:rPr lang="ko-KR" altLang="en-US" sz="1400" dirty="0">
                <a:solidFill>
                  <a:schemeClr val="bg1"/>
                </a:solidFill>
              </a:rPr>
              <a:t>와 </a:t>
            </a:r>
            <a:r>
              <a:rPr lang="en-US" altLang="ko-KR" sz="1400" dirty="0">
                <a:solidFill>
                  <a:schemeClr val="bg1"/>
                </a:solidFill>
              </a:rPr>
              <a:t>Standalone Tape Drive</a:t>
            </a:r>
            <a:r>
              <a:rPr lang="ko-KR" altLang="en-US" sz="1400" dirty="0">
                <a:solidFill>
                  <a:schemeClr val="bg1"/>
                </a:solidFill>
              </a:rPr>
              <a:t> 모두에 대한 </a:t>
            </a:r>
            <a:r>
              <a:rPr lang="en-US" altLang="ko-KR" sz="1400" b="1" dirty="0">
                <a:solidFill>
                  <a:schemeClr val="bg1"/>
                </a:solidFill>
              </a:rPr>
              <a:t>native tape support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>
                <a:solidFill>
                  <a:schemeClr val="bg1"/>
                </a:solidFill>
              </a:rPr>
              <a:t>을 통해 </a:t>
            </a:r>
            <a:r>
              <a:rPr lang="en-US" altLang="ko-KR" sz="1400" b="1" dirty="0">
                <a:solidFill>
                  <a:srgbClr val="1AB13E"/>
                </a:solidFill>
              </a:rPr>
              <a:t>AHV </a:t>
            </a:r>
            <a:r>
              <a:rPr lang="ko-KR" altLang="en-US" sz="1400" b="1" dirty="0">
                <a:solidFill>
                  <a:srgbClr val="1AB13E"/>
                </a:solidFill>
              </a:rPr>
              <a:t>백업을 위한 유연하고 장기 보관 수행</a:t>
            </a:r>
            <a:endParaRPr lang="en-US" sz="1400" b="1" dirty="0">
              <a:solidFill>
                <a:srgbClr val="1AB13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85501" y="3566981"/>
            <a:ext cx="75678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400" dirty="0">
                <a:solidFill>
                  <a:schemeClr val="bg1"/>
                </a:solidFill>
              </a:rPr>
              <a:t>이기종 스토리지 모음의 확장 가능한 단일 백업 저장소인 </a:t>
            </a:r>
            <a:r>
              <a:rPr lang="en-US" altLang="ko-KR" sz="1400" b="1" dirty="0">
                <a:solidFill>
                  <a:schemeClr val="bg1"/>
                </a:solidFill>
              </a:rPr>
              <a:t>Unlimited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Scale-out Backup Repository</a:t>
            </a:r>
            <a:r>
              <a:rPr lang="ko-KR" altLang="en-US" sz="1400" dirty="0">
                <a:solidFill>
                  <a:schemeClr val="bg1"/>
                </a:solidFill>
              </a:rPr>
              <a:t>로 </a:t>
            </a:r>
            <a:r>
              <a:rPr lang="ko-KR" altLang="en-US" sz="1400" b="1" dirty="0">
                <a:solidFill>
                  <a:srgbClr val="1AB13E"/>
                </a:solidFill>
              </a:rPr>
              <a:t>스토리지 투자 자원을 활용</a:t>
            </a:r>
            <a:endParaRPr lang="en-US" sz="1400" b="1" dirty="0">
              <a:solidFill>
                <a:srgbClr val="1AB13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F3264-F828-5F45-BA22-572BAC1BA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7" y="1519396"/>
            <a:ext cx="459164" cy="4591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3038A-7372-FC40-A78E-B7DD3C5C5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78" y="2601251"/>
            <a:ext cx="468591" cy="468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68193-E44F-134F-A621-804C5411C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17" y="3629672"/>
            <a:ext cx="459164" cy="45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6229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F838452-2283-4CDA-8B1D-D3238A4467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How to do</a:t>
            </a:r>
            <a:endParaRPr lang="ko-KR" alt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864955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AHV Integration - Initialization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335465" y="876300"/>
            <a:ext cx="8364538" cy="3385542"/>
          </a:xfrm>
        </p:spPr>
        <p:txBody>
          <a:bodyPr/>
          <a:lstStyle/>
          <a:p>
            <a:r>
              <a:rPr lang="en-US" b="1" dirty="0"/>
              <a:t>System 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AOS 5.1.1+, 5.5.x+, 5.15.x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1" dirty="0"/>
              <a:t>Veeam Backup &amp; Replication v10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DHCP (recommended)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Appliance </a:t>
            </a:r>
            <a:r>
              <a:rPr lang="ko-KR" altLang="en-US" b="1" dirty="0"/>
              <a:t>배포</a:t>
            </a:r>
            <a:endParaRPr lang="en-US" b="1" dirty="0"/>
          </a:p>
          <a:p>
            <a:pPr marL="609593" lvl="1" indent="-342900"/>
            <a:r>
              <a:rPr lang="fr-FR" dirty="0">
                <a:solidFill>
                  <a:schemeClr val="bg1"/>
                </a:solidFill>
              </a:rPr>
              <a:t>.</a:t>
            </a:r>
            <a:r>
              <a:rPr lang="fr-FR" dirty="0" err="1">
                <a:solidFill>
                  <a:schemeClr val="bg1"/>
                </a:solidFill>
              </a:rPr>
              <a:t>vmdk</a:t>
            </a:r>
            <a:endParaRPr lang="fr-FR" dirty="0">
              <a:solidFill>
                <a:schemeClr val="bg1"/>
              </a:solidFill>
            </a:endParaRPr>
          </a:p>
          <a:p>
            <a:pPr marL="609593" lvl="1" indent="-342900"/>
            <a:r>
              <a:rPr lang="fr-FR" dirty="0" err="1">
                <a:solidFill>
                  <a:schemeClr val="bg1"/>
                </a:solidFill>
              </a:rPr>
              <a:t>Prism</a:t>
            </a:r>
            <a:r>
              <a:rPr lang="fr-FR" dirty="0">
                <a:solidFill>
                  <a:schemeClr val="bg1"/>
                </a:solidFill>
              </a:rPr>
              <a:t> image service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import</a:t>
            </a:r>
          </a:p>
          <a:p>
            <a:pPr marL="609593" lvl="1" indent="-342900"/>
            <a:r>
              <a:rPr lang="fr-FR" dirty="0">
                <a:solidFill>
                  <a:schemeClr val="bg1"/>
                </a:solidFill>
              </a:rPr>
              <a:t>Veeam </a:t>
            </a:r>
            <a:r>
              <a:rPr lang="fr-FR" dirty="0" err="1">
                <a:solidFill>
                  <a:schemeClr val="bg1"/>
                </a:solidFill>
              </a:rPr>
              <a:t>appliance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4</a:t>
            </a:r>
            <a:r>
              <a:rPr lang="fr-FR" dirty="0">
                <a:solidFill>
                  <a:schemeClr val="bg1"/>
                </a:solidFill>
              </a:rPr>
              <a:t>vCPU x </a:t>
            </a:r>
            <a:r>
              <a:rPr lang="fr-FR" b="1" dirty="0">
                <a:solidFill>
                  <a:schemeClr val="bg1"/>
                </a:solidFill>
              </a:rPr>
              <a:t>4</a:t>
            </a:r>
            <a:r>
              <a:rPr lang="fr-FR" dirty="0">
                <a:solidFill>
                  <a:schemeClr val="bg1"/>
                </a:solidFill>
              </a:rPr>
              <a:t>GB (minimum)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105445" y="3395852"/>
            <a:ext cx="487633" cy="684987"/>
            <a:chOff x="9812328" y="6067908"/>
            <a:chExt cx="780213" cy="1095980"/>
          </a:xfrm>
        </p:grpSpPr>
        <p:pic>
          <p:nvPicPr>
            <p:cNvPr id="5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812328" y="6812920"/>
              <a:ext cx="780213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b="1" dirty="0">
                  <a:latin typeface="Gotham Rounded Book"/>
                </a:rPr>
                <a:t>.</a:t>
              </a:r>
              <a:r>
                <a:rPr lang="en-US" sz="917" b="1" dirty="0" err="1">
                  <a:solidFill>
                    <a:schemeClr val="bg1"/>
                  </a:solidFill>
                  <a:latin typeface="Gotham Rounded Book"/>
                </a:rPr>
                <a:t>vmdk</a:t>
              </a:r>
              <a:endParaRPr lang="en-US" sz="917" b="1" dirty="0">
                <a:solidFill>
                  <a:schemeClr val="bg1"/>
                </a:solidFill>
                <a:latin typeface="Gotham Rounded Book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42624" y="3354039"/>
            <a:ext cx="1576822" cy="1091965"/>
            <a:chOff x="6742960" y="4129393"/>
            <a:chExt cx="2522914" cy="1747144"/>
          </a:xfrm>
          <a:solidFill>
            <a:schemeClr val="bg1"/>
          </a:solidFill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995" y="4129393"/>
              <a:ext cx="975361" cy="1174347"/>
            </a:xfrm>
            <a:prstGeom prst="rect">
              <a:avLst/>
            </a:prstGeom>
            <a:grpFill/>
          </p:spPr>
        </p:pic>
        <p:sp>
          <p:nvSpPr>
            <p:cNvPr id="9" name="TextBox 8"/>
            <p:cNvSpPr txBox="1"/>
            <p:nvPr/>
          </p:nvSpPr>
          <p:spPr>
            <a:xfrm>
              <a:off x="8003476" y="5322334"/>
              <a:ext cx="1262398" cy="554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b="1" dirty="0">
                  <a:solidFill>
                    <a:schemeClr val="bg1"/>
                  </a:solidFill>
                  <a:latin typeface="Gotham Rounded Book"/>
                </a:rPr>
                <a:t>Prism Image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b="1" dirty="0">
                  <a:solidFill>
                    <a:schemeClr val="bg1"/>
                  </a:solidFill>
                  <a:latin typeface="Gotham Rounded Book"/>
                </a:rPr>
                <a:t>Service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6742960" y="4716566"/>
              <a:ext cx="1123621" cy="2732"/>
            </a:xfrm>
            <a:prstGeom prst="straightConnector1">
              <a:avLst/>
            </a:prstGeom>
            <a:grpFill/>
            <a:ln w="50800"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305005" y="3327425"/>
            <a:ext cx="1670982" cy="1118577"/>
            <a:chOff x="9402770" y="4086815"/>
            <a:chExt cx="2673571" cy="1789723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9402770" y="4713834"/>
              <a:ext cx="1123621" cy="2732"/>
            </a:xfrm>
            <a:prstGeom prst="straightConnector1">
              <a:avLst/>
            </a:prstGeom>
            <a:ln w="50800">
              <a:solidFill>
                <a:schemeClr val="accent6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805" y="4086815"/>
              <a:ext cx="1269536" cy="1216925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0907839" y="5322335"/>
              <a:ext cx="1067470" cy="5542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b="1" dirty="0">
                  <a:solidFill>
                    <a:schemeClr val="bg1"/>
                  </a:solidFill>
                  <a:latin typeface="Gotham Rounded Book"/>
                </a:rPr>
                <a:t>Veeam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b="1" dirty="0">
                  <a:solidFill>
                    <a:schemeClr val="bg1"/>
                  </a:solidFill>
                  <a:latin typeface="Gotham Rounded Book"/>
                </a:rPr>
                <a:t>Appliance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12511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Veeam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AHV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1B0176-20D4-43FE-BA28-40E3B9DB7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950" y="808038"/>
            <a:ext cx="8928100" cy="410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1603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/>
          <p:cNvSpPr/>
          <p:nvPr/>
        </p:nvSpPr>
        <p:spPr>
          <a:xfrm flipV="1">
            <a:off x="2015734" y="2975092"/>
            <a:ext cx="1951737" cy="524792"/>
          </a:xfrm>
          <a:prstGeom prst="triangle">
            <a:avLst>
              <a:gd name="adj" fmla="val 50881"/>
            </a:avLst>
          </a:prstGeom>
          <a:solidFill>
            <a:srgbClr val="9F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5733" y="2680610"/>
            <a:ext cx="1951738" cy="310452"/>
          </a:xfrm>
          <a:prstGeom prst="rect">
            <a:avLst/>
          </a:prstGeom>
          <a:solidFill>
            <a:srgbClr val="8BB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AHV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2901" y="42480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34" y="1923426"/>
            <a:ext cx="436337" cy="4363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52518" y="2340434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6" y="3373231"/>
            <a:ext cx="1051772" cy="8748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715803" y="1084074"/>
            <a:ext cx="2663365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15733" y="1652908"/>
            <a:ext cx="941683" cy="948376"/>
            <a:chOff x="1952095" y="1882910"/>
            <a:chExt cx="1255577" cy="1264501"/>
          </a:xfrm>
        </p:grpSpPr>
        <p:sp>
          <p:nvSpPr>
            <p:cNvPr id="12" name="Rectangle 11"/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49604" y="1535607"/>
            <a:ext cx="202914" cy="208132"/>
            <a:chOff x="5320943" y="1614488"/>
            <a:chExt cx="455969" cy="467693"/>
          </a:xfrm>
        </p:grpSpPr>
        <p:sp>
          <p:nvSpPr>
            <p:cNvPr id="25" name="Rectangle 24"/>
            <p:cNvSpPr/>
            <p:nvPr/>
          </p:nvSpPr>
          <p:spPr>
            <a:xfrm>
              <a:off x="5347728" y="1717450"/>
              <a:ext cx="408345" cy="286534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24940" y="1614488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20943" y="195359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20943" y="178174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39972" y="1207227"/>
            <a:ext cx="10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Nutanix-native VM snapshot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921350" y="1084074"/>
            <a:ext cx="1506848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B36518-8B75-4C95-A1BF-7383D16BCA01}"/>
              </a:ext>
            </a:extLst>
          </p:cNvPr>
          <p:cNvGrpSpPr/>
          <p:nvPr/>
        </p:nvGrpSpPr>
        <p:grpSpPr>
          <a:xfrm>
            <a:off x="5974287" y="1897608"/>
            <a:ext cx="1393569" cy="1055860"/>
            <a:chOff x="7210789" y="2329403"/>
            <a:chExt cx="1858092" cy="140781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29F6910-CFFC-4828-88F0-A9E6B893A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80958A-139F-46C6-9A41-AB8BAFEE9262}"/>
                </a:ext>
              </a:extLst>
            </p:cNvPr>
            <p:cNvSpPr txBox="1"/>
            <p:nvPr/>
          </p:nvSpPr>
          <p:spPr>
            <a:xfrm>
              <a:off x="7210789" y="3244773"/>
              <a:ext cx="18580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 Backup &amp; Replication server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CAE8A16-5A6B-433C-A4BE-B9CF960CB820}"/>
              </a:ext>
            </a:extLst>
          </p:cNvPr>
          <p:cNvSpPr txBox="1"/>
          <p:nvPr/>
        </p:nvSpPr>
        <p:spPr>
          <a:xfrm>
            <a:off x="5981691" y="4157900"/>
            <a:ext cx="1393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백업 저장소</a:t>
            </a:r>
          </a:p>
        </p:txBody>
      </p:sp>
      <p:pic>
        <p:nvPicPr>
          <p:cNvPr id="38" name="Picture 131">
            <a:extLst>
              <a:ext uri="{FF2B5EF4-FFF2-40B4-BE49-F238E27FC236}">
                <a16:creationId xmlns:a16="http://schemas.microsoft.com/office/drawing/2014/main" id="{433FA443-1BC2-440E-B500-BB194132B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9847" y="3569762"/>
            <a:ext cx="668727" cy="5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itle 7">
            <a:extLst>
              <a:ext uri="{FF2B5EF4-FFF2-40B4-BE49-F238E27FC236}">
                <a16:creationId xmlns:a16="http://schemas.microsoft.com/office/drawing/2014/main" id="{081E8FE0-1E80-4DC4-A591-231CFEDD9D15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54B948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fr-FR" altLang="ko-KR" dirty="0">
                <a:solidFill>
                  <a:srgbClr val="93EB20"/>
                </a:solidFill>
                <a:latin typeface="+mj-lt"/>
                <a:cs typeface="Arial" charset="0"/>
              </a:rPr>
              <a:t>AHV backup workflow</a:t>
            </a:r>
            <a:endParaRPr lang="en-US" altLang="ko-KR" dirty="0">
              <a:solidFill>
                <a:srgbClr val="93EB2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5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/>
          <p:cNvSpPr/>
          <p:nvPr/>
        </p:nvSpPr>
        <p:spPr>
          <a:xfrm flipV="1">
            <a:off x="2015734" y="2975092"/>
            <a:ext cx="1951737" cy="524792"/>
          </a:xfrm>
          <a:prstGeom prst="triangle">
            <a:avLst>
              <a:gd name="adj" fmla="val 50881"/>
            </a:avLst>
          </a:prstGeom>
          <a:solidFill>
            <a:srgbClr val="9F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5733" y="2680610"/>
            <a:ext cx="1951738" cy="310452"/>
          </a:xfrm>
          <a:prstGeom prst="rect">
            <a:avLst/>
          </a:prstGeom>
          <a:solidFill>
            <a:srgbClr val="8BB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AHV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2901" y="42480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34" y="1923426"/>
            <a:ext cx="436337" cy="4363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52518" y="2340434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6" y="3373231"/>
            <a:ext cx="1051772" cy="8748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715803" y="1084074"/>
            <a:ext cx="2663365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15733" y="1652908"/>
            <a:ext cx="941683" cy="948376"/>
            <a:chOff x="1952095" y="1882910"/>
            <a:chExt cx="1255577" cy="1264501"/>
          </a:xfrm>
        </p:grpSpPr>
        <p:sp>
          <p:nvSpPr>
            <p:cNvPr id="12" name="Rectangle 11"/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49604" y="1535607"/>
            <a:ext cx="202914" cy="208132"/>
            <a:chOff x="5320943" y="1614488"/>
            <a:chExt cx="455969" cy="467693"/>
          </a:xfrm>
        </p:grpSpPr>
        <p:sp>
          <p:nvSpPr>
            <p:cNvPr id="25" name="Rectangle 24"/>
            <p:cNvSpPr/>
            <p:nvPr/>
          </p:nvSpPr>
          <p:spPr>
            <a:xfrm>
              <a:off x="5347728" y="1717450"/>
              <a:ext cx="408345" cy="286534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24940" y="1614488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20943" y="195359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20943" y="178174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39972" y="1207227"/>
            <a:ext cx="10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Nutanix-native VM snapshot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427282" y="1807455"/>
            <a:ext cx="202914" cy="208132"/>
            <a:chOff x="5320943" y="1614488"/>
            <a:chExt cx="455969" cy="467693"/>
          </a:xfrm>
        </p:grpSpPr>
        <p:sp>
          <p:nvSpPr>
            <p:cNvPr id="32" name="Rectangle 31"/>
            <p:cNvSpPr/>
            <p:nvPr/>
          </p:nvSpPr>
          <p:spPr>
            <a:xfrm>
              <a:off x="5347728" y="1717450"/>
              <a:ext cx="408345" cy="286534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24940" y="1614488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20943" y="195359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20943" y="178174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Elbow Connector 16"/>
          <p:cNvCxnSpPr>
            <a:stCxn id="29" idx="3"/>
            <a:endCxn id="33" idx="0"/>
          </p:cNvCxnSpPr>
          <p:nvPr/>
        </p:nvCxnSpPr>
        <p:spPr>
          <a:xfrm>
            <a:off x="3050740" y="1638651"/>
            <a:ext cx="478889" cy="168804"/>
          </a:xfrm>
          <a:prstGeom prst="bentConnector2">
            <a:avLst/>
          </a:prstGeom>
          <a:ln w="25400">
            <a:solidFill>
              <a:srgbClr val="9FCAE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21350" y="1084074"/>
            <a:ext cx="1506848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CF9BCBA-5092-4240-9059-1D4B7694E117}"/>
              </a:ext>
            </a:extLst>
          </p:cNvPr>
          <p:cNvGrpSpPr/>
          <p:nvPr/>
        </p:nvGrpSpPr>
        <p:grpSpPr>
          <a:xfrm>
            <a:off x="5974287" y="1897608"/>
            <a:ext cx="1393569" cy="1055860"/>
            <a:chOff x="7210789" y="2329403"/>
            <a:chExt cx="1858092" cy="140781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7EA387A-ABFA-4FBE-90E5-1AB6C9BB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B4E79A5-DA98-414F-ADCA-B970E0A1B4B6}"/>
                </a:ext>
              </a:extLst>
            </p:cNvPr>
            <p:cNvSpPr txBox="1"/>
            <p:nvPr/>
          </p:nvSpPr>
          <p:spPr>
            <a:xfrm>
              <a:off x="7210789" y="3244773"/>
              <a:ext cx="18580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 Backup &amp; Replication server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6CC6C0-A175-4728-9AF8-756680D2EA6D}"/>
              </a:ext>
            </a:extLst>
          </p:cNvPr>
          <p:cNvGrpSpPr/>
          <p:nvPr/>
        </p:nvGrpSpPr>
        <p:grpSpPr>
          <a:xfrm>
            <a:off x="5981691" y="3569762"/>
            <a:ext cx="1393569" cy="818970"/>
            <a:chOff x="5981691" y="3569762"/>
            <a:chExt cx="1393569" cy="81897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1F82B-04D8-4579-933C-24EED69F9C5E}"/>
                </a:ext>
              </a:extLst>
            </p:cNvPr>
            <p:cNvSpPr txBox="1"/>
            <p:nvPr/>
          </p:nvSpPr>
          <p:spPr>
            <a:xfrm>
              <a:off x="5981691" y="4157900"/>
              <a:ext cx="139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백업 저장소</a:t>
              </a:r>
            </a:p>
          </p:txBody>
        </p:sp>
        <p:pic>
          <p:nvPicPr>
            <p:cNvPr id="39" name="Picture 131">
              <a:extLst>
                <a:ext uri="{FF2B5EF4-FFF2-40B4-BE49-F238E27FC236}">
                  <a16:creationId xmlns:a16="http://schemas.microsoft.com/office/drawing/2014/main" id="{D15726B0-A48C-4458-B022-77AC78D7B0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9847" y="3569762"/>
              <a:ext cx="668727" cy="56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itle 7">
            <a:extLst>
              <a:ext uri="{FF2B5EF4-FFF2-40B4-BE49-F238E27FC236}">
                <a16:creationId xmlns:a16="http://schemas.microsoft.com/office/drawing/2014/main" id="{5B81E7E0-F42B-4A84-AD5F-CD4ABF9923E8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54B948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fr-FR" altLang="ko-KR" dirty="0">
                <a:solidFill>
                  <a:srgbClr val="93EB20"/>
                </a:solidFill>
                <a:latin typeface="+mj-lt"/>
                <a:cs typeface="Arial" charset="0"/>
              </a:rPr>
              <a:t>AHV backup workflow</a:t>
            </a:r>
            <a:endParaRPr lang="en-US" altLang="ko-KR" dirty="0">
              <a:solidFill>
                <a:srgbClr val="93EB2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42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>
            <a:extLst>
              <a:ext uri="{FF2B5EF4-FFF2-40B4-BE49-F238E27FC236}">
                <a16:creationId xmlns:a16="http://schemas.microsoft.com/office/drawing/2014/main" id="{84A2FC4B-71C7-4FC7-A66B-972BDE4F2384}"/>
              </a:ext>
            </a:extLst>
          </p:cNvPr>
          <p:cNvSpPr txBox="1">
            <a:spLocks/>
          </p:cNvSpPr>
          <p:nvPr/>
        </p:nvSpPr>
        <p:spPr>
          <a:xfrm>
            <a:off x="360000" y="172800"/>
            <a:ext cx="855043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l" defTabSz="6860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 w="3175"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가상화 데이터 보호</a:t>
            </a:r>
            <a:endParaRPr kumimoji="0" lang="en-US" sz="4000" b="0" i="0" u="none" strike="noStrike" kern="1200" cap="none" spc="0" normalizeH="0" baseline="0" noProof="0" dirty="0">
              <a:ln w="3175"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E28E33-7B80-470C-ACC0-CB24FAD92985}"/>
              </a:ext>
            </a:extLst>
          </p:cNvPr>
          <p:cNvGrpSpPr/>
          <p:nvPr/>
        </p:nvGrpSpPr>
        <p:grpSpPr>
          <a:xfrm>
            <a:off x="458936" y="1961961"/>
            <a:ext cx="5054363" cy="290370"/>
            <a:chOff x="458936" y="1806326"/>
            <a:chExt cx="5054363" cy="29037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9D9DEA0-0D76-4DF4-8079-9081BA5DBA9C}"/>
                </a:ext>
              </a:extLst>
            </p:cNvPr>
            <p:cNvSpPr/>
            <p:nvPr/>
          </p:nvSpPr>
          <p:spPr>
            <a:xfrm>
              <a:off x="941299" y="1806326"/>
              <a:ext cx="4572000" cy="215444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marL="0" lvl="1"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에이전트 구성으로 인한 관리 어려움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34FB6FE-F449-483A-9770-61E45ED7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936" y="1808696"/>
              <a:ext cx="288000" cy="288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4CF9164-E819-4E29-B7F4-7EBB70E5F327}"/>
              </a:ext>
            </a:extLst>
          </p:cNvPr>
          <p:cNvGrpSpPr/>
          <p:nvPr/>
        </p:nvGrpSpPr>
        <p:grpSpPr>
          <a:xfrm>
            <a:off x="458936" y="2492888"/>
            <a:ext cx="5054363" cy="306497"/>
            <a:chOff x="458936" y="2337253"/>
            <a:chExt cx="5054363" cy="306497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AA0798-4A58-4EF6-8A41-108C28821045}"/>
                </a:ext>
              </a:extLst>
            </p:cNvPr>
            <p:cNvSpPr/>
            <p:nvPr/>
          </p:nvSpPr>
          <p:spPr>
            <a:xfrm>
              <a:off x="941299" y="2337253"/>
              <a:ext cx="4572000" cy="215444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marL="0" lvl="1"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복구 목표 </a:t>
              </a:r>
              <a:r>
                <a:rPr lang="ko-KR" altLang="en-US" sz="1400" dirty="0" err="1">
                  <a:solidFill>
                    <a:srgbClr val="FFFFFF"/>
                  </a:solidFill>
                </a:rPr>
                <a:t>미충족</a:t>
              </a:r>
              <a:r>
                <a:rPr lang="ko-KR" altLang="en-US" sz="1400" dirty="0">
                  <a:solidFill>
                    <a:srgbClr val="FFFFFF"/>
                  </a:solidFill>
                </a:rPr>
                <a:t> </a:t>
              </a:r>
              <a:r>
                <a:rPr lang="en-US" altLang="ko-KR" sz="1400" dirty="0">
                  <a:solidFill>
                    <a:srgbClr val="FFFFFF"/>
                  </a:solidFill>
                </a:rPr>
                <a:t>(RTO/RPO) </a:t>
              </a: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B76765A-F2FD-44F8-8284-2B1251E00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936" y="2355750"/>
              <a:ext cx="288000" cy="2880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803AF2E-21F7-49C9-84B7-142FEB6B2131}"/>
              </a:ext>
            </a:extLst>
          </p:cNvPr>
          <p:cNvGrpSpPr/>
          <p:nvPr/>
        </p:nvGrpSpPr>
        <p:grpSpPr>
          <a:xfrm>
            <a:off x="458936" y="3023815"/>
            <a:ext cx="5054363" cy="290370"/>
            <a:chOff x="458936" y="2868180"/>
            <a:chExt cx="5054363" cy="29037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6999140-0092-49BC-8040-2A47CE02D1E3}"/>
                </a:ext>
              </a:extLst>
            </p:cNvPr>
            <p:cNvSpPr/>
            <p:nvPr/>
          </p:nvSpPr>
          <p:spPr>
            <a:xfrm>
              <a:off x="941299" y="2868180"/>
              <a:ext cx="4572000" cy="215444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marL="0" lvl="1"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백업 데이터에 대한 신뢰성 저하</a:t>
              </a:r>
              <a:endParaRPr lang="en-US" altLang="ko-KR" sz="1400" dirty="0">
                <a:solidFill>
                  <a:srgbClr val="FFFFFF"/>
                </a:solidFill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1F94CFE8-5832-4424-9733-CF7A3C5F6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936" y="2870550"/>
              <a:ext cx="288000" cy="288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D18EF9-BBB6-4D05-B297-4C3C9991F303}"/>
              </a:ext>
            </a:extLst>
          </p:cNvPr>
          <p:cNvGrpSpPr/>
          <p:nvPr/>
        </p:nvGrpSpPr>
        <p:grpSpPr>
          <a:xfrm>
            <a:off x="458936" y="3551816"/>
            <a:ext cx="3185132" cy="288000"/>
            <a:chOff x="458936" y="3396181"/>
            <a:chExt cx="3185132" cy="2880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F085C01-3DC9-4C00-B2CB-43BFA15DD911}"/>
                </a:ext>
              </a:extLst>
            </p:cNvPr>
            <p:cNvSpPr/>
            <p:nvPr/>
          </p:nvSpPr>
          <p:spPr>
            <a:xfrm>
              <a:off x="962244" y="3399106"/>
              <a:ext cx="2681824" cy="215444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marL="0" lvl="1">
                <a:defRPr/>
              </a:pPr>
              <a:r>
                <a:rPr lang="ko-KR" altLang="en-US" sz="1400">
                  <a:solidFill>
                    <a:srgbClr val="FFFFFF"/>
                  </a:solidFill>
                </a:rPr>
                <a:t>데이터 마이그레이션 어려움 가중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36DF63E8-D57A-41AE-BA39-BBEED3958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936" y="3396181"/>
              <a:ext cx="288000" cy="2880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6B55A6E-AAF2-4C50-8D08-2296FA48FA88}"/>
              </a:ext>
            </a:extLst>
          </p:cNvPr>
          <p:cNvSpPr txBox="1"/>
          <p:nvPr/>
        </p:nvSpPr>
        <p:spPr>
          <a:xfrm>
            <a:off x="360000" y="1260982"/>
            <a:ext cx="1535595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3EB20"/>
                </a:solidFill>
                <a:latin typeface="Tahoma"/>
                <a:cs typeface="Tahoma" panose="020B0604030504040204" pitchFamily="34" charset="0"/>
              </a:rPr>
              <a:t>문제점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3B1721-AE27-410B-88CA-C55F6C747483}"/>
              </a:ext>
            </a:extLst>
          </p:cNvPr>
          <p:cNvSpPr txBox="1"/>
          <p:nvPr/>
        </p:nvSpPr>
        <p:spPr>
          <a:xfrm>
            <a:off x="4716078" y="1260982"/>
            <a:ext cx="1277052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93EB20"/>
                </a:solidFill>
              </a:rPr>
              <a:t>해결방안</a:t>
            </a:r>
            <a:endParaRPr lang="en-US" sz="2000" dirty="0">
              <a:solidFill>
                <a:srgbClr val="93EB2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C86B8C-8845-4240-BF81-A7560C33971F}"/>
              </a:ext>
            </a:extLst>
          </p:cNvPr>
          <p:cNvGrpSpPr/>
          <p:nvPr/>
        </p:nvGrpSpPr>
        <p:grpSpPr>
          <a:xfrm>
            <a:off x="4720154" y="3294275"/>
            <a:ext cx="4063846" cy="523220"/>
            <a:chOff x="4720154" y="2593472"/>
            <a:chExt cx="4063846" cy="52322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322DD89-06EB-424F-AF9F-5150DEA00B84}"/>
                </a:ext>
              </a:extLst>
            </p:cNvPr>
            <p:cNvSpPr/>
            <p:nvPr/>
          </p:nvSpPr>
          <p:spPr>
            <a:xfrm>
              <a:off x="5232726" y="2593472"/>
              <a:ext cx="355127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200"/>
                </a:spcAft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미션 크리티컬 데이터에 대한 백업데이터로 </a:t>
              </a:r>
              <a:r>
                <a:rPr lang="en-US" altLang="ko-KR" sz="1400" dirty="0">
                  <a:solidFill>
                    <a:srgbClr val="FFFFFF"/>
                  </a:solidFill>
                </a:rPr>
                <a:t>100% </a:t>
              </a:r>
              <a:r>
                <a:rPr lang="ko-KR" altLang="en-US" sz="1400" dirty="0">
                  <a:solidFill>
                    <a:srgbClr val="FFFFFF"/>
                  </a:solidFill>
                </a:rPr>
                <a:t>자동화된 검증 수행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A663C433-D751-4A85-9DD0-8AE5A4284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0154" y="2716304"/>
              <a:ext cx="288000" cy="288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61C9DE-3680-4EC6-9EA3-20314D19E342}"/>
              </a:ext>
            </a:extLst>
          </p:cNvPr>
          <p:cNvGrpSpPr/>
          <p:nvPr/>
        </p:nvGrpSpPr>
        <p:grpSpPr>
          <a:xfrm>
            <a:off x="4720154" y="2480761"/>
            <a:ext cx="4261218" cy="523220"/>
            <a:chOff x="4720154" y="1750236"/>
            <a:chExt cx="4261218" cy="523220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AFD8E82F-9FBE-45F5-BE2E-CE474B908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0154" y="1873068"/>
              <a:ext cx="288000" cy="2880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22B486-A984-4F60-9B35-4052BA5542C4}"/>
                </a:ext>
              </a:extLst>
            </p:cNvPr>
            <p:cNvSpPr/>
            <p:nvPr/>
          </p:nvSpPr>
          <p:spPr>
            <a:xfrm>
              <a:off x="5232726" y="1750236"/>
              <a:ext cx="37486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200"/>
                </a:spcAft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백업 데이터를 통한 수분 이내 </a:t>
              </a:r>
              <a:r>
                <a:rPr lang="en-US" altLang="ko-KR" sz="1400" dirty="0">
                  <a:solidFill>
                    <a:srgbClr val="FFFFFF"/>
                  </a:solidFill>
                </a:rPr>
                <a:t>VM</a:t>
              </a:r>
              <a:r>
                <a:rPr lang="ko-KR" altLang="en-US" sz="1400" dirty="0">
                  <a:solidFill>
                    <a:srgbClr val="FFFFFF"/>
                  </a:solidFill>
                </a:rPr>
                <a:t>으로 즉시 서비스 재개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6EFC20A-6640-4D17-BED7-F3ACE14FE2E6}"/>
              </a:ext>
            </a:extLst>
          </p:cNvPr>
          <p:cNvGrpSpPr/>
          <p:nvPr/>
        </p:nvGrpSpPr>
        <p:grpSpPr>
          <a:xfrm>
            <a:off x="4720154" y="4027888"/>
            <a:ext cx="4067922" cy="738664"/>
            <a:chOff x="4716078" y="3402226"/>
            <a:chExt cx="4067922" cy="738664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504F52B-5985-4F96-99EA-8743DD8C0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16078" y="3604961"/>
              <a:ext cx="288000" cy="28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0B9FE0-0DC8-4BBB-9FF0-463D1B6C65CD}"/>
                </a:ext>
              </a:extLst>
            </p:cNvPr>
            <p:cNvSpPr/>
            <p:nvPr/>
          </p:nvSpPr>
          <p:spPr>
            <a:xfrm>
              <a:off x="5232726" y="3402226"/>
              <a:ext cx="355127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200"/>
                </a:spcAft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완벽히 소프트웨어 기반의 데이터 관리 제품으로 유연한 확장성 제공 및 하드웨어 비종속성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6" name="Group 45">
            <a:extLst>
              <a:ext uri="{FF2B5EF4-FFF2-40B4-BE49-F238E27FC236}">
                <a16:creationId xmlns:a16="http://schemas.microsoft.com/office/drawing/2014/main" id="{3CA01D9B-C1C3-4A03-8778-43BA7EC3B417}"/>
              </a:ext>
            </a:extLst>
          </p:cNvPr>
          <p:cNvGrpSpPr/>
          <p:nvPr/>
        </p:nvGrpSpPr>
        <p:grpSpPr>
          <a:xfrm>
            <a:off x="458936" y="3972651"/>
            <a:ext cx="2869340" cy="430887"/>
            <a:chOff x="458936" y="3291385"/>
            <a:chExt cx="2869340" cy="430887"/>
          </a:xfrm>
        </p:grpSpPr>
        <p:sp>
          <p:nvSpPr>
            <p:cNvPr id="27" name="Rectangle 30">
              <a:extLst>
                <a:ext uri="{FF2B5EF4-FFF2-40B4-BE49-F238E27FC236}">
                  <a16:creationId xmlns:a16="http://schemas.microsoft.com/office/drawing/2014/main" id="{7B045304-3256-462B-AB6F-CBC2C8A1CA02}"/>
                </a:ext>
              </a:extLst>
            </p:cNvPr>
            <p:cNvSpPr/>
            <p:nvPr/>
          </p:nvSpPr>
          <p:spPr>
            <a:xfrm>
              <a:off x="962244" y="3291385"/>
              <a:ext cx="2366032" cy="430887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</a:bodyPr>
            <a:lstStyle/>
            <a:p>
              <a:pPr marL="0" lvl="1">
                <a:defRPr/>
              </a:pPr>
              <a:r>
                <a:rPr lang="en-US" sz="1400" dirty="0">
                  <a:solidFill>
                    <a:srgbClr val="FFFFFF"/>
                  </a:solidFill>
                </a:rPr>
                <a:t>DR </a:t>
              </a:r>
              <a:r>
                <a:rPr lang="ko-KR" altLang="en-US" sz="1400" dirty="0">
                  <a:solidFill>
                    <a:srgbClr val="FFFFFF"/>
                  </a:solidFill>
                </a:rPr>
                <a:t>고려 시 고비용 투자 필요 </a:t>
              </a:r>
              <a:endParaRPr lang="en-US" altLang="ko-KR" sz="1400" dirty="0">
                <a:solidFill>
                  <a:srgbClr val="FFFFFF"/>
                </a:solidFill>
              </a:endParaRPr>
            </a:p>
            <a:p>
              <a:pPr marL="0" lvl="1">
                <a:defRPr/>
              </a:pPr>
              <a:r>
                <a:rPr lang="en-US" altLang="ko-KR" sz="1400" dirty="0">
                  <a:solidFill>
                    <a:srgbClr val="FFFFFF"/>
                  </a:solidFill>
                </a:rPr>
                <a:t>(S/W, </a:t>
              </a:r>
              <a:r>
                <a:rPr lang="ko-KR" altLang="en-US" sz="1400" dirty="0" err="1">
                  <a:solidFill>
                    <a:srgbClr val="FFFFFF"/>
                  </a:solidFill>
                </a:rPr>
                <a:t>어플라이언스</a:t>
              </a:r>
              <a:r>
                <a:rPr lang="en-US" altLang="ko-KR" sz="1400" dirty="0">
                  <a:solidFill>
                    <a:srgbClr val="FFFFFF"/>
                  </a:solidFill>
                </a:rPr>
                <a:t>)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  <p:pic>
          <p:nvPicPr>
            <p:cNvPr id="28" name="Graphic 42">
              <a:extLst>
                <a:ext uri="{FF2B5EF4-FFF2-40B4-BE49-F238E27FC236}">
                  <a16:creationId xmlns:a16="http://schemas.microsoft.com/office/drawing/2014/main" id="{5520C81C-A89A-4B1D-BE34-FEA7AA3A1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8936" y="3396181"/>
              <a:ext cx="288000" cy="288000"/>
            </a:xfrm>
            <a:prstGeom prst="rect">
              <a:avLst/>
            </a:prstGeom>
          </p:spPr>
        </p:pic>
      </p:grpSp>
      <p:grpSp>
        <p:nvGrpSpPr>
          <p:cNvPr id="29" name="Group 3">
            <a:extLst>
              <a:ext uri="{FF2B5EF4-FFF2-40B4-BE49-F238E27FC236}">
                <a16:creationId xmlns:a16="http://schemas.microsoft.com/office/drawing/2014/main" id="{25CF41DC-927B-4680-9097-FD533C343438}"/>
              </a:ext>
            </a:extLst>
          </p:cNvPr>
          <p:cNvGrpSpPr/>
          <p:nvPr/>
        </p:nvGrpSpPr>
        <p:grpSpPr>
          <a:xfrm>
            <a:off x="4716078" y="1657687"/>
            <a:ext cx="4261218" cy="523220"/>
            <a:chOff x="4720154" y="1750236"/>
            <a:chExt cx="4261218" cy="523220"/>
          </a:xfrm>
        </p:grpSpPr>
        <p:pic>
          <p:nvPicPr>
            <p:cNvPr id="30" name="Graphic 46">
              <a:extLst>
                <a:ext uri="{FF2B5EF4-FFF2-40B4-BE49-F238E27FC236}">
                  <a16:creationId xmlns:a16="http://schemas.microsoft.com/office/drawing/2014/main" id="{BA3BD803-4516-45E0-8F52-8CA46CC01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20154" y="1873068"/>
              <a:ext cx="288000" cy="288000"/>
            </a:xfrm>
            <a:prstGeom prst="rect">
              <a:avLst/>
            </a:prstGeom>
          </p:spPr>
        </p:pic>
        <p:sp>
          <p:nvSpPr>
            <p:cNvPr id="36" name="Rectangle 20">
              <a:extLst>
                <a:ext uri="{FF2B5EF4-FFF2-40B4-BE49-F238E27FC236}">
                  <a16:creationId xmlns:a16="http://schemas.microsoft.com/office/drawing/2014/main" id="{D05CA7C2-B181-41D7-BEE7-4D0EB05F4342}"/>
                </a:ext>
              </a:extLst>
            </p:cNvPr>
            <p:cNvSpPr/>
            <p:nvPr/>
          </p:nvSpPr>
          <p:spPr>
            <a:xfrm>
              <a:off x="5232726" y="1750236"/>
              <a:ext cx="374864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Aft>
                  <a:spcPts val="1200"/>
                </a:spcAft>
                <a:defRPr/>
              </a:pPr>
              <a:r>
                <a:rPr lang="ko-KR" altLang="en-US" sz="1400" dirty="0">
                  <a:solidFill>
                    <a:srgbClr val="FFFFFF"/>
                  </a:solidFill>
                </a:rPr>
                <a:t>에이전트리스 방식으로 어플리케이션 자동 인식</a:t>
              </a:r>
              <a:r>
                <a:rPr lang="en-US" altLang="ko-KR" sz="1400" dirty="0">
                  <a:solidFill>
                    <a:srgbClr val="FFFFFF"/>
                  </a:solidFill>
                </a:rPr>
                <a:t>,</a:t>
              </a:r>
              <a:r>
                <a:rPr lang="ko-KR" altLang="en-US" sz="1400" dirty="0">
                  <a:solidFill>
                    <a:srgbClr val="FFFFFF"/>
                  </a:solidFill>
                </a:rPr>
                <a:t> 손쉬운 백업 및 즉각적인 복구</a:t>
              </a:r>
              <a:endParaRPr lang="en-US" sz="1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722995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/>
          <p:cNvSpPr/>
          <p:nvPr/>
        </p:nvSpPr>
        <p:spPr>
          <a:xfrm flipV="1">
            <a:off x="2015734" y="2975092"/>
            <a:ext cx="1951737" cy="524792"/>
          </a:xfrm>
          <a:prstGeom prst="triangle">
            <a:avLst>
              <a:gd name="adj" fmla="val 50881"/>
            </a:avLst>
          </a:prstGeom>
          <a:solidFill>
            <a:srgbClr val="9F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5733" y="2680610"/>
            <a:ext cx="1951738" cy="310452"/>
          </a:xfrm>
          <a:prstGeom prst="rect">
            <a:avLst/>
          </a:prstGeom>
          <a:solidFill>
            <a:srgbClr val="8BB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AHV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2901" y="42480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34" y="1923426"/>
            <a:ext cx="436337" cy="4363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52518" y="2340434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6" y="3373231"/>
            <a:ext cx="1051772" cy="8748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715803" y="1084074"/>
            <a:ext cx="2663365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15733" y="1652908"/>
            <a:ext cx="941683" cy="948376"/>
            <a:chOff x="1952095" y="1882910"/>
            <a:chExt cx="1255577" cy="1264501"/>
          </a:xfrm>
        </p:grpSpPr>
        <p:sp>
          <p:nvSpPr>
            <p:cNvPr id="12" name="Rectangle 11"/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49604" y="1535607"/>
            <a:ext cx="202914" cy="208132"/>
            <a:chOff x="5320943" y="1614488"/>
            <a:chExt cx="455969" cy="467693"/>
          </a:xfrm>
        </p:grpSpPr>
        <p:sp>
          <p:nvSpPr>
            <p:cNvPr id="25" name="Rectangle 24"/>
            <p:cNvSpPr/>
            <p:nvPr/>
          </p:nvSpPr>
          <p:spPr>
            <a:xfrm>
              <a:off x="5347728" y="1717450"/>
              <a:ext cx="408345" cy="286534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324940" y="1614488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20943" y="195359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20943" y="178174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439972" y="1207227"/>
            <a:ext cx="102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Nutanix-native VM snapshot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427282" y="1807455"/>
            <a:ext cx="202914" cy="208132"/>
            <a:chOff x="5320943" y="1614488"/>
            <a:chExt cx="455969" cy="467693"/>
          </a:xfrm>
        </p:grpSpPr>
        <p:sp>
          <p:nvSpPr>
            <p:cNvPr id="32" name="Rectangle 31"/>
            <p:cNvSpPr/>
            <p:nvPr/>
          </p:nvSpPr>
          <p:spPr>
            <a:xfrm>
              <a:off x="5347728" y="1717450"/>
              <a:ext cx="408345" cy="286534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24940" y="1614488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320943" y="195359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320943" y="1781744"/>
              <a:ext cx="451972" cy="128587"/>
            </a:xfrm>
            <a:prstGeom prst="rect">
              <a:avLst/>
            </a:prstGeom>
            <a:solidFill>
              <a:srgbClr val="9FCAE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Elbow Connector 16"/>
          <p:cNvCxnSpPr>
            <a:stCxn id="29" idx="3"/>
            <a:endCxn id="33" idx="0"/>
          </p:cNvCxnSpPr>
          <p:nvPr/>
        </p:nvCxnSpPr>
        <p:spPr>
          <a:xfrm>
            <a:off x="3050740" y="1638651"/>
            <a:ext cx="478889" cy="168804"/>
          </a:xfrm>
          <a:prstGeom prst="bentConnector2">
            <a:avLst/>
          </a:prstGeom>
          <a:ln w="25400">
            <a:solidFill>
              <a:srgbClr val="9FCAE8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21350" y="1084074"/>
            <a:ext cx="1506848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55052" y="1890003"/>
            <a:ext cx="81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Backup</a:t>
            </a:r>
          </a:p>
        </p:txBody>
      </p:sp>
      <p:cxnSp>
        <p:nvCxnSpPr>
          <p:cNvPr id="11" name="Elbow Connector 10"/>
          <p:cNvCxnSpPr>
            <a:cxnSpLocks/>
            <a:stCxn id="15" idx="3"/>
          </p:cNvCxnSpPr>
          <p:nvPr/>
        </p:nvCxnSpPr>
        <p:spPr>
          <a:xfrm>
            <a:off x="3967471" y="2141595"/>
            <a:ext cx="2349928" cy="1530873"/>
          </a:xfrm>
          <a:prstGeom prst="bentConnector3">
            <a:avLst/>
          </a:prstGeom>
          <a:ln w="25400">
            <a:solidFill>
              <a:srgbClr val="00B336"/>
            </a:solidFill>
            <a:headEnd type="none" w="med" len="med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506025-B78B-4209-9054-D4BE74091BC4}"/>
              </a:ext>
            </a:extLst>
          </p:cNvPr>
          <p:cNvGrpSpPr/>
          <p:nvPr/>
        </p:nvGrpSpPr>
        <p:grpSpPr>
          <a:xfrm>
            <a:off x="5974287" y="1897609"/>
            <a:ext cx="1393569" cy="1055860"/>
            <a:chOff x="7210789" y="2329403"/>
            <a:chExt cx="1858092" cy="1407813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6A5A36-1DEB-4251-B872-A7F34C88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AA256B-82F0-431F-85F4-628B9B5229E0}"/>
                </a:ext>
              </a:extLst>
            </p:cNvPr>
            <p:cNvSpPr txBox="1"/>
            <p:nvPr/>
          </p:nvSpPr>
          <p:spPr>
            <a:xfrm>
              <a:off x="7210789" y="3244773"/>
              <a:ext cx="185809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 Backup &amp; Replication server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701D4EE-455A-464A-9FFB-CDD401F8CB77}"/>
              </a:ext>
            </a:extLst>
          </p:cNvPr>
          <p:cNvGrpSpPr/>
          <p:nvPr/>
        </p:nvGrpSpPr>
        <p:grpSpPr>
          <a:xfrm>
            <a:off x="5981691" y="3569762"/>
            <a:ext cx="1393569" cy="818970"/>
            <a:chOff x="5981691" y="3569762"/>
            <a:chExt cx="1393569" cy="81897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5599A3-4BC0-4C74-B815-B51AECD316A4}"/>
                </a:ext>
              </a:extLst>
            </p:cNvPr>
            <p:cNvSpPr txBox="1"/>
            <p:nvPr/>
          </p:nvSpPr>
          <p:spPr>
            <a:xfrm>
              <a:off x="5981691" y="4157900"/>
              <a:ext cx="139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백업 저장소</a:t>
              </a:r>
            </a:p>
          </p:txBody>
        </p:sp>
        <p:pic>
          <p:nvPicPr>
            <p:cNvPr id="40" name="Picture 131">
              <a:extLst>
                <a:ext uri="{FF2B5EF4-FFF2-40B4-BE49-F238E27FC236}">
                  <a16:creationId xmlns:a16="http://schemas.microsoft.com/office/drawing/2014/main" id="{5A994236-DF0A-4A01-B3DD-64803355F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9847" y="3569762"/>
              <a:ext cx="668727" cy="56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Title 7">
            <a:extLst>
              <a:ext uri="{FF2B5EF4-FFF2-40B4-BE49-F238E27FC236}">
                <a16:creationId xmlns:a16="http://schemas.microsoft.com/office/drawing/2014/main" id="{7B054784-2BC4-49CE-95DC-A3F66E07A8CC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54B948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fr-FR" altLang="ko-KR" dirty="0">
                <a:solidFill>
                  <a:srgbClr val="93EB20"/>
                </a:solidFill>
                <a:latin typeface="+mj-lt"/>
                <a:cs typeface="Arial" charset="0"/>
              </a:rPr>
              <a:t>AHV backup workflow</a:t>
            </a:r>
            <a:endParaRPr lang="en-US" altLang="ko-KR" dirty="0">
              <a:solidFill>
                <a:srgbClr val="93EB2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18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5F43EA5A-65A3-4B42-80B7-07FC18E13841}"/>
              </a:ext>
            </a:extLst>
          </p:cNvPr>
          <p:cNvSpPr/>
          <p:nvPr/>
        </p:nvSpPr>
        <p:spPr>
          <a:xfrm flipV="1">
            <a:off x="6326149" y="2108404"/>
            <a:ext cx="811158" cy="33111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65" name="Picture 149">
            <a:extLst>
              <a:ext uri="{FF2B5EF4-FFF2-40B4-BE49-F238E27FC236}">
                <a16:creationId xmlns:a16="http://schemas.microsoft.com/office/drawing/2014/main" id="{B7F09F85-6B6B-4F65-9341-A7A11FC5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340" y="2318848"/>
            <a:ext cx="761711" cy="70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F4EB69C-252B-4067-BA5D-7136D9462CE1}"/>
              </a:ext>
            </a:extLst>
          </p:cNvPr>
          <p:cNvSpPr/>
          <p:nvPr/>
        </p:nvSpPr>
        <p:spPr>
          <a:xfrm flipV="1">
            <a:off x="1485899" y="3046028"/>
            <a:ext cx="2143141" cy="82604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85900" y="1438673"/>
            <a:ext cx="2143140" cy="16073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>
              <a:solidFill>
                <a:schemeClr val="bg1"/>
              </a:solidFill>
            </a:endParaRPr>
          </a:p>
        </p:txBody>
      </p:sp>
      <p:grpSp>
        <p:nvGrpSpPr>
          <p:cNvPr id="2" name="Groupe 9"/>
          <p:cNvGrpSpPr/>
          <p:nvPr/>
        </p:nvGrpSpPr>
        <p:grpSpPr>
          <a:xfrm>
            <a:off x="1646636" y="1599409"/>
            <a:ext cx="1821669" cy="161642"/>
            <a:chOff x="4786314" y="1285860"/>
            <a:chExt cx="2428892" cy="215523"/>
          </a:xfrm>
          <a:solidFill>
            <a:schemeClr val="bg1">
              <a:lumMod val="50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646636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14528" y="1814629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50313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18206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182421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986098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53991" y="1813722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46636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14528" y="2028943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50313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18206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82421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986098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53991" y="2028036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grpSp>
        <p:nvGrpSpPr>
          <p:cNvPr id="3" name="Groupe 31"/>
          <p:cNvGrpSpPr/>
          <p:nvPr/>
        </p:nvGrpSpPr>
        <p:grpSpPr>
          <a:xfrm>
            <a:off x="1646636" y="2242351"/>
            <a:ext cx="1821669" cy="161642"/>
            <a:chOff x="4786314" y="1285860"/>
            <a:chExt cx="2428892" cy="215523"/>
          </a:xfrm>
          <a:solidFill>
            <a:schemeClr val="bg1">
              <a:lumMod val="50000"/>
            </a:schemeClr>
          </a:solidFill>
        </p:grpSpPr>
        <p:sp>
          <p:nvSpPr>
            <p:cNvPr id="33" name="Rectangle 32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646636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14528" y="2457571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450313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718206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182421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986098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253991" y="2456664"/>
            <a:ext cx="214314" cy="16073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>
              <a:solidFill>
                <a:schemeClr val="bg1"/>
              </a:solidFill>
            </a:endParaRPr>
          </a:p>
        </p:txBody>
      </p:sp>
      <p:grpSp>
        <p:nvGrpSpPr>
          <p:cNvPr id="4" name="Groupe 46"/>
          <p:cNvGrpSpPr/>
          <p:nvPr/>
        </p:nvGrpSpPr>
        <p:grpSpPr>
          <a:xfrm>
            <a:off x="1646636" y="2670072"/>
            <a:ext cx="1821669" cy="161642"/>
            <a:chOff x="4786314" y="1285860"/>
            <a:chExt cx="2428892" cy="215523"/>
          </a:xfrm>
          <a:solidFill>
            <a:schemeClr val="bg1">
              <a:lumMod val="50000"/>
            </a:schemeClr>
          </a:solidFill>
        </p:grpSpPr>
        <p:sp>
          <p:nvSpPr>
            <p:cNvPr id="48" name="Rectangle 47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1" name="Flèche droite rayée 100"/>
          <p:cNvSpPr/>
          <p:nvPr/>
        </p:nvSpPr>
        <p:spPr>
          <a:xfrm flipH="1">
            <a:off x="3714750" y="1845878"/>
            <a:ext cx="2457450" cy="375050"/>
          </a:xfrm>
          <a:prstGeom prst="stripedRightArrow">
            <a:avLst/>
          </a:prstGeom>
          <a:solidFill>
            <a:srgbClr val="54B948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>
              <a:solidFill>
                <a:schemeClr val="bg1"/>
              </a:solidFill>
            </a:endParaRPr>
          </a:p>
        </p:txBody>
      </p:sp>
      <p:sp>
        <p:nvSpPr>
          <p:cNvPr id="102" name="ZoneTexte 101"/>
          <p:cNvSpPr txBox="1"/>
          <p:nvPr/>
        </p:nvSpPr>
        <p:spPr>
          <a:xfrm>
            <a:off x="2000250" y="1045778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DSF Snapshot</a:t>
            </a:r>
          </a:p>
        </p:txBody>
      </p:sp>
      <p:pic>
        <p:nvPicPr>
          <p:cNvPr id="57" name="Picture 140">
            <a:extLst>
              <a:ext uri="{FF2B5EF4-FFF2-40B4-BE49-F238E27FC236}">
                <a16:creationId xmlns:a16="http://schemas.microsoft.com/office/drawing/2014/main" id="{510DE03B-3B1E-4C45-AB1D-ACC53E2B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149" y="1369490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feld 44">
            <a:extLst>
              <a:ext uri="{FF2B5EF4-FFF2-40B4-BE49-F238E27FC236}">
                <a16:creationId xmlns:a16="http://schemas.microsoft.com/office/drawing/2014/main" id="{7E740352-D06E-42F5-8507-CDA6EAFC06B3}"/>
              </a:ext>
            </a:extLst>
          </p:cNvPr>
          <p:cNvSpPr txBox="1"/>
          <p:nvPr/>
        </p:nvSpPr>
        <p:spPr>
          <a:xfrm>
            <a:off x="6967448" y="1629339"/>
            <a:ext cx="1654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&amp; Replication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869FD91C-740A-4387-B50A-1A0FF088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Changed Block Tracking</a:t>
            </a:r>
          </a:p>
        </p:txBody>
      </p:sp>
      <p:pic>
        <p:nvPicPr>
          <p:cNvPr id="63" name="Picture 110">
            <a:extLst>
              <a:ext uri="{FF2B5EF4-FFF2-40B4-BE49-F238E27FC236}">
                <a16:creationId xmlns:a16="http://schemas.microsoft.com/office/drawing/2014/main" id="{42E3A167-BC51-4668-89B1-9D1FC285A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63777" y="3528235"/>
            <a:ext cx="1187386" cy="114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Related image">
            <a:extLst>
              <a:ext uri="{FF2B5EF4-FFF2-40B4-BE49-F238E27FC236}">
                <a16:creationId xmlns:a16="http://schemas.microsoft.com/office/drawing/2014/main" id="{23DAFB54-6C91-4AAB-A5D4-017D94DD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1" y="1455954"/>
            <a:ext cx="963996" cy="17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1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3457E-7 L 0.53298 0.05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49" y="280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23457E-7 L 0.47083 0.056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28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59259E-6 L 0.54514 0.14105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74" y="7068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23457E-7 L 0.41355 0.10617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77" y="530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5679E-6 L 0.41407 0.0629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4" y="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30" grpId="0" animBg="1"/>
      <p:bldP spid="30" grpId="1" animBg="1"/>
      <p:bldP spid="41" grpId="0" animBg="1"/>
      <p:bldP spid="41" grpId="1" animBg="1"/>
      <p:bldP spid="44" grpId="0" animBg="1"/>
      <p:bldP spid="44" grpId="1" animBg="1"/>
      <p:bldP spid="10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/>
          <p:cNvSpPr/>
          <p:nvPr/>
        </p:nvSpPr>
        <p:spPr>
          <a:xfrm flipV="1">
            <a:off x="2112356" y="3028016"/>
            <a:ext cx="1855115" cy="471867"/>
          </a:xfrm>
          <a:prstGeom prst="triangle">
            <a:avLst>
              <a:gd name="adj" fmla="val 50881"/>
            </a:avLst>
          </a:prstGeom>
          <a:solidFill>
            <a:srgbClr val="9F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12355" y="2711918"/>
            <a:ext cx="1855116" cy="279143"/>
          </a:xfrm>
          <a:prstGeom prst="rect">
            <a:avLst/>
          </a:prstGeom>
          <a:solidFill>
            <a:srgbClr val="8BB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AHV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4753" y="4285316"/>
            <a:ext cx="1955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35" y="1945027"/>
            <a:ext cx="414736" cy="4147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21507" y="2377680"/>
            <a:ext cx="1324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784" y="3416540"/>
            <a:ext cx="999704" cy="83153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847654" y="1461154"/>
            <a:ext cx="2531514" cy="336196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062351" y="1748550"/>
            <a:ext cx="895065" cy="852733"/>
            <a:chOff x="1952095" y="1882910"/>
            <a:chExt cx="1255577" cy="1264501"/>
          </a:xfrm>
        </p:grpSpPr>
        <p:sp>
          <p:nvSpPr>
            <p:cNvPr id="12" name="Rectangle 11"/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5995946" y="1461154"/>
            <a:ext cx="1432251" cy="336196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95426" y="1799844"/>
            <a:ext cx="77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Full VM Restore</a:t>
            </a:r>
          </a:p>
        </p:txBody>
      </p:sp>
      <p:cxnSp>
        <p:nvCxnSpPr>
          <p:cNvPr id="11" name="Elbow Connector 10"/>
          <p:cNvCxnSpPr>
            <a:cxnSpLocks/>
            <a:stCxn id="15" idx="3"/>
          </p:cNvCxnSpPr>
          <p:nvPr/>
        </p:nvCxnSpPr>
        <p:spPr>
          <a:xfrm>
            <a:off x="3967471" y="2152395"/>
            <a:ext cx="2475370" cy="1515715"/>
          </a:xfrm>
          <a:prstGeom prst="bentConnector3">
            <a:avLst/>
          </a:prstGeom>
          <a:ln w="25400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C506025-B78B-4209-9054-D4BE74091BC4}"/>
              </a:ext>
            </a:extLst>
          </p:cNvPr>
          <p:cNvGrpSpPr/>
          <p:nvPr/>
        </p:nvGrpSpPr>
        <p:grpSpPr>
          <a:xfrm>
            <a:off x="6043645" y="2148837"/>
            <a:ext cx="1324580" cy="986624"/>
            <a:chOff x="7210789" y="2329403"/>
            <a:chExt cx="1858092" cy="146304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6A5A36-1DEB-4251-B872-A7F34C886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AA256B-82F0-431F-85F4-628B9B5229E0}"/>
                </a:ext>
              </a:extLst>
            </p:cNvPr>
            <p:cNvSpPr txBox="1"/>
            <p:nvPr/>
          </p:nvSpPr>
          <p:spPr>
            <a:xfrm>
              <a:off x="7210789" y="3244774"/>
              <a:ext cx="1858092" cy="547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 Backup &amp; Replication server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7B08DA6-3BE6-4538-A36D-B35E7C125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35" y="890920"/>
            <a:ext cx="414736" cy="41473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A34B2C-AB3C-4F91-B827-76CCF44C7465}"/>
              </a:ext>
            </a:extLst>
          </p:cNvPr>
          <p:cNvCxnSpPr>
            <a:stCxn id="39" idx="2"/>
            <a:endCxn id="15" idx="0"/>
          </p:cNvCxnSpPr>
          <p:nvPr/>
        </p:nvCxnSpPr>
        <p:spPr>
          <a:xfrm>
            <a:off x="3760103" y="1305656"/>
            <a:ext cx="0" cy="639371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CFA1728-6D64-450F-B245-7AE32C1A6A95}"/>
              </a:ext>
            </a:extLst>
          </p:cNvPr>
          <p:cNvSpPr txBox="1"/>
          <p:nvPr/>
        </p:nvSpPr>
        <p:spPr>
          <a:xfrm>
            <a:off x="4095723" y="893192"/>
            <a:ext cx="24624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Manage appliance</a:t>
            </a:r>
          </a:p>
          <a:p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Configure and schedule backups</a:t>
            </a:r>
          </a:p>
          <a:p>
            <a:r>
              <a:rPr lang="en-US" sz="90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Full-VM restores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5585193-F769-497B-A692-7A9276EABD6A}"/>
              </a:ext>
            </a:extLst>
          </p:cNvPr>
          <p:cNvGrpSpPr/>
          <p:nvPr/>
        </p:nvGrpSpPr>
        <p:grpSpPr>
          <a:xfrm>
            <a:off x="5981691" y="3569762"/>
            <a:ext cx="1393569" cy="818970"/>
            <a:chOff x="5981691" y="3569762"/>
            <a:chExt cx="1393569" cy="81897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610EC3-3505-4BE5-84B8-E6408D3EF788}"/>
                </a:ext>
              </a:extLst>
            </p:cNvPr>
            <p:cNvSpPr txBox="1"/>
            <p:nvPr/>
          </p:nvSpPr>
          <p:spPr>
            <a:xfrm>
              <a:off x="5981691" y="4157900"/>
              <a:ext cx="139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백업 저장소</a:t>
              </a:r>
            </a:p>
          </p:txBody>
        </p:sp>
        <p:pic>
          <p:nvPicPr>
            <p:cNvPr id="30" name="Picture 131">
              <a:extLst>
                <a:ext uri="{FF2B5EF4-FFF2-40B4-BE49-F238E27FC236}">
                  <a16:creationId xmlns:a16="http://schemas.microsoft.com/office/drawing/2014/main" id="{591363DA-E71E-4A72-8FEF-AA341AD86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9847" y="3569762"/>
              <a:ext cx="668727" cy="566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B01893AD-142B-4076-A8A6-3E2E24F90C0B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54B948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fr-FR" altLang="ko-KR" dirty="0">
                <a:solidFill>
                  <a:srgbClr val="93EB20"/>
                </a:solidFill>
                <a:latin typeface="+mj-lt"/>
                <a:cs typeface="Arial" charset="0"/>
              </a:rPr>
              <a:t>Full VM Restore </a:t>
            </a:r>
            <a:endParaRPr lang="en-GB" dirty="0">
              <a:solidFill>
                <a:srgbClr val="93EB2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1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13"/>
          <p:cNvSpPr/>
          <p:nvPr/>
        </p:nvSpPr>
        <p:spPr>
          <a:xfrm flipV="1">
            <a:off x="2015734" y="2975092"/>
            <a:ext cx="1951737" cy="524792"/>
          </a:xfrm>
          <a:prstGeom prst="triangle">
            <a:avLst>
              <a:gd name="adj" fmla="val 50881"/>
            </a:avLst>
          </a:prstGeom>
          <a:solidFill>
            <a:srgbClr val="9FCA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" name="Rectangle 5"/>
          <p:cNvSpPr/>
          <p:nvPr/>
        </p:nvSpPr>
        <p:spPr>
          <a:xfrm>
            <a:off x="2015733" y="2680610"/>
            <a:ext cx="1951738" cy="310452"/>
          </a:xfrm>
          <a:prstGeom prst="rect">
            <a:avLst/>
          </a:prstGeom>
          <a:solidFill>
            <a:srgbClr val="8BB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AHV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962901" y="424807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34" y="1923426"/>
            <a:ext cx="436337" cy="4363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52518" y="2340434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5716" y="3373231"/>
            <a:ext cx="1051772" cy="874839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715803" y="1084074"/>
            <a:ext cx="2663365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2" name="Group 1"/>
          <p:cNvGrpSpPr/>
          <p:nvPr/>
        </p:nvGrpSpPr>
        <p:grpSpPr>
          <a:xfrm>
            <a:off x="2015733" y="1652908"/>
            <a:ext cx="941683" cy="948376"/>
            <a:chOff x="1952095" y="1882910"/>
            <a:chExt cx="1255577" cy="1264501"/>
          </a:xfrm>
        </p:grpSpPr>
        <p:sp>
          <p:nvSpPr>
            <p:cNvPr id="12" name="Rectangle 11"/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5921350" y="1084074"/>
            <a:ext cx="1506848" cy="373904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9" name="TextBox 58"/>
          <p:cNvSpPr txBox="1"/>
          <p:nvPr/>
        </p:nvSpPr>
        <p:spPr>
          <a:xfrm>
            <a:off x="4909153" y="3255369"/>
            <a:ext cx="81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File-level Restore</a:t>
            </a:r>
          </a:p>
        </p:txBody>
      </p:sp>
      <p:cxnSp>
        <p:nvCxnSpPr>
          <p:cNvPr id="11" name="Elbow Connector 10"/>
          <p:cNvCxnSpPr>
            <a:cxnSpLocks/>
          </p:cNvCxnSpPr>
          <p:nvPr/>
        </p:nvCxnSpPr>
        <p:spPr>
          <a:xfrm>
            <a:off x="2957416" y="1762598"/>
            <a:ext cx="3485425" cy="1905512"/>
          </a:xfrm>
          <a:prstGeom prst="bentConnector3">
            <a:avLst/>
          </a:prstGeom>
          <a:ln w="25400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8A17B51-9904-439D-ABC3-A1E2220BB6FC}"/>
              </a:ext>
            </a:extLst>
          </p:cNvPr>
          <p:cNvGrpSpPr/>
          <p:nvPr/>
        </p:nvGrpSpPr>
        <p:grpSpPr>
          <a:xfrm>
            <a:off x="5974287" y="1897608"/>
            <a:ext cx="1400973" cy="2491124"/>
            <a:chOff x="7210789" y="2329403"/>
            <a:chExt cx="1867964" cy="332149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C506025-B78B-4209-9054-D4BE74091BC4}"/>
                </a:ext>
              </a:extLst>
            </p:cNvPr>
            <p:cNvGrpSpPr/>
            <p:nvPr/>
          </p:nvGrpSpPr>
          <p:grpSpPr>
            <a:xfrm>
              <a:off x="7210789" y="2329403"/>
              <a:ext cx="1858092" cy="1407813"/>
              <a:chOff x="7210789" y="2329403"/>
              <a:chExt cx="1858092" cy="140781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26A5A36-1DEB-4251-B872-A7F34C886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71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6AA256B-82F0-431F-85F4-628B9B5229E0}"/>
                  </a:ext>
                </a:extLst>
              </p:cNvPr>
              <p:cNvSpPr txBox="1"/>
              <p:nvPr/>
            </p:nvSpPr>
            <p:spPr>
              <a:xfrm>
                <a:off x="7210789" y="3244773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Backup &amp; Replication server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F23B19F-E99C-47BF-8D6C-468AA2F4F42E}"/>
                </a:ext>
              </a:extLst>
            </p:cNvPr>
            <p:cNvGrpSpPr/>
            <p:nvPr/>
          </p:nvGrpSpPr>
          <p:grpSpPr>
            <a:xfrm>
              <a:off x="7220661" y="4411452"/>
              <a:ext cx="1858092" cy="1239450"/>
              <a:chOff x="7220661" y="4411452"/>
              <a:chExt cx="1858092" cy="1239450"/>
            </a:xfrm>
          </p:grpSpPr>
          <p:pic>
            <p:nvPicPr>
              <p:cNvPr id="44" name="Picture 111">
                <a:extLst>
                  <a:ext uri="{FF2B5EF4-FFF2-40B4-BE49-F238E27FC236}">
                    <a16:creationId xmlns:a16="http://schemas.microsoft.com/office/drawing/2014/main" id="{24FAF23E-4C0B-41E0-99E4-AB9DD46414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7664735" y="4411452"/>
                <a:ext cx="969945" cy="9342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35B98A0-D217-4B4F-8308-AF6758FB72BA}"/>
                  </a:ext>
                </a:extLst>
              </p:cNvPr>
              <p:cNvSpPr txBox="1"/>
              <p:nvPr/>
            </p:nvSpPr>
            <p:spPr>
              <a:xfrm>
                <a:off x="7220661" y="5343126"/>
                <a:ext cx="1858092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repository</a:t>
                </a:r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5D934F2-93B6-4B12-8A7F-7041B39C772B}"/>
              </a:ext>
            </a:extLst>
          </p:cNvPr>
          <p:cNvSpPr/>
          <p:nvPr/>
        </p:nvSpPr>
        <p:spPr>
          <a:xfrm>
            <a:off x="1507450" y="1072050"/>
            <a:ext cx="6385355" cy="383677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EC8B22-E4EB-4AA9-9BAB-28A484757D36}"/>
              </a:ext>
            </a:extLst>
          </p:cNvPr>
          <p:cNvGrpSpPr/>
          <p:nvPr/>
        </p:nvGrpSpPr>
        <p:grpSpPr>
          <a:xfrm>
            <a:off x="5262586" y="1755372"/>
            <a:ext cx="2816969" cy="2479906"/>
            <a:chOff x="7016782" y="2340496"/>
            <a:chExt cx="3755958" cy="330654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55EBCE-EE18-468C-9000-F8A81177D544}"/>
                </a:ext>
              </a:extLst>
            </p:cNvPr>
            <p:cNvSpPr/>
            <p:nvPr/>
          </p:nvSpPr>
          <p:spPr>
            <a:xfrm>
              <a:off x="7016782" y="2340496"/>
              <a:ext cx="3654554" cy="330654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EE52538-2498-4879-A686-327768E63FD8}"/>
                </a:ext>
              </a:extLst>
            </p:cNvPr>
            <p:cNvGrpSpPr/>
            <p:nvPr/>
          </p:nvGrpSpPr>
          <p:grpSpPr>
            <a:xfrm>
              <a:off x="7373380" y="2787017"/>
              <a:ext cx="3399360" cy="2432152"/>
              <a:chOff x="7985809" y="4090502"/>
              <a:chExt cx="2298149" cy="1644264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1BA618B-C76A-4F8F-8E67-3498503C5536}"/>
                  </a:ext>
                </a:extLst>
              </p:cNvPr>
              <p:cNvGrpSpPr/>
              <p:nvPr/>
            </p:nvGrpSpPr>
            <p:grpSpPr>
              <a:xfrm>
                <a:off x="8010910" y="4090502"/>
                <a:ext cx="2262161" cy="249688"/>
                <a:chOff x="8010910" y="4248384"/>
                <a:chExt cx="2262161" cy="249688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E02D5BE-EE18-4B93-84A0-D157935A20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10910" y="4248969"/>
                  <a:ext cx="198305" cy="246888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357A3A1-6E13-4E50-8636-988EC57E824C}"/>
                    </a:ext>
                  </a:extLst>
                </p:cNvPr>
                <p:cNvSpPr txBox="1"/>
                <p:nvPr/>
              </p:nvSpPr>
              <p:spPr>
                <a:xfrm>
                  <a:off x="8228849" y="4248384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Guest Files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9BFE7B4-902F-42D4-A40F-46810DE2B38A}"/>
                  </a:ext>
                </a:extLst>
              </p:cNvPr>
              <p:cNvGrpSpPr/>
              <p:nvPr/>
            </p:nvGrpSpPr>
            <p:grpSpPr>
              <a:xfrm>
                <a:off x="7985809" y="4371572"/>
                <a:ext cx="2285199" cy="249688"/>
                <a:chOff x="7985809" y="4707071"/>
                <a:chExt cx="2285199" cy="249688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00467BAB-81E7-4FCC-AF64-DF81037BD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5809" y="4708908"/>
                  <a:ext cx="246888" cy="246888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CDACDB2-0B5C-4339-B891-63806FF24BA0}"/>
                    </a:ext>
                  </a:extLst>
                </p:cNvPr>
                <p:cNvSpPr txBox="1"/>
                <p:nvPr/>
              </p:nvSpPr>
              <p:spPr>
                <a:xfrm>
                  <a:off x="8226786" y="4707071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Exchange Items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3798E80-37FA-4665-BBFC-9369B9240FE1}"/>
                  </a:ext>
                </a:extLst>
              </p:cNvPr>
              <p:cNvGrpSpPr/>
              <p:nvPr/>
            </p:nvGrpSpPr>
            <p:grpSpPr>
              <a:xfrm>
                <a:off x="7985809" y="4653627"/>
                <a:ext cx="2298149" cy="249688"/>
                <a:chOff x="7985809" y="5166743"/>
                <a:chExt cx="2298149" cy="249688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B86D880-FC9D-4A4D-8562-0F1478EBF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5809" y="5168150"/>
                  <a:ext cx="246888" cy="246888"/>
                </a:xfrm>
                <a:prstGeom prst="rect">
                  <a:avLst/>
                </a:prstGeom>
              </p:spPr>
            </p:pic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BA4BF00-AF89-45A7-B664-ABA41A1D5B7D}"/>
                    </a:ext>
                  </a:extLst>
                </p:cNvPr>
                <p:cNvSpPr txBox="1"/>
                <p:nvPr/>
              </p:nvSpPr>
              <p:spPr>
                <a:xfrm>
                  <a:off x="8239736" y="5166743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SharePoint Items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FC8D0BA-5B5F-4C3C-BB52-94FA6EE3417D}"/>
                  </a:ext>
                </a:extLst>
              </p:cNvPr>
              <p:cNvGrpSpPr/>
              <p:nvPr/>
            </p:nvGrpSpPr>
            <p:grpSpPr>
              <a:xfrm>
                <a:off x="7988080" y="4921857"/>
                <a:ext cx="2281468" cy="249688"/>
                <a:chOff x="7988080" y="5625748"/>
                <a:chExt cx="2281468" cy="249688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2F0E4866-5F72-48DF-A85B-AF7A2C8F01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8080" y="5628088"/>
                  <a:ext cx="246888" cy="246888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2768A3B4-76BC-434E-A767-2B0AB450D4F9}"/>
                    </a:ext>
                  </a:extLst>
                </p:cNvPr>
                <p:cNvSpPr txBox="1"/>
                <p:nvPr/>
              </p:nvSpPr>
              <p:spPr>
                <a:xfrm>
                  <a:off x="8225326" y="5625748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Active Directory Objects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07A3515-3948-470F-A930-817B420BC4E5}"/>
                  </a:ext>
                </a:extLst>
              </p:cNvPr>
              <p:cNvGrpSpPr/>
              <p:nvPr/>
            </p:nvGrpSpPr>
            <p:grpSpPr>
              <a:xfrm>
                <a:off x="7992388" y="5199939"/>
                <a:ext cx="2276168" cy="253175"/>
                <a:chOff x="7992388" y="6088026"/>
                <a:chExt cx="2276168" cy="253175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E09DF7FF-6C84-4FB1-90D7-EC4519FAC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2388" y="6088026"/>
                  <a:ext cx="246888" cy="246888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13455D4-7BE4-4CA1-864B-07002DFF6EC5}"/>
                    </a:ext>
                  </a:extLst>
                </p:cNvPr>
                <p:cNvSpPr txBox="1"/>
                <p:nvPr/>
              </p:nvSpPr>
              <p:spPr>
                <a:xfrm>
                  <a:off x="8224334" y="6091513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SQL Server Databases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7DAEB608-89A1-493A-A92C-6B378BCA4DF4}"/>
                  </a:ext>
                </a:extLst>
              </p:cNvPr>
              <p:cNvGrpSpPr/>
              <p:nvPr/>
            </p:nvGrpSpPr>
            <p:grpSpPr>
              <a:xfrm>
                <a:off x="7988080" y="5481092"/>
                <a:ext cx="2280476" cy="253674"/>
                <a:chOff x="7988080" y="6500746"/>
                <a:chExt cx="2280476" cy="253674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434BB2F1-66E0-4AF4-807B-B5DAE0C34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88080" y="6500746"/>
                  <a:ext cx="246888" cy="246888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23BF30B7-114D-4FC8-8335-4529CDA4EAE5}"/>
                    </a:ext>
                  </a:extLst>
                </p:cNvPr>
                <p:cNvSpPr txBox="1"/>
                <p:nvPr/>
              </p:nvSpPr>
              <p:spPr>
                <a:xfrm>
                  <a:off x="8224334" y="6504732"/>
                  <a:ext cx="2044222" cy="249688"/>
                </a:xfrm>
                <a:prstGeom prst="rect">
                  <a:avLst/>
                </a:prstGeom>
              </p:spPr>
              <p:txBody>
                <a:bodyPr wrap="square" rtlCol="0" anchor="ctr">
                  <a:spAutoFit/>
                </a:bodyPr>
                <a:lstStyle/>
                <a:p>
                  <a:r>
                    <a:rPr lang="en-US" sz="1200" dirty="0">
                      <a:latin typeface="Tahoma" charset="0"/>
                      <a:ea typeface="Tahoma" charset="0"/>
                      <a:cs typeface="Tahoma" charset="0"/>
                    </a:rPr>
                    <a:t>Oracle Databases</a:t>
                  </a:r>
                  <a:endParaRPr lang="en-US" sz="1800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</p:grpSp>
      </p:grpSp>
      <p:sp>
        <p:nvSpPr>
          <p:cNvPr id="66" name="Title 1">
            <a:extLst>
              <a:ext uri="{FF2B5EF4-FFF2-40B4-BE49-F238E27FC236}">
                <a16:creationId xmlns:a16="http://schemas.microsoft.com/office/drawing/2014/main" id="{2C78D017-1DA5-415F-9C8D-15333E629C2E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54B948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fr-FR" altLang="ko-KR" dirty="0">
                <a:solidFill>
                  <a:srgbClr val="93EB20"/>
                </a:solidFill>
                <a:latin typeface="+mj-lt"/>
                <a:cs typeface="Arial" charset="0"/>
              </a:rPr>
              <a:t>File &amp; Application restore </a:t>
            </a:r>
            <a:endParaRPr lang="en-GB" dirty="0">
              <a:solidFill>
                <a:srgbClr val="93EB2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9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AED8D9-149E-4305-88DA-5CCDAB7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 – </a:t>
            </a:r>
            <a:r>
              <a:rPr lang="ko-KR" altLang="en-US" dirty="0"/>
              <a:t>상세 복구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42486D-577F-4AFC-823A-70C93D160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3641" y="849472"/>
            <a:ext cx="8202047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세부적인 복원 옵션은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Veeam Backup &amp; Replication Server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통해서 수행하며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간편하게 파일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폴더 단위 및 어플리케이션을 복구합니다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372F3DF-4C52-4926-A22C-3271A09361A7}"/>
              </a:ext>
            </a:extLst>
          </p:cNvPr>
          <p:cNvGrpSpPr/>
          <p:nvPr/>
        </p:nvGrpSpPr>
        <p:grpSpPr>
          <a:xfrm>
            <a:off x="655367" y="1532579"/>
            <a:ext cx="5034965" cy="2868917"/>
            <a:chOff x="444032" y="2412000"/>
            <a:chExt cx="6402665" cy="3632342"/>
          </a:xfrm>
        </p:grpSpPr>
        <p:grpSp>
          <p:nvGrpSpPr>
            <p:cNvPr id="120" name="Group 39">
              <a:extLst>
                <a:ext uri="{FF2B5EF4-FFF2-40B4-BE49-F238E27FC236}">
                  <a16:creationId xmlns:a16="http://schemas.microsoft.com/office/drawing/2014/main" id="{82F11061-F17A-4C79-85B1-2AEB20CC85A5}"/>
                </a:ext>
              </a:extLst>
            </p:cNvPr>
            <p:cNvGrpSpPr/>
            <p:nvPr/>
          </p:nvGrpSpPr>
          <p:grpSpPr>
            <a:xfrm>
              <a:off x="3891178" y="3153206"/>
              <a:ext cx="1393569" cy="2660402"/>
              <a:chOff x="7215725" y="2329403"/>
              <a:chExt cx="1858092" cy="3547203"/>
            </a:xfrm>
          </p:grpSpPr>
          <p:grpSp>
            <p:nvGrpSpPr>
              <p:cNvPr id="121" name="Group 37">
                <a:extLst>
                  <a:ext uri="{FF2B5EF4-FFF2-40B4-BE49-F238E27FC236}">
                    <a16:creationId xmlns:a16="http://schemas.microsoft.com/office/drawing/2014/main" id="{08ACBE54-41D8-4BCA-B9F6-F37F0C039AF4}"/>
                  </a:ext>
                </a:extLst>
              </p:cNvPr>
              <p:cNvGrpSpPr/>
              <p:nvPr/>
            </p:nvGrpSpPr>
            <p:grpSpPr>
              <a:xfrm>
                <a:off x="7215725" y="2329403"/>
                <a:ext cx="1858092" cy="1448850"/>
                <a:chOff x="7215725" y="2329403"/>
                <a:chExt cx="1858092" cy="1448850"/>
              </a:xfrm>
            </p:grpSpPr>
            <p:pic>
              <p:nvPicPr>
                <p:cNvPr id="125" name="Picture 23">
                  <a:extLst>
                    <a:ext uri="{FF2B5EF4-FFF2-40B4-BE49-F238E27FC236}">
                      <a16:creationId xmlns:a16="http://schemas.microsoft.com/office/drawing/2014/main" id="{26C1C3D8-5220-4153-856A-8510A22FB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5FEF2428-641B-4502-A79C-A24765DA0250}"/>
                    </a:ext>
                  </a:extLst>
                </p:cNvPr>
                <p:cNvSpPr txBox="1"/>
                <p:nvPr/>
              </p:nvSpPr>
              <p:spPr>
                <a:xfrm>
                  <a:off x="7215725" y="3244774"/>
                  <a:ext cx="1858092" cy="533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514350"/>
                  <a: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122" name="Group 38">
                <a:extLst>
                  <a:ext uri="{FF2B5EF4-FFF2-40B4-BE49-F238E27FC236}">
                    <a16:creationId xmlns:a16="http://schemas.microsoft.com/office/drawing/2014/main" id="{38262C24-B9C2-46D7-940C-B34643122FE2}"/>
                  </a:ext>
                </a:extLst>
              </p:cNvPr>
              <p:cNvGrpSpPr/>
              <p:nvPr/>
            </p:nvGrpSpPr>
            <p:grpSpPr>
              <a:xfrm>
                <a:off x="7215725" y="4592016"/>
                <a:ext cx="1858092" cy="1284590"/>
                <a:chOff x="7215725" y="4592016"/>
                <a:chExt cx="1858092" cy="1284590"/>
              </a:xfrm>
            </p:grpSpPr>
            <p:pic>
              <p:nvPicPr>
                <p:cNvPr id="123" name="Picture 111">
                  <a:extLst>
                    <a:ext uri="{FF2B5EF4-FFF2-40B4-BE49-F238E27FC236}">
                      <a16:creationId xmlns:a16="http://schemas.microsoft.com/office/drawing/2014/main" id="{FC1D9418-B77F-439A-8630-DC48EFE57B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EAD4D927-8675-4D93-91A3-7F0DF9DEA5E0}"/>
                    </a:ext>
                  </a:extLst>
                </p:cNvPr>
                <p:cNvSpPr txBox="1"/>
                <p:nvPr/>
              </p:nvSpPr>
              <p:spPr>
                <a:xfrm>
                  <a:off x="7215725" y="5343127"/>
                  <a:ext cx="1858092" cy="5334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514350"/>
                  <a: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675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127" name="Rectangle 47">
              <a:extLst>
                <a:ext uri="{FF2B5EF4-FFF2-40B4-BE49-F238E27FC236}">
                  <a16:creationId xmlns:a16="http://schemas.microsoft.com/office/drawing/2014/main" id="{20366985-7AF4-484D-9F58-6B1CA2616AC6}"/>
                </a:ext>
              </a:extLst>
            </p:cNvPr>
            <p:cNvSpPr/>
            <p:nvPr/>
          </p:nvSpPr>
          <p:spPr>
            <a:xfrm>
              <a:off x="3834540" y="2963213"/>
              <a:ext cx="1506848" cy="3050352"/>
            </a:xfrm>
            <a:prstGeom prst="rect">
              <a:avLst/>
            </a:prstGeom>
            <a:noFill/>
            <a:ln w="19050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514350">
                <a:defRPr/>
              </a:pPr>
              <a:endParaRPr lang="en-US" sz="760" kern="0">
                <a:solidFill>
                  <a:schemeClr val="bg1"/>
                </a:solidFill>
                <a:latin typeface="Tahoma"/>
              </a:endParaRPr>
            </a:p>
          </p:txBody>
        </p:sp>
        <p:cxnSp>
          <p:nvCxnSpPr>
            <p:cNvPr id="128" name="Elbow Connector 10">
              <a:extLst>
                <a:ext uri="{FF2B5EF4-FFF2-40B4-BE49-F238E27FC236}">
                  <a16:creationId xmlns:a16="http://schemas.microsoft.com/office/drawing/2014/main" id="{D5375003-DCE2-41E8-AB57-8325360BC79C}"/>
                </a:ext>
              </a:extLst>
            </p:cNvPr>
            <p:cNvCxnSpPr>
              <a:cxnSpLocks/>
              <a:stCxn id="147" idx="3"/>
              <a:endCxn id="123" idx="1"/>
            </p:cNvCxnSpPr>
            <p:nvPr/>
          </p:nvCxnSpPr>
          <p:spPr>
            <a:xfrm>
              <a:off x="1522798" y="3269755"/>
              <a:ext cx="2801477" cy="1862077"/>
            </a:xfrm>
            <a:prstGeom prst="bentConnector3">
              <a:avLst>
                <a:gd name="adj1" fmla="val 74960"/>
              </a:avLst>
            </a:prstGeom>
            <a:noFill/>
            <a:ln w="15875" cap="flat" cmpd="sng" algn="ctr">
              <a:solidFill>
                <a:srgbClr val="00B336"/>
              </a:solidFill>
              <a:prstDash val="solid"/>
              <a:headEnd type="arrow" w="med" len="sm"/>
              <a:tailEnd type="none" w="med" len="sm"/>
            </a:ln>
            <a:effectLst/>
          </p:spPr>
        </p:cxnSp>
        <p:pic>
          <p:nvPicPr>
            <p:cNvPr id="129" name="Picture 35">
              <a:extLst>
                <a:ext uri="{FF2B5EF4-FFF2-40B4-BE49-F238E27FC236}">
                  <a16:creationId xmlns:a16="http://schemas.microsoft.com/office/drawing/2014/main" id="{CE37F7CC-7BAA-4391-B92E-633F67536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73496" y="2425897"/>
              <a:ext cx="436337" cy="436337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1102DEF4-DF99-4261-8B8E-747C84FCCF2D}"/>
                </a:ext>
              </a:extLst>
            </p:cNvPr>
            <p:cNvSpPr txBox="1"/>
            <p:nvPr/>
          </p:nvSpPr>
          <p:spPr>
            <a:xfrm>
              <a:off x="2616423" y="2417859"/>
              <a:ext cx="2035376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4350"/>
              <a:r>
                <a:rPr lang="en-US" sz="675" dirty="0" err="1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</a:t>
              </a:r>
              <a:r>
                <a:rPr lang="en-US" sz="675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 Backup &amp; Replication</a:t>
              </a:r>
            </a:p>
            <a:p>
              <a:pPr algn="ctr" defTabSz="514350"/>
              <a:r>
                <a:rPr lang="en-US" sz="675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UI</a:t>
              </a:r>
            </a:p>
          </p:txBody>
        </p:sp>
        <p:cxnSp>
          <p:nvCxnSpPr>
            <p:cNvPr id="131" name="Straight Connector 40">
              <a:extLst>
                <a:ext uri="{FF2B5EF4-FFF2-40B4-BE49-F238E27FC236}">
                  <a16:creationId xmlns:a16="http://schemas.microsoft.com/office/drawing/2014/main" id="{EF69D827-6E0E-476B-AB3B-1A248E5C0836}"/>
                </a:ext>
              </a:extLst>
            </p:cNvPr>
            <p:cNvCxnSpPr>
              <a:stCxn id="129" idx="2"/>
            </p:cNvCxnSpPr>
            <p:nvPr/>
          </p:nvCxnSpPr>
          <p:spPr>
            <a:xfrm>
              <a:off x="4591665" y="2862233"/>
              <a:ext cx="1898" cy="789434"/>
            </a:xfrm>
            <a:prstGeom prst="line">
              <a:avLst/>
            </a:prstGeom>
            <a:noFill/>
            <a:ln w="15875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E879E5B-D242-40DE-81BE-B75B4E465681}"/>
                </a:ext>
              </a:extLst>
            </p:cNvPr>
            <p:cNvSpPr txBox="1"/>
            <p:nvPr/>
          </p:nvSpPr>
          <p:spPr>
            <a:xfrm>
              <a:off x="4809833" y="2412000"/>
              <a:ext cx="1913859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14350"/>
              <a:r>
                <a:rPr lang="en-US" sz="675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File-level restores</a:t>
              </a:r>
            </a:p>
            <a:p>
              <a:pPr defTabSz="514350"/>
              <a:r>
                <a:rPr lang="en-US" sz="675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Backup copy jobs</a:t>
              </a:r>
            </a:p>
            <a:p>
              <a:pPr defTabSz="514350"/>
              <a:r>
                <a:rPr lang="en-US" sz="675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Archive to tape/cloud</a:t>
              </a:r>
            </a:p>
          </p:txBody>
        </p: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AB916B35-EC04-4A04-9397-E410371A8CC3}"/>
                </a:ext>
              </a:extLst>
            </p:cNvPr>
            <p:cNvGrpSpPr/>
            <p:nvPr/>
          </p:nvGrpSpPr>
          <p:grpSpPr>
            <a:xfrm>
              <a:off x="444032" y="2873103"/>
              <a:ext cx="3298740" cy="3171239"/>
              <a:chOff x="1949824" y="1698349"/>
              <a:chExt cx="3298740" cy="3171239"/>
            </a:xfrm>
          </p:grpSpPr>
          <p:sp>
            <p:nvSpPr>
              <p:cNvPr id="134" name="Triangle 13">
                <a:extLst>
                  <a:ext uri="{FF2B5EF4-FFF2-40B4-BE49-F238E27FC236}">
                    <a16:creationId xmlns:a16="http://schemas.microsoft.com/office/drawing/2014/main" id="{D0E35FA7-616F-41B1-AAC8-D528C2802567}"/>
                  </a:ext>
                </a:extLst>
              </p:cNvPr>
              <p:cNvSpPr/>
              <p:nvPr/>
            </p:nvSpPr>
            <p:spPr>
              <a:xfrm flipV="1">
                <a:off x="2086908" y="3196501"/>
                <a:ext cx="1951737" cy="524792"/>
              </a:xfrm>
              <a:prstGeom prst="triangle">
                <a:avLst>
                  <a:gd name="adj" fmla="val 50881"/>
                </a:avLst>
              </a:prstGeom>
              <a:solidFill>
                <a:srgbClr val="FFFFFF">
                  <a:lumMod val="8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760" kern="0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35" name="Rectangle 5">
                <a:extLst>
                  <a:ext uri="{FF2B5EF4-FFF2-40B4-BE49-F238E27FC236}">
                    <a16:creationId xmlns:a16="http://schemas.microsoft.com/office/drawing/2014/main" id="{8C2162E5-1266-4DA9-9C40-0C90686A8801}"/>
                  </a:ext>
                </a:extLst>
              </p:cNvPr>
              <p:cNvSpPr/>
              <p:nvPr/>
            </p:nvSpPr>
            <p:spPr>
              <a:xfrm>
                <a:off x="2086907" y="2902020"/>
                <a:ext cx="1951738" cy="310452"/>
              </a:xfrm>
              <a:prstGeom prst="rect">
                <a:avLst/>
              </a:prstGeom>
              <a:solidFill>
                <a:srgbClr val="F18F0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r>
                  <a:rPr lang="en-US" sz="900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Acropolis Hypervisor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EBFF05AE-871C-4B17-BC58-FF466BBEE0B0}"/>
                  </a:ext>
                </a:extLst>
              </p:cNvPr>
              <p:cNvSpPr txBox="1"/>
              <p:nvPr/>
            </p:nvSpPr>
            <p:spPr>
              <a:xfrm>
                <a:off x="2034075" y="4469479"/>
                <a:ext cx="2057400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defRPr/>
                </a:pPr>
                <a:r>
                  <a:rPr lang="en-US" sz="67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Nutanix Acropolis Hyperconverged Infrastructure Cluster</a:t>
                </a:r>
              </a:p>
            </p:txBody>
          </p:sp>
          <p:pic>
            <p:nvPicPr>
              <p:cNvPr id="137" name="Picture 14">
                <a:extLst>
                  <a:ext uri="{FF2B5EF4-FFF2-40B4-BE49-F238E27FC236}">
                    <a16:creationId xmlns:a16="http://schemas.microsoft.com/office/drawing/2014/main" id="{95C724F8-F7CE-48B1-BA2C-731B16F22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02308" y="2144835"/>
                <a:ext cx="436337" cy="436337"/>
              </a:xfrm>
              <a:prstGeom prst="rect">
                <a:avLst/>
              </a:prstGeom>
            </p:spPr>
          </p:pic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71EFFC7-976E-46BD-8E98-36C5119A7112}"/>
                  </a:ext>
                </a:extLst>
              </p:cNvPr>
              <p:cNvSpPr txBox="1"/>
              <p:nvPr/>
            </p:nvSpPr>
            <p:spPr>
              <a:xfrm>
                <a:off x="3123692" y="2561843"/>
                <a:ext cx="1393569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defRPr/>
                </a:pPr>
                <a:r>
                  <a:rPr lang="en-US" sz="67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Veeam Backup Proxy Appliance for AHV</a:t>
                </a:r>
              </a:p>
            </p:txBody>
          </p:sp>
          <p:sp>
            <p:nvSpPr>
              <p:cNvPr id="139" name="Rectangle 45">
                <a:extLst>
                  <a:ext uri="{FF2B5EF4-FFF2-40B4-BE49-F238E27FC236}">
                    <a16:creationId xmlns:a16="http://schemas.microsoft.com/office/drawing/2014/main" id="{F13B15AF-2A58-4695-9390-1BE9A8F41973}"/>
                  </a:ext>
                </a:extLst>
              </p:cNvPr>
              <p:cNvSpPr/>
              <p:nvPr/>
            </p:nvSpPr>
            <p:spPr>
              <a:xfrm>
                <a:off x="1949824" y="1788459"/>
                <a:ext cx="2500518" cy="3050353"/>
              </a:xfrm>
              <a:prstGeom prst="rect">
                <a:avLst/>
              </a:prstGeom>
              <a:noFill/>
              <a:ln w="19050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760" kern="0">
                  <a:solidFill>
                    <a:schemeClr val="bg1"/>
                  </a:solidFill>
                  <a:latin typeface="Tahoma"/>
                </a:endParaRPr>
              </a:p>
            </p:txBody>
          </p:sp>
          <p:grpSp>
            <p:nvGrpSpPr>
              <p:cNvPr id="140" name="Group 1">
                <a:extLst>
                  <a:ext uri="{FF2B5EF4-FFF2-40B4-BE49-F238E27FC236}">
                    <a16:creationId xmlns:a16="http://schemas.microsoft.com/office/drawing/2014/main" id="{9B007CA1-66A9-4EE3-BA14-C7E75FD5541C}"/>
                  </a:ext>
                </a:extLst>
              </p:cNvPr>
              <p:cNvGrpSpPr/>
              <p:nvPr/>
            </p:nvGrpSpPr>
            <p:grpSpPr>
              <a:xfrm>
                <a:off x="2086907" y="1874318"/>
                <a:ext cx="941683" cy="948376"/>
                <a:chOff x="1952095" y="1882910"/>
                <a:chExt cx="1255577" cy="1264501"/>
              </a:xfrm>
            </p:grpSpPr>
            <p:sp>
              <p:nvSpPr>
                <p:cNvPr id="146" name="Rectangle 11">
                  <a:extLst>
                    <a:ext uri="{FF2B5EF4-FFF2-40B4-BE49-F238E27FC236}">
                      <a16:creationId xmlns:a16="http://schemas.microsoft.com/office/drawing/2014/main" id="{5E53A0C6-6939-40EE-8B35-28DF7C09E502}"/>
                    </a:ext>
                  </a:extLst>
                </p:cNvPr>
                <p:cNvSpPr/>
                <p:nvPr/>
              </p:nvSpPr>
              <p:spPr>
                <a:xfrm>
                  <a:off x="1952095" y="1886288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r>
                    <a:rPr lang="en-US" sz="900" kern="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788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147" name="Rectangle 63">
                  <a:extLst>
                    <a:ext uri="{FF2B5EF4-FFF2-40B4-BE49-F238E27FC236}">
                      <a16:creationId xmlns:a16="http://schemas.microsoft.com/office/drawing/2014/main" id="{21E9586A-FF0D-4961-8273-0A6DCE5DD10A}"/>
                    </a:ext>
                  </a:extLst>
                </p:cNvPr>
                <p:cNvSpPr/>
                <p:nvPr/>
              </p:nvSpPr>
              <p:spPr>
                <a:xfrm>
                  <a:off x="2619185" y="1882910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r>
                    <a:rPr lang="en-US" sz="900" kern="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788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148" name="Rectangle 19">
                  <a:extLst>
                    <a:ext uri="{FF2B5EF4-FFF2-40B4-BE49-F238E27FC236}">
                      <a16:creationId xmlns:a16="http://schemas.microsoft.com/office/drawing/2014/main" id="{D7FE3C9D-288C-456E-B6F7-101D2E105FD6}"/>
                    </a:ext>
                  </a:extLst>
                </p:cNvPr>
                <p:cNvSpPr/>
                <p:nvPr/>
              </p:nvSpPr>
              <p:spPr>
                <a:xfrm>
                  <a:off x="1952095" y="2558924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r>
                    <a:rPr lang="en-US" sz="900" kern="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788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149" name="Rectangle 20">
                  <a:extLst>
                    <a:ext uri="{FF2B5EF4-FFF2-40B4-BE49-F238E27FC236}">
                      <a16:creationId xmlns:a16="http://schemas.microsoft.com/office/drawing/2014/main" id="{EC807378-F62B-4948-AE87-6C563D08787B}"/>
                    </a:ext>
                  </a:extLst>
                </p:cNvPr>
                <p:cNvSpPr/>
                <p:nvPr/>
              </p:nvSpPr>
              <p:spPr>
                <a:xfrm>
                  <a:off x="2619185" y="2555546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r>
                    <a:rPr lang="en-US" sz="900" kern="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788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FE3ED838-2C67-4813-BD8C-353D193DBDD2}"/>
                  </a:ext>
                </a:extLst>
              </p:cNvPr>
              <p:cNvSpPr txBox="1"/>
              <p:nvPr/>
            </p:nvSpPr>
            <p:spPr>
              <a:xfrm>
                <a:off x="4433017" y="1698349"/>
                <a:ext cx="815547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defRPr/>
                </a:pPr>
                <a:r>
                  <a:rPr lang="en-US" sz="67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File-level restore</a:t>
                </a:r>
              </a:p>
            </p:txBody>
          </p:sp>
          <p:grpSp>
            <p:nvGrpSpPr>
              <p:cNvPr id="142" name="Group 33">
                <a:extLst>
                  <a:ext uri="{FF2B5EF4-FFF2-40B4-BE49-F238E27FC236}">
                    <a16:creationId xmlns:a16="http://schemas.microsoft.com/office/drawing/2014/main" id="{9B4E129F-22B6-49E6-A3EA-01E6BEE0A3E9}"/>
                  </a:ext>
                </a:extLst>
              </p:cNvPr>
              <p:cNvGrpSpPr/>
              <p:nvPr/>
            </p:nvGrpSpPr>
            <p:grpSpPr>
              <a:xfrm>
                <a:off x="2596814" y="3615619"/>
                <a:ext cx="992646" cy="774815"/>
                <a:chOff x="3499528" y="4337280"/>
                <a:chExt cx="1059508" cy="827004"/>
              </a:xfrm>
            </p:grpSpPr>
            <p:pic>
              <p:nvPicPr>
                <p:cNvPr id="143" name="Picture 34">
                  <a:extLst>
                    <a:ext uri="{FF2B5EF4-FFF2-40B4-BE49-F238E27FC236}">
                      <a16:creationId xmlns:a16="http://schemas.microsoft.com/office/drawing/2014/main" id="{F3477E40-413A-4B72-90F1-D07E5EF88D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9529" y="4337280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144" name="Picture 43">
                  <a:extLst>
                    <a:ext uri="{FF2B5EF4-FFF2-40B4-BE49-F238E27FC236}">
                      <a16:creationId xmlns:a16="http://schemas.microsoft.com/office/drawing/2014/main" id="{88A32BCA-98AE-49C6-A59C-1FD2F7AB72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9529" y="4612948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145" name="Picture 46">
                  <a:extLst>
                    <a:ext uri="{FF2B5EF4-FFF2-40B4-BE49-F238E27FC236}">
                      <a16:creationId xmlns:a16="http://schemas.microsoft.com/office/drawing/2014/main" id="{A410A8C9-B0D7-426E-9A14-AD25C91862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99528" y="4888616"/>
                  <a:ext cx="1059507" cy="2756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50" name="그룹 149">
              <a:extLst>
                <a:ext uri="{FF2B5EF4-FFF2-40B4-BE49-F238E27FC236}">
                  <a16:creationId xmlns:a16="http://schemas.microsoft.com/office/drawing/2014/main" id="{BF36B591-343F-44B7-A2D3-39907F5ACBA1}"/>
                </a:ext>
              </a:extLst>
            </p:cNvPr>
            <p:cNvGrpSpPr/>
            <p:nvPr/>
          </p:nvGrpSpPr>
          <p:grpSpPr>
            <a:xfrm>
              <a:off x="4465806" y="3331719"/>
              <a:ext cx="2380891" cy="1992702"/>
              <a:chOff x="8488392" y="1992702"/>
              <a:chExt cx="2380891" cy="1992702"/>
            </a:xfrm>
          </p:grpSpPr>
          <p:sp>
            <p:nvSpPr>
              <p:cNvPr id="151" name="Rectangle 31">
                <a:extLst>
                  <a:ext uri="{FF2B5EF4-FFF2-40B4-BE49-F238E27FC236}">
                    <a16:creationId xmlns:a16="http://schemas.microsoft.com/office/drawing/2014/main" id="{BBCB0310-30EC-44C3-A8D1-ADCFE8926725}"/>
                  </a:ext>
                </a:extLst>
              </p:cNvPr>
              <p:cNvSpPr/>
              <p:nvPr/>
            </p:nvSpPr>
            <p:spPr>
              <a:xfrm>
                <a:off x="8488392" y="1992702"/>
                <a:ext cx="2190764" cy="1992702"/>
              </a:xfrm>
              <a:prstGeom prst="rect">
                <a:avLst/>
              </a:prstGeom>
              <a:solidFill>
                <a:srgbClr val="FFFFFF">
                  <a:alpha val="70000"/>
                </a:srgbClr>
              </a:solidFill>
              <a:ln w="15875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750" kern="0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2901C5E-CBB3-4320-81B8-EE639A3055DA}"/>
                  </a:ext>
                </a:extLst>
              </p:cNvPr>
              <p:cNvSpPr txBox="1"/>
              <p:nvPr/>
            </p:nvSpPr>
            <p:spPr>
              <a:xfrm>
                <a:off x="8960549" y="2052549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Guest Files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A65F209-B56C-4625-A491-A64C29A62C9B}"/>
                  </a:ext>
                </a:extLst>
              </p:cNvPr>
              <p:cNvSpPr txBox="1"/>
              <p:nvPr/>
            </p:nvSpPr>
            <p:spPr>
              <a:xfrm>
                <a:off x="8960549" y="2361973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Exchange Items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929732DE-D07B-40EF-AE84-2A30224E706B}"/>
                  </a:ext>
                </a:extLst>
              </p:cNvPr>
              <p:cNvSpPr txBox="1"/>
              <p:nvPr/>
            </p:nvSpPr>
            <p:spPr>
              <a:xfrm>
                <a:off x="8960549" y="2671395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SharePoint Items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6298D38C-DC11-4F4D-8BC9-987B8C5FA0F0}"/>
                  </a:ext>
                </a:extLst>
              </p:cNvPr>
              <p:cNvSpPr txBox="1"/>
              <p:nvPr/>
            </p:nvSpPr>
            <p:spPr>
              <a:xfrm>
                <a:off x="8960549" y="2980818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Active Directory Objects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5C34EE7-9B0E-4010-BF8D-704BC8237449}"/>
                  </a:ext>
                </a:extLst>
              </p:cNvPr>
              <p:cNvSpPr txBox="1"/>
              <p:nvPr/>
            </p:nvSpPr>
            <p:spPr>
              <a:xfrm>
                <a:off x="8960549" y="3290242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SQL Server Databases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5B5D97E1-D1B8-4801-A8AB-202856E90931}"/>
                  </a:ext>
                </a:extLst>
              </p:cNvPr>
              <p:cNvSpPr txBox="1"/>
              <p:nvPr/>
            </p:nvSpPr>
            <p:spPr>
              <a:xfrm>
                <a:off x="8960549" y="3599664"/>
                <a:ext cx="1908734" cy="292388"/>
              </a:xfrm>
              <a:prstGeom prst="rect">
                <a:avLst/>
              </a:prstGeom>
            </p:spPr>
            <p:txBody>
              <a:bodyPr wrap="square" rtlCol="0" anchor="ctr">
                <a:spAutoFit/>
              </a:bodyPr>
              <a:lstStyle/>
              <a:p>
                <a:pPr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Oracle Databases</a:t>
                </a:r>
                <a:endParaRPr lang="en-US" sz="1200" kern="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DCA62EF2-C0F9-4438-8A7D-23E0784736BF}"/>
                  </a:ext>
                </a:extLst>
              </p:cNvPr>
              <p:cNvGrpSpPr/>
              <p:nvPr/>
            </p:nvGrpSpPr>
            <p:grpSpPr>
              <a:xfrm>
                <a:off x="8635917" y="2384659"/>
                <a:ext cx="238660" cy="238658"/>
                <a:chOff x="7388608" y="2914771"/>
                <a:chExt cx="318213" cy="318210"/>
              </a:xfrm>
            </p:grpSpPr>
            <p:sp>
              <p:nvSpPr>
                <p:cNvPr id="174" name="Rectangle: Rounded Corners 2">
                  <a:extLst>
                    <a:ext uri="{FF2B5EF4-FFF2-40B4-BE49-F238E27FC236}">
                      <a16:creationId xmlns:a16="http://schemas.microsoft.com/office/drawing/2014/main" id="{5FF27BB2-32C5-4CA8-961C-9F3C11125F8A}"/>
                    </a:ext>
                  </a:extLst>
                </p:cNvPr>
                <p:cNvSpPr/>
                <p:nvPr/>
              </p:nvSpPr>
              <p:spPr>
                <a:xfrm>
                  <a:off x="7388608" y="2914771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75" name="Picture 59">
                  <a:extLst>
                    <a:ext uri="{FF2B5EF4-FFF2-40B4-BE49-F238E27FC236}">
                      <a16:creationId xmlns:a16="http://schemas.microsoft.com/office/drawing/2014/main" id="{628FDDA8-0686-48C9-90C4-062D8B7AA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413189" y="2932549"/>
                  <a:ext cx="275688" cy="275688"/>
                </a:xfrm>
                <a:prstGeom prst="rect">
                  <a:avLst/>
                </a:prstGeom>
              </p:spPr>
            </p:pic>
          </p:grpSp>
          <p:grpSp>
            <p:nvGrpSpPr>
              <p:cNvPr id="159" name="Group 3">
                <a:extLst>
                  <a:ext uri="{FF2B5EF4-FFF2-40B4-BE49-F238E27FC236}">
                    <a16:creationId xmlns:a16="http://schemas.microsoft.com/office/drawing/2014/main" id="{E3B5DE15-7F6C-4564-9341-78485F1194D3}"/>
                  </a:ext>
                </a:extLst>
              </p:cNvPr>
              <p:cNvGrpSpPr/>
              <p:nvPr/>
            </p:nvGrpSpPr>
            <p:grpSpPr>
              <a:xfrm>
                <a:off x="8635917" y="2695710"/>
                <a:ext cx="238660" cy="238658"/>
                <a:chOff x="7659025" y="3312787"/>
                <a:chExt cx="318213" cy="318210"/>
              </a:xfrm>
            </p:grpSpPr>
            <p:sp>
              <p:nvSpPr>
                <p:cNvPr id="172" name="Rectangle: Rounded Corners 68">
                  <a:extLst>
                    <a:ext uri="{FF2B5EF4-FFF2-40B4-BE49-F238E27FC236}">
                      <a16:creationId xmlns:a16="http://schemas.microsoft.com/office/drawing/2014/main" id="{4CA1369D-928A-4745-9488-FABF614B23CD}"/>
                    </a:ext>
                  </a:extLst>
                </p:cNvPr>
                <p:cNvSpPr/>
                <p:nvPr/>
              </p:nvSpPr>
              <p:spPr>
                <a:xfrm>
                  <a:off x="7659025" y="3312787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73" name="Picture 69">
                  <a:extLst>
                    <a:ext uri="{FF2B5EF4-FFF2-40B4-BE49-F238E27FC236}">
                      <a16:creationId xmlns:a16="http://schemas.microsoft.com/office/drawing/2014/main" id="{C113975B-3763-43D5-B8CC-D5C3884F18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83606" y="3330565"/>
                  <a:ext cx="275688" cy="275688"/>
                </a:xfrm>
                <a:prstGeom prst="rect">
                  <a:avLst/>
                </a:prstGeom>
              </p:spPr>
            </p:pic>
          </p:grpSp>
          <p:grpSp>
            <p:nvGrpSpPr>
              <p:cNvPr id="160" name="Group 70">
                <a:extLst>
                  <a:ext uri="{FF2B5EF4-FFF2-40B4-BE49-F238E27FC236}">
                    <a16:creationId xmlns:a16="http://schemas.microsoft.com/office/drawing/2014/main" id="{B7708A4C-D35F-4D12-87F5-7C622025B91C}"/>
                  </a:ext>
                </a:extLst>
              </p:cNvPr>
              <p:cNvGrpSpPr/>
              <p:nvPr/>
            </p:nvGrpSpPr>
            <p:grpSpPr>
              <a:xfrm>
                <a:off x="8635917" y="3006762"/>
                <a:ext cx="238660" cy="238658"/>
                <a:chOff x="7659025" y="3312787"/>
                <a:chExt cx="318213" cy="318210"/>
              </a:xfrm>
            </p:grpSpPr>
            <p:sp>
              <p:nvSpPr>
                <p:cNvPr id="170" name="Rectangle: Rounded Corners 71">
                  <a:extLst>
                    <a:ext uri="{FF2B5EF4-FFF2-40B4-BE49-F238E27FC236}">
                      <a16:creationId xmlns:a16="http://schemas.microsoft.com/office/drawing/2014/main" id="{9A262C31-844C-4A46-9A23-4BCE6CDA88C3}"/>
                    </a:ext>
                  </a:extLst>
                </p:cNvPr>
                <p:cNvSpPr/>
                <p:nvPr/>
              </p:nvSpPr>
              <p:spPr>
                <a:xfrm>
                  <a:off x="7659025" y="3312787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71" name="Picture 72">
                  <a:extLst>
                    <a:ext uri="{FF2B5EF4-FFF2-40B4-BE49-F238E27FC236}">
                      <a16:creationId xmlns:a16="http://schemas.microsoft.com/office/drawing/2014/main" id="{79415B43-FCAE-4381-9BD5-0723D0E318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83606" y="3330565"/>
                  <a:ext cx="275688" cy="275688"/>
                </a:xfrm>
                <a:prstGeom prst="rect">
                  <a:avLst/>
                </a:prstGeom>
              </p:spPr>
            </p:pic>
          </p:grpSp>
          <p:grpSp>
            <p:nvGrpSpPr>
              <p:cNvPr id="161" name="Group 73">
                <a:extLst>
                  <a:ext uri="{FF2B5EF4-FFF2-40B4-BE49-F238E27FC236}">
                    <a16:creationId xmlns:a16="http://schemas.microsoft.com/office/drawing/2014/main" id="{532D4284-D7C7-4C95-8CDC-BE44E3D8B89D}"/>
                  </a:ext>
                </a:extLst>
              </p:cNvPr>
              <p:cNvGrpSpPr/>
              <p:nvPr/>
            </p:nvGrpSpPr>
            <p:grpSpPr>
              <a:xfrm>
                <a:off x="8635917" y="3317813"/>
                <a:ext cx="238660" cy="238658"/>
                <a:chOff x="7659025" y="3312787"/>
                <a:chExt cx="318213" cy="318210"/>
              </a:xfrm>
            </p:grpSpPr>
            <p:sp>
              <p:nvSpPr>
                <p:cNvPr id="168" name="Rectangle: Rounded Corners 74">
                  <a:extLst>
                    <a:ext uri="{FF2B5EF4-FFF2-40B4-BE49-F238E27FC236}">
                      <a16:creationId xmlns:a16="http://schemas.microsoft.com/office/drawing/2014/main" id="{932F7C37-6B0E-4C13-8A65-F5F082911187}"/>
                    </a:ext>
                  </a:extLst>
                </p:cNvPr>
                <p:cNvSpPr/>
                <p:nvPr/>
              </p:nvSpPr>
              <p:spPr>
                <a:xfrm>
                  <a:off x="7659025" y="3312787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69" name="Picture 75">
                  <a:extLst>
                    <a:ext uri="{FF2B5EF4-FFF2-40B4-BE49-F238E27FC236}">
                      <a16:creationId xmlns:a16="http://schemas.microsoft.com/office/drawing/2014/main" id="{9EEE265F-64AF-486C-A2D5-B9AB65C877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683606" y="3330565"/>
                  <a:ext cx="275688" cy="275688"/>
                </a:xfrm>
                <a:prstGeom prst="rect">
                  <a:avLst/>
                </a:prstGeom>
              </p:spPr>
            </p:pic>
          </p:grpSp>
          <p:grpSp>
            <p:nvGrpSpPr>
              <p:cNvPr id="162" name="Group 76">
                <a:extLst>
                  <a:ext uri="{FF2B5EF4-FFF2-40B4-BE49-F238E27FC236}">
                    <a16:creationId xmlns:a16="http://schemas.microsoft.com/office/drawing/2014/main" id="{B7DF3122-088A-4B13-B643-490E7F1348B1}"/>
                  </a:ext>
                </a:extLst>
              </p:cNvPr>
              <p:cNvGrpSpPr/>
              <p:nvPr/>
            </p:nvGrpSpPr>
            <p:grpSpPr>
              <a:xfrm>
                <a:off x="8635917" y="3628864"/>
                <a:ext cx="238660" cy="238658"/>
                <a:chOff x="7659025" y="3312787"/>
                <a:chExt cx="318213" cy="318210"/>
              </a:xfrm>
            </p:grpSpPr>
            <p:sp>
              <p:nvSpPr>
                <p:cNvPr id="166" name="Rectangle: Rounded Corners 77">
                  <a:extLst>
                    <a:ext uri="{FF2B5EF4-FFF2-40B4-BE49-F238E27FC236}">
                      <a16:creationId xmlns:a16="http://schemas.microsoft.com/office/drawing/2014/main" id="{2CA4F79D-83F3-4CFA-BCEE-AE3C112761B0}"/>
                    </a:ext>
                  </a:extLst>
                </p:cNvPr>
                <p:cNvSpPr/>
                <p:nvPr/>
              </p:nvSpPr>
              <p:spPr>
                <a:xfrm>
                  <a:off x="7659025" y="3312787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67" name="Picture 78">
                  <a:extLst>
                    <a:ext uri="{FF2B5EF4-FFF2-40B4-BE49-F238E27FC236}">
                      <a16:creationId xmlns:a16="http://schemas.microsoft.com/office/drawing/2014/main" id="{2B96A6D7-439C-48E3-90D4-FEB462F23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83606" y="3330565"/>
                  <a:ext cx="275688" cy="275688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79">
                <a:extLst>
                  <a:ext uri="{FF2B5EF4-FFF2-40B4-BE49-F238E27FC236}">
                    <a16:creationId xmlns:a16="http://schemas.microsoft.com/office/drawing/2014/main" id="{88A94559-3BF2-4863-ACF9-8BF227D27872}"/>
                  </a:ext>
                </a:extLst>
              </p:cNvPr>
              <p:cNvGrpSpPr/>
              <p:nvPr/>
            </p:nvGrpSpPr>
            <p:grpSpPr>
              <a:xfrm>
                <a:off x="8635917" y="2083901"/>
                <a:ext cx="238660" cy="238658"/>
                <a:chOff x="7388608" y="2914771"/>
                <a:chExt cx="318213" cy="318210"/>
              </a:xfrm>
            </p:grpSpPr>
            <p:sp>
              <p:nvSpPr>
                <p:cNvPr id="164" name="Rectangle: Rounded Corners 80">
                  <a:extLst>
                    <a:ext uri="{FF2B5EF4-FFF2-40B4-BE49-F238E27FC236}">
                      <a16:creationId xmlns:a16="http://schemas.microsoft.com/office/drawing/2014/main" id="{DC78DE73-00BC-4E39-9774-E03F74F57E83}"/>
                    </a:ext>
                  </a:extLst>
                </p:cNvPr>
                <p:cNvSpPr/>
                <p:nvPr/>
              </p:nvSpPr>
              <p:spPr>
                <a:xfrm>
                  <a:off x="7388608" y="2914771"/>
                  <a:ext cx="318213" cy="318210"/>
                </a:xfrm>
                <a:prstGeom prst="roundRect">
                  <a:avLst/>
                </a:prstGeom>
                <a:solidFill>
                  <a:srgbClr val="00B336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ru-RU" sz="750" kern="0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  <p:pic>
              <p:nvPicPr>
                <p:cNvPr id="165" name="Picture 81">
                  <a:extLst>
                    <a:ext uri="{FF2B5EF4-FFF2-40B4-BE49-F238E27FC236}">
                      <a16:creationId xmlns:a16="http://schemas.microsoft.com/office/drawing/2014/main" id="{DCE6475F-C8D1-4560-824D-E7A9FE7245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biLevel thresh="50000"/>
                </a:blip>
                <a:stretch>
                  <a:fillRect/>
                </a:stretch>
              </p:blipFill>
              <p:spPr>
                <a:xfrm>
                  <a:off x="7478649" y="2971820"/>
                  <a:ext cx="147459" cy="20255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76" name="텍스트 개체 틀 7">
            <a:extLst>
              <a:ext uri="{FF2B5EF4-FFF2-40B4-BE49-F238E27FC236}">
                <a16:creationId xmlns:a16="http://schemas.microsoft.com/office/drawing/2014/main" id="{EC895795-A5B7-4928-BBEC-220BABF78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7939" y="1799801"/>
            <a:ext cx="2917749" cy="2320187"/>
          </a:xfrm>
        </p:spPr>
        <p:txBody>
          <a:bodyPr anchor="ctr"/>
          <a:lstStyle/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100" dirty="0"/>
              <a:t>개별  파일</a:t>
            </a:r>
            <a:r>
              <a:rPr lang="en-US" altLang="ko-KR" sz="1100" dirty="0"/>
              <a:t>/</a:t>
            </a:r>
            <a:r>
              <a:rPr lang="ko-KR" altLang="en-US" sz="1100" dirty="0"/>
              <a:t>폴더 단위 복구</a:t>
            </a: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100" dirty="0"/>
              <a:t>개별 어플리케이션 아이템 복구 </a:t>
            </a:r>
            <a:r>
              <a:rPr lang="en-US" altLang="ko-KR" sz="1100" dirty="0"/>
              <a:t>(Microsoft Active Directory, Microsoft Exchange, Microsoft SharePoint, Microsoft SQL Server </a:t>
            </a:r>
            <a:r>
              <a:rPr lang="ko-KR" altLang="en-US" sz="1100" dirty="0"/>
              <a:t>및 </a:t>
            </a:r>
            <a:r>
              <a:rPr lang="en-US" altLang="ko-KR" sz="1100" dirty="0"/>
              <a:t>Oracle)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100" dirty="0"/>
              <a:t> VM </a:t>
            </a:r>
            <a:r>
              <a:rPr lang="ko-KR" altLang="en-US" sz="1100" dirty="0"/>
              <a:t>디스크 내보내기 </a:t>
            </a:r>
            <a:r>
              <a:rPr lang="en-US" altLang="ko-KR" sz="1100" dirty="0"/>
              <a:t>(VMDK, VHD </a:t>
            </a:r>
            <a:r>
              <a:rPr lang="ko-KR" altLang="en-US" sz="1100" dirty="0"/>
              <a:t>또는 </a:t>
            </a:r>
            <a:r>
              <a:rPr lang="en-US" altLang="ko-KR" sz="1100" dirty="0"/>
              <a:t>VHDX)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100" dirty="0"/>
              <a:t>MS Azure &amp; AWS</a:t>
            </a:r>
            <a:r>
              <a:rPr lang="ko-KR" altLang="en-US" sz="1100" dirty="0"/>
              <a:t>의 </a:t>
            </a:r>
            <a:r>
              <a:rPr lang="en-US" altLang="ko-KR" sz="1100" dirty="0"/>
              <a:t>VM</a:t>
            </a:r>
            <a:r>
              <a:rPr lang="ko-KR" altLang="en-US" sz="1100" dirty="0"/>
              <a:t>으로 자동 복구</a:t>
            </a: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en-US" altLang="ko-KR" sz="1100" dirty="0"/>
              <a:t>VMware, Hyper-V</a:t>
            </a:r>
            <a:r>
              <a:rPr lang="ko-KR" altLang="en-US" sz="1100" dirty="0"/>
              <a:t>로 </a:t>
            </a:r>
            <a:r>
              <a:rPr lang="en-US" altLang="ko-KR" sz="1100" dirty="0"/>
              <a:t>Instant Recovery </a:t>
            </a:r>
            <a:r>
              <a:rPr lang="ko-KR" altLang="en-US" sz="1100" dirty="0"/>
              <a:t>수행</a:t>
            </a:r>
            <a:r>
              <a:rPr lang="en-US" altLang="ko-KR" sz="1100" dirty="0"/>
              <a:t>(</a:t>
            </a:r>
            <a:r>
              <a:rPr lang="ko-KR" altLang="en-US" sz="1100" dirty="0"/>
              <a:t>백업 본으로 즉시 서비스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004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FEAED8D9-149E-4305-88DA-5CCDAB7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it works – </a:t>
            </a:r>
            <a:r>
              <a:rPr lang="ko-KR" altLang="en-US" dirty="0"/>
              <a:t>소산 및 데이터 복제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A42486D-577F-4AFC-823A-70C93D160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55884"/>
            <a:ext cx="8207375" cy="430887"/>
          </a:xfrm>
        </p:spPr>
        <p:txBody>
          <a:bodyPr/>
          <a:lstStyle/>
          <a:p>
            <a:pPr algn="ctr"/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차 백업 받은 데이터를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Tape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및 기타 스토리지로 소산 기능을 제공하며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장기 보관을 위해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Public Cloud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오브젝트 스토리지 연동을 제공합니다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91D6FC-0A2D-4036-B3FB-BC6D5C02DEDF}"/>
              </a:ext>
            </a:extLst>
          </p:cNvPr>
          <p:cNvGrpSpPr/>
          <p:nvPr/>
        </p:nvGrpSpPr>
        <p:grpSpPr>
          <a:xfrm>
            <a:off x="882075" y="1576624"/>
            <a:ext cx="7379850" cy="3217118"/>
            <a:chOff x="1850334" y="1103327"/>
            <a:chExt cx="6903040" cy="3378879"/>
          </a:xfrm>
        </p:grpSpPr>
        <p:sp>
          <p:nvSpPr>
            <p:cNvPr id="64" name="Triangle 13">
              <a:extLst>
                <a:ext uri="{FF2B5EF4-FFF2-40B4-BE49-F238E27FC236}">
                  <a16:creationId xmlns:a16="http://schemas.microsoft.com/office/drawing/2014/main" id="{1B1E8B18-62CF-4564-8AD6-05E2919976CE}"/>
                </a:ext>
              </a:extLst>
            </p:cNvPr>
            <p:cNvSpPr/>
            <p:nvPr/>
          </p:nvSpPr>
          <p:spPr>
            <a:xfrm flipV="1">
              <a:off x="2129252" y="2977018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>
                <a:solidFill>
                  <a:schemeClr val="bg1"/>
                </a:solidFill>
              </a:endParaRPr>
            </a:p>
          </p:txBody>
        </p:sp>
        <p:sp>
          <p:nvSpPr>
            <p:cNvPr id="65" name="Rectangle 43">
              <a:extLst>
                <a:ext uri="{FF2B5EF4-FFF2-40B4-BE49-F238E27FC236}">
                  <a16:creationId xmlns:a16="http://schemas.microsoft.com/office/drawing/2014/main" id="{5B066F98-35DC-4A4A-B98C-C6763EAB2C6D}"/>
                </a:ext>
              </a:extLst>
            </p:cNvPr>
            <p:cNvSpPr/>
            <p:nvPr/>
          </p:nvSpPr>
          <p:spPr>
            <a:xfrm>
              <a:off x="2129247" y="2703169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pic>
          <p:nvPicPr>
            <p:cNvPr id="66" name="Picture 47">
              <a:extLst>
                <a:ext uri="{FF2B5EF4-FFF2-40B4-BE49-F238E27FC236}">
                  <a16:creationId xmlns:a16="http://schemas.microsoft.com/office/drawing/2014/main" id="{CEF20CA4-FC79-408F-97E1-CA69CF018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481" y="1999034"/>
              <a:ext cx="405766" cy="405766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7FE3BC-6E4E-4EB5-8933-3168144F1B63}"/>
                </a:ext>
              </a:extLst>
            </p:cNvPr>
            <p:cNvSpPr txBox="1"/>
            <p:nvPr/>
          </p:nvSpPr>
          <p:spPr>
            <a:xfrm>
              <a:off x="3093395" y="2386827"/>
              <a:ext cx="1295934" cy="339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Veeam </a:t>
              </a:r>
            </a:p>
            <a:p>
              <a:pPr algn="ctr"/>
              <a:r>
                <a:rPr lang="en-US" sz="750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virtual appliance</a:t>
              </a:r>
            </a:p>
          </p:txBody>
        </p:sp>
        <p:grpSp>
          <p:nvGrpSpPr>
            <p:cNvPr id="68" name="Group 49">
              <a:extLst>
                <a:ext uri="{FF2B5EF4-FFF2-40B4-BE49-F238E27FC236}">
                  <a16:creationId xmlns:a16="http://schemas.microsoft.com/office/drawing/2014/main" id="{0CB2459B-398B-43CA-BC8B-C2904C4644BD}"/>
                </a:ext>
              </a:extLst>
            </p:cNvPr>
            <p:cNvGrpSpPr/>
            <p:nvPr/>
          </p:nvGrpSpPr>
          <p:grpSpPr>
            <a:xfrm>
              <a:off x="5813901" y="1844308"/>
              <a:ext cx="1295934" cy="2441346"/>
              <a:chOff x="7215725" y="2329403"/>
              <a:chExt cx="1858092" cy="3500370"/>
            </a:xfrm>
          </p:grpSpPr>
          <p:grpSp>
            <p:nvGrpSpPr>
              <p:cNvPr id="69" name="Group 50">
                <a:extLst>
                  <a:ext uri="{FF2B5EF4-FFF2-40B4-BE49-F238E27FC236}">
                    <a16:creationId xmlns:a16="http://schemas.microsoft.com/office/drawing/2014/main" id="{23D3199B-EB39-4646-A98D-251B39E771E9}"/>
                  </a:ext>
                </a:extLst>
              </p:cNvPr>
              <p:cNvGrpSpPr/>
              <p:nvPr/>
            </p:nvGrpSpPr>
            <p:grpSpPr>
              <a:xfrm>
                <a:off x="7215725" y="2329403"/>
                <a:ext cx="1858092" cy="1402019"/>
                <a:chOff x="7215725" y="2329403"/>
                <a:chExt cx="1858092" cy="1402019"/>
              </a:xfrm>
            </p:grpSpPr>
            <p:pic>
              <p:nvPicPr>
                <p:cNvPr id="73" name="Picture 54">
                  <a:extLst>
                    <a:ext uri="{FF2B5EF4-FFF2-40B4-BE49-F238E27FC236}">
                      <a16:creationId xmlns:a16="http://schemas.microsoft.com/office/drawing/2014/main" id="{ACF560C9-9679-42A6-A294-2C1FE933DF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E174041-96D7-4043-91B9-FF1665091E0F}"/>
                    </a:ext>
                  </a:extLst>
                </p:cNvPr>
                <p:cNvSpPr txBox="1"/>
                <p:nvPr/>
              </p:nvSpPr>
              <p:spPr>
                <a:xfrm>
                  <a:off x="7215725" y="3244774"/>
                  <a:ext cx="1858092" cy="486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70" name="Group 51">
                <a:extLst>
                  <a:ext uri="{FF2B5EF4-FFF2-40B4-BE49-F238E27FC236}">
                    <a16:creationId xmlns:a16="http://schemas.microsoft.com/office/drawing/2014/main" id="{BDFA774F-1A3F-4258-985E-23CCA994F09C}"/>
                  </a:ext>
                </a:extLst>
              </p:cNvPr>
              <p:cNvGrpSpPr/>
              <p:nvPr/>
            </p:nvGrpSpPr>
            <p:grpSpPr>
              <a:xfrm>
                <a:off x="7215725" y="4592016"/>
                <a:ext cx="1858092" cy="1237757"/>
                <a:chOff x="7215725" y="4592016"/>
                <a:chExt cx="1858092" cy="1237757"/>
              </a:xfrm>
            </p:grpSpPr>
            <p:pic>
              <p:nvPicPr>
                <p:cNvPr id="71" name="Picture 111">
                  <a:extLst>
                    <a:ext uri="{FF2B5EF4-FFF2-40B4-BE49-F238E27FC236}">
                      <a16:creationId xmlns:a16="http://schemas.microsoft.com/office/drawing/2014/main" id="{47C723A4-6DC8-4D6D-85A1-7CB845BADC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C621C7D5-A436-4F02-AB60-0F2EABF907CC}"/>
                    </a:ext>
                  </a:extLst>
                </p:cNvPr>
                <p:cNvSpPr txBox="1"/>
                <p:nvPr/>
              </p:nvSpPr>
              <p:spPr>
                <a:xfrm>
                  <a:off x="7215725" y="5343125"/>
                  <a:ext cx="1858092" cy="4866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750" dirty="0">
                      <a:solidFill>
                        <a:schemeClr val="bg1"/>
                      </a:solidFill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75" name="Rectangle 56">
              <a:extLst>
                <a:ext uri="{FF2B5EF4-FFF2-40B4-BE49-F238E27FC236}">
                  <a16:creationId xmlns:a16="http://schemas.microsoft.com/office/drawing/2014/main" id="{74CD4C6E-A1F5-479C-B554-26ED0D4C4A2D}"/>
                </a:ext>
              </a:extLst>
            </p:cNvPr>
            <p:cNvSpPr/>
            <p:nvPr/>
          </p:nvSpPr>
          <p:spPr>
            <a:xfrm>
              <a:off x="1850334" y="1218486"/>
              <a:ext cx="2476765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>
                <a:solidFill>
                  <a:schemeClr val="bg1"/>
                </a:solidFill>
              </a:endParaRPr>
            </a:p>
          </p:txBody>
        </p:sp>
        <p:grpSp>
          <p:nvGrpSpPr>
            <p:cNvPr id="76" name="Group 57">
              <a:extLst>
                <a:ext uri="{FF2B5EF4-FFF2-40B4-BE49-F238E27FC236}">
                  <a16:creationId xmlns:a16="http://schemas.microsoft.com/office/drawing/2014/main" id="{5B8396D5-13F2-42C4-9836-EB2C8CD8167C}"/>
                </a:ext>
              </a:extLst>
            </p:cNvPr>
            <p:cNvGrpSpPr/>
            <p:nvPr/>
          </p:nvGrpSpPr>
          <p:grpSpPr>
            <a:xfrm>
              <a:off x="2129250" y="1747467"/>
              <a:ext cx="875707" cy="881931"/>
              <a:chOff x="1952095" y="1882910"/>
              <a:chExt cx="1255577" cy="1264501"/>
            </a:xfrm>
          </p:grpSpPr>
          <p:sp>
            <p:nvSpPr>
              <p:cNvPr id="77" name="Rectangle 58">
                <a:extLst>
                  <a:ext uri="{FF2B5EF4-FFF2-40B4-BE49-F238E27FC236}">
                    <a16:creationId xmlns:a16="http://schemas.microsoft.com/office/drawing/2014/main" id="{49D1C3EE-0B18-4916-81B2-3C825CB895CA}"/>
                  </a:ext>
                </a:extLst>
              </p:cNvPr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788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78" name="Rectangle 59">
                <a:extLst>
                  <a:ext uri="{FF2B5EF4-FFF2-40B4-BE49-F238E27FC236}">
                    <a16:creationId xmlns:a16="http://schemas.microsoft.com/office/drawing/2014/main" id="{ACF8E55F-B909-4BE7-9874-CCA1EC6E2BC4}"/>
                  </a:ext>
                </a:extLst>
              </p:cNvPr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788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79" name="Rectangle 60">
                <a:extLst>
                  <a:ext uri="{FF2B5EF4-FFF2-40B4-BE49-F238E27FC236}">
                    <a16:creationId xmlns:a16="http://schemas.microsoft.com/office/drawing/2014/main" id="{C39DC21F-7823-4A5B-A2DA-C4A9EB6BCF58}"/>
                  </a:ext>
                </a:extLst>
              </p:cNvPr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788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80" name="Rectangle 61">
                <a:extLst>
                  <a:ext uri="{FF2B5EF4-FFF2-40B4-BE49-F238E27FC236}">
                    <a16:creationId xmlns:a16="http://schemas.microsoft.com/office/drawing/2014/main" id="{7ACC099A-B65E-4E26-B62E-F51B17E55A5A}"/>
                  </a:ext>
                </a:extLst>
              </p:cNvPr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788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81" name="Rectangle 62">
              <a:extLst>
                <a:ext uri="{FF2B5EF4-FFF2-40B4-BE49-F238E27FC236}">
                  <a16:creationId xmlns:a16="http://schemas.microsoft.com/office/drawing/2014/main" id="{0043BA15-6A43-4B7C-9EEC-B8B1CDDF765B}"/>
                </a:ext>
              </a:extLst>
            </p:cNvPr>
            <p:cNvSpPr/>
            <p:nvPr/>
          </p:nvSpPr>
          <p:spPr>
            <a:xfrm>
              <a:off x="5761231" y="1218487"/>
              <a:ext cx="1401276" cy="3263719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88">
                <a:solidFill>
                  <a:schemeClr val="bg1"/>
                </a:solidFill>
              </a:endParaRPr>
            </a:p>
          </p:txBody>
        </p:sp>
        <p:cxnSp>
          <p:nvCxnSpPr>
            <p:cNvPr id="82" name="Elbow Connector 10">
              <a:extLst>
                <a:ext uri="{FF2B5EF4-FFF2-40B4-BE49-F238E27FC236}">
                  <a16:creationId xmlns:a16="http://schemas.microsoft.com/office/drawing/2014/main" id="{A1E9A611-F203-49D2-ABB2-0C3F635DD3B0}"/>
                </a:ext>
              </a:extLst>
            </p:cNvPr>
            <p:cNvCxnSpPr>
              <a:cxnSpLocks/>
              <a:stCxn id="66" idx="3"/>
              <a:endCxn id="71" idx="1"/>
            </p:cNvCxnSpPr>
            <p:nvPr/>
          </p:nvCxnSpPr>
          <p:spPr>
            <a:xfrm>
              <a:off x="3944245" y="2201918"/>
              <a:ext cx="2272411" cy="1482389"/>
            </a:xfrm>
            <a:prstGeom prst="bentConnector3">
              <a:avLst>
                <a:gd name="adj1" fmla="val 50146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67">
              <a:extLst>
                <a:ext uri="{FF2B5EF4-FFF2-40B4-BE49-F238E27FC236}">
                  <a16:creationId xmlns:a16="http://schemas.microsoft.com/office/drawing/2014/main" id="{E935FFDD-9D8A-4A2D-949D-D3D929B21155}"/>
                </a:ext>
              </a:extLst>
            </p:cNvPr>
            <p:cNvGrpSpPr/>
            <p:nvPr/>
          </p:nvGrpSpPr>
          <p:grpSpPr>
            <a:xfrm>
              <a:off x="2603431" y="3366771"/>
              <a:ext cx="923100" cy="720531"/>
              <a:chOff x="3499528" y="4337280"/>
              <a:chExt cx="1059508" cy="827004"/>
            </a:xfrm>
          </p:grpSpPr>
          <p:pic>
            <p:nvPicPr>
              <p:cNvPr id="84" name="Picture 68">
                <a:extLst>
                  <a:ext uri="{FF2B5EF4-FFF2-40B4-BE49-F238E27FC236}">
                    <a16:creationId xmlns:a16="http://schemas.microsoft.com/office/drawing/2014/main" id="{FCE5E0D8-5CF5-4CD3-85DF-A2519DD34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85" name="Picture 69">
                <a:extLst>
                  <a:ext uri="{FF2B5EF4-FFF2-40B4-BE49-F238E27FC236}">
                    <a16:creationId xmlns:a16="http://schemas.microsoft.com/office/drawing/2014/main" id="{12B1C60C-88DD-4B7F-925C-DBB7C3223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86" name="Picture 70">
                <a:extLst>
                  <a:ext uri="{FF2B5EF4-FFF2-40B4-BE49-F238E27FC236}">
                    <a16:creationId xmlns:a16="http://schemas.microsoft.com/office/drawing/2014/main" id="{AA86E758-0FAF-4719-8DA9-52DCA922D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F553650-C1EC-4DE0-B757-65FA059E451E}"/>
                </a:ext>
              </a:extLst>
            </p:cNvPr>
            <p:cNvSpPr txBox="1"/>
            <p:nvPr/>
          </p:nvSpPr>
          <p:spPr>
            <a:xfrm flipH="1">
              <a:off x="6222828" y="1103327"/>
              <a:ext cx="478083" cy="230317"/>
            </a:xfrm>
            <a:prstGeom prst="rect">
              <a:avLst/>
            </a:prstGeom>
            <a:solidFill>
              <a:srgbClr val="005F4B"/>
            </a:solidFill>
          </p:spPr>
          <p:txBody>
            <a:bodyPr wrap="square" lIns="27000" rIns="27000" rtlCol="0" anchor="ctr">
              <a:spAutoFit/>
            </a:bodyPr>
            <a:lstStyle/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Veeam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4186CE7-34CA-4E62-B724-EB9F20EE4AE1}"/>
                </a:ext>
              </a:extLst>
            </p:cNvPr>
            <p:cNvSpPr txBox="1"/>
            <p:nvPr/>
          </p:nvSpPr>
          <p:spPr>
            <a:xfrm flipH="1">
              <a:off x="2628558" y="1103761"/>
              <a:ext cx="920316" cy="230317"/>
            </a:xfrm>
            <a:prstGeom prst="rect">
              <a:avLst/>
            </a:prstGeom>
            <a:solidFill>
              <a:srgbClr val="005F4B"/>
            </a:solidFill>
          </p:spPr>
          <p:txBody>
            <a:bodyPr wrap="square" lIns="27000" rIns="27000" rtlCol="0" anchor="ctr">
              <a:spAutoFit/>
            </a:bodyPr>
            <a:lstStyle/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Nutanix cluster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D92DA5A-E4A4-4630-9F6D-23FBA331351E}"/>
                </a:ext>
              </a:extLst>
            </p:cNvPr>
            <p:cNvSpPr txBox="1"/>
            <p:nvPr/>
          </p:nvSpPr>
          <p:spPr>
            <a:xfrm>
              <a:off x="4297574" y="1959893"/>
              <a:ext cx="815547" cy="22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88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Backup</a:t>
              </a:r>
            </a:p>
          </p:txBody>
        </p:sp>
        <p:cxnSp>
          <p:nvCxnSpPr>
            <p:cNvPr id="90" name="Connector: Elbow 19">
              <a:extLst>
                <a:ext uri="{FF2B5EF4-FFF2-40B4-BE49-F238E27FC236}">
                  <a16:creationId xmlns:a16="http://schemas.microsoft.com/office/drawing/2014/main" id="{15EC94A6-1DE5-48D0-8D85-CC8094A347BD}"/>
                </a:ext>
              </a:extLst>
            </p:cNvPr>
            <p:cNvCxnSpPr>
              <a:cxnSpLocks/>
              <a:stCxn id="92" idx="1"/>
              <a:endCxn id="73" idx="3"/>
            </p:cNvCxnSpPr>
            <p:nvPr/>
          </p:nvCxnSpPr>
          <p:spPr>
            <a:xfrm rot="10800000" flipV="1">
              <a:off x="6799414" y="1563367"/>
              <a:ext cx="1153049" cy="606063"/>
            </a:xfrm>
            <a:prstGeom prst="bentConnector3">
              <a:avLst>
                <a:gd name="adj1" fmla="val 50551"/>
              </a:avLst>
            </a:prstGeom>
            <a:ln w="15875">
              <a:solidFill>
                <a:schemeClr val="tx2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or: Elbow 30">
              <a:extLst>
                <a:ext uri="{FF2B5EF4-FFF2-40B4-BE49-F238E27FC236}">
                  <a16:creationId xmlns:a16="http://schemas.microsoft.com/office/drawing/2014/main" id="{4A28CFC3-56FD-4871-B80F-E8BD3FF7BBC8}"/>
                </a:ext>
              </a:extLst>
            </p:cNvPr>
            <p:cNvCxnSpPr>
              <a:endCxn id="97" idx="1"/>
            </p:cNvCxnSpPr>
            <p:nvPr/>
          </p:nvCxnSpPr>
          <p:spPr>
            <a:xfrm flipV="1">
              <a:off x="6784718" y="2772544"/>
              <a:ext cx="1108287" cy="911765"/>
            </a:xfrm>
            <a:prstGeom prst="bentConnector3">
              <a:avLst>
                <a:gd name="adj1" fmla="val 52750"/>
              </a:avLst>
            </a:prstGeom>
            <a:ln w="15875">
              <a:solidFill>
                <a:schemeClr val="tx2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0">
              <a:extLst>
                <a:ext uri="{FF2B5EF4-FFF2-40B4-BE49-F238E27FC236}">
                  <a16:creationId xmlns:a16="http://schemas.microsoft.com/office/drawing/2014/main" id="{832FB807-42D0-4E2B-B22D-0A6074792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462" y="1360485"/>
              <a:ext cx="405766" cy="405766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C0F64CB-4461-40F9-9065-65A33FAFCB1F}"/>
                </a:ext>
              </a:extLst>
            </p:cNvPr>
            <p:cNvSpPr txBox="1"/>
            <p:nvPr/>
          </p:nvSpPr>
          <p:spPr>
            <a:xfrm flipH="1">
              <a:off x="7557317" y="1808840"/>
              <a:ext cx="1196057" cy="36365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Veeam Backup</a:t>
              </a:r>
            </a:p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&amp; Replication UI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A6F8D31-2B0A-4CC2-BCFF-62FE8DC0F853}"/>
                </a:ext>
              </a:extLst>
            </p:cNvPr>
            <p:cNvSpPr txBox="1"/>
            <p:nvPr/>
          </p:nvSpPr>
          <p:spPr>
            <a:xfrm flipH="1">
              <a:off x="7557317" y="2935429"/>
              <a:ext cx="1196057" cy="23031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Tape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813950F-16F2-4BFC-BF35-0FF4506F30AE}"/>
                </a:ext>
              </a:extLst>
            </p:cNvPr>
            <p:cNvSpPr txBox="1"/>
            <p:nvPr/>
          </p:nvSpPr>
          <p:spPr>
            <a:xfrm flipH="1">
              <a:off x="7557317" y="3766016"/>
              <a:ext cx="1196057" cy="363659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825" dirty="0">
                  <a:solidFill>
                    <a:schemeClr val="bg1"/>
                  </a:solidFill>
                </a:rPr>
                <a:t>Secondary backup (copies, cloud, etc.)</a:t>
              </a:r>
            </a:p>
          </p:txBody>
        </p:sp>
        <p:pic>
          <p:nvPicPr>
            <p:cNvPr id="96" name="Picture 94">
              <a:extLst>
                <a:ext uri="{FF2B5EF4-FFF2-40B4-BE49-F238E27FC236}">
                  <a16:creationId xmlns:a16="http://schemas.microsoft.com/office/drawing/2014/main" id="{B271025E-8B3E-4D58-B7CE-BD973C363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7328" y="3349446"/>
              <a:ext cx="836034" cy="279569"/>
            </a:xfrm>
            <a:prstGeom prst="rect">
              <a:avLst/>
            </a:prstGeom>
          </p:spPr>
        </p:pic>
        <p:pic>
          <p:nvPicPr>
            <p:cNvPr id="97" name="Picture 95">
              <a:extLst>
                <a:ext uri="{FF2B5EF4-FFF2-40B4-BE49-F238E27FC236}">
                  <a16:creationId xmlns:a16="http://schemas.microsoft.com/office/drawing/2014/main" id="{19EDCEB7-8EE7-46BE-82B6-7B0F2A89F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93005" y="2630880"/>
              <a:ext cx="524680" cy="283327"/>
            </a:xfrm>
            <a:prstGeom prst="rect">
              <a:avLst/>
            </a:prstGeom>
          </p:spPr>
        </p:pic>
        <p:cxnSp>
          <p:nvCxnSpPr>
            <p:cNvPr id="98" name="Соединительная линия уступом 5">
              <a:extLst>
                <a:ext uri="{FF2B5EF4-FFF2-40B4-BE49-F238E27FC236}">
                  <a16:creationId xmlns:a16="http://schemas.microsoft.com/office/drawing/2014/main" id="{7EACB109-7C51-473A-9F91-301824BA15BC}"/>
                </a:ext>
              </a:extLst>
            </p:cNvPr>
            <p:cNvCxnSpPr>
              <a:stCxn id="71" idx="3"/>
              <a:endCxn id="96" idx="1"/>
            </p:cNvCxnSpPr>
            <p:nvPr/>
          </p:nvCxnSpPr>
          <p:spPr>
            <a:xfrm flipV="1">
              <a:off x="6784718" y="3489231"/>
              <a:ext cx="952610" cy="195077"/>
            </a:xfrm>
            <a:prstGeom prst="bentConnector3">
              <a:avLst>
                <a:gd name="adj1" fmla="val 61732"/>
              </a:avLst>
            </a:prstGeom>
            <a:ln w="15875">
              <a:solidFill>
                <a:schemeClr val="tx2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4731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AHV integration — Restore to Azure/AWS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68496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68495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164910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436961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40604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68496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431694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endCxn id="93" idx="1"/>
          </p:cNvCxnSpPr>
          <p:nvPr/>
        </p:nvCxnSpPr>
        <p:spPr>
          <a:xfrm>
            <a:off x="1560667" y="2012110"/>
            <a:ext cx="533524" cy="37104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115914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1184268" y="1277043"/>
            <a:ext cx="920316" cy="246221"/>
          </a:xfrm>
          <a:prstGeom prst="rect">
            <a:avLst/>
          </a:prstGeom>
          <a:solidFill>
            <a:srgbClr val="003738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Nutanix cluster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792133F-6CDB-4C12-B7A0-EF8E3300B67B}"/>
              </a:ext>
            </a:extLst>
          </p:cNvPr>
          <p:cNvGrpSpPr/>
          <p:nvPr/>
        </p:nvGrpSpPr>
        <p:grpSpPr>
          <a:xfrm>
            <a:off x="6774346" y="2140632"/>
            <a:ext cx="1482433" cy="580901"/>
            <a:chOff x="4116245" y="4079826"/>
            <a:chExt cx="989812" cy="325648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50254C0-1853-4E69-9B7E-D88AD6814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245" y="4079826"/>
              <a:ext cx="607793" cy="3256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B8E26AD1-32D1-43A3-BB59-4BA611EA6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463" y="4193620"/>
              <a:ext cx="398594" cy="12356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92DD265-5AA4-4751-98BD-D947702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683" y="2012110"/>
            <a:ext cx="2071831" cy="16389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42" dirty="0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2C3A5-4823-49B5-AF9B-AD9A023E877B}"/>
              </a:ext>
            </a:extLst>
          </p:cNvPr>
          <p:cNvGrpSpPr/>
          <p:nvPr/>
        </p:nvGrpSpPr>
        <p:grpSpPr>
          <a:xfrm>
            <a:off x="6705434" y="2741716"/>
            <a:ext cx="1753604" cy="765260"/>
            <a:chOff x="6708707" y="2430977"/>
            <a:chExt cx="1753604" cy="765260"/>
          </a:xfrm>
        </p:grpSpPr>
        <p:pic>
          <p:nvPicPr>
            <p:cNvPr id="84" name="Picture 83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7D40695-35CB-4DBA-9784-31647CAE4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964" y="243313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F9F68B08-0669-4914-AB6F-05CC53409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973" y="2430977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1F24CD0-2C09-44FC-A2A2-306E717FB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43097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 descr="\\amust.local\spb\Marketing\Graphics\Working\DIAGRAMS\Technical_Diagrams\veeam_icons\png\bridge.png">
              <a:extLst>
                <a:ext uri="{FF2B5EF4-FFF2-40B4-BE49-F238E27FC236}">
                  <a16:creationId xmlns:a16="http://schemas.microsoft.com/office/drawing/2014/main" id="{8D81E205-9770-41EA-AE19-E02B117F5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707" y="2430977"/>
              <a:ext cx="490831" cy="49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238DABF5-854E-4C25-BB30-9D9E9B353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7022" y="2842282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8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934733FA-86C3-4216-8A5E-1790E188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23" y="2840260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10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B6FE35B5-ED81-424E-9D27-86FC7F26A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840260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6CEA046-54B6-4835-BF39-C6426074B6E4}"/>
              </a:ext>
            </a:extLst>
          </p:cNvPr>
          <p:cNvCxnSpPr>
            <a:stCxn id="98" idx="3"/>
            <a:endCxn id="83" idx="1"/>
          </p:cNvCxnSpPr>
          <p:nvPr/>
        </p:nvCxnSpPr>
        <p:spPr>
          <a:xfrm flipV="1">
            <a:off x="5340428" y="2831592"/>
            <a:ext cx="1160255" cy="1033950"/>
          </a:xfrm>
          <a:prstGeom prst="bentConnector3">
            <a:avLst/>
          </a:prstGeom>
          <a:ln w="19050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6946058-79F4-458F-96AC-6BC3928706FA}"/>
              </a:ext>
            </a:extLst>
          </p:cNvPr>
          <p:cNvSpPr txBox="1"/>
          <p:nvPr/>
        </p:nvSpPr>
        <p:spPr>
          <a:xfrm>
            <a:off x="2922318" y="1656210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D8FFA59-0B93-435A-A366-5217D8BD6C55}"/>
              </a:ext>
            </a:extLst>
          </p:cNvPr>
          <p:cNvSpPr txBox="1"/>
          <p:nvPr/>
        </p:nvSpPr>
        <p:spPr>
          <a:xfrm flipH="1">
            <a:off x="4810020" y="1277043"/>
            <a:ext cx="492752" cy="246221"/>
          </a:xfrm>
          <a:prstGeom prst="rect">
            <a:avLst/>
          </a:prstGeom>
          <a:solidFill>
            <a:srgbClr val="003738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B973AA-D368-40CC-91A1-DC0EC7DB0962}"/>
              </a:ext>
            </a:extLst>
          </p:cNvPr>
          <p:cNvSpPr txBox="1"/>
          <p:nvPr/>
        </p:nvSpPr>
        <p:spPr>
          <a:xfrm flipH="1">
            <a:off x="7058414" y="1909617"/>
            <a:ext cx="1117930" cy="246221"/>
          </a:xfrm>
          <a:prstGeom prst="rect">
            <a:avLst/>
          </a:prstGeom>
          <a:solidFill>
            <a:srgbClr val="003738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Azure / AWS</a:t>
            </a:r>
          </a:p>
        </p:txBody>
      </p:sp>
      <p:cxnSp>
        <p:nvCxnSpPr>
          <p:cNvPr id="48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2556421" y="2383151"/>
            <a:ext cx="2215943" cy="148239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501AD4FA-A28F-48ED-86D2-1402580C04A6}"/>
              </a:ext>
            </a:extLst>
          </p:cNvPr>
          <p:cNvSpPr txBox="1">
            <a:spLocks/>
          </p:cNvSpPr>
          <p:nvPr/>
        </p:nvSpPr>
        <p:spPr>
          <a:xfrm>
            <a:off x="473641" y="849472"/>
            <a:ext cx="8202047" cy="430887"/>
          </a:xfrm>
          <a:prstGeom prst="rect">
            <a:avLst/>
          </a:prstGeom>
        </p:spPr>
        <p:txBody>
          <a:bodyPr anchor="ctr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Nutanix 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데이터를 손쉽게 </a:t>
            </a:r>
            <a:r>
              <a:rPr lang="ko-KR" altLang="en-US" sz="14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몇번만의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클릭만으로 퍼블릭 클라우드로 마이그레이션을 제공합니다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060478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AHV integration — Veeam Agents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777054" y="312536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>
              <a:solidFill>
                <a:schemeClr val="bg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777049" y="285151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83" y="214737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1741197" y="253517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4461703" y="199265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solidFill>
                      <a:schemeClr val="bg1"/>
                    </a:solidFill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498136" y="136683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>
              <a:solidFill>
                <a:schemeClr val="bg1"/>
              </a:solidFill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777052" y="189581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solidFill>
                    <a:schemeClr val="bg1"/>
                  </a:solidFill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4409033" y="136683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>
              <a:solidFill>
                <a:schemeClr val="bg1"/>
              </a:solidFill>
            </a:endParaRPr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stCxn id="93" idx="3"/>
            <a:endCxn id="98" idx="1"/>
          </p:cNvCxnSpPr>
          <p:nvPr/>
        </p:nvCxnSpPr>
        <p:spPr>
          <a:xfrm>
            <a:off x="2592049" y="2350261"/>
            <a:ext cx="2272407" cy="148239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1251233" y="351511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1276360" y="1244153"/>
            <a:ext cx="920316" cy="246221"/>
          </a:xfrm>
          <a:prstGeom prst="rect">
            <a:avLst/>
          </a:prstGeom>
          <a:solidFill>
            <a:srgbClr val="003738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Nutanix cluster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6946058-79F4-458F-96AC-6BC3928706FA}"/>
              </a:ext>
            </a:extLst>
          </p:cNvPr>
          <p:cNvSpPr txBox="1"/>
          <p:nvPr/>
        </p:nvSpPr>
        <p:spPr>
          <a:xfrm>
            <a:off x="3160954" y="2018824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D8FFA59-0B93-435A-A366-5217D8BD6C55}"/>
              </a:ext>
            </a:extLst>
          </p:cNvPr>
          <p:cNvSpPr txBox="1"/>
          <p:nvPr/>
        </p:nvSpPr>
        <p:spPr>
          <a:xfrm flipH="1">
            <a:off x="4902112" y="1244153"/>
            <a:ext cx="492752" cy="246221"/>
          </a:xfrm>
          <a:prstGeom prst="rect">
            <a:avLst/>
          </a:prstGeom>
          <a:solidFill>
            <a:srgbClr val="003738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E0AF35-16CD-4DDC-9129-CCE97FE87938}"/>
              </a:ext>
            </a:extLst>
          </p:cNvPr>
          <p:cNvGrpSpPr/>
          <p:nvPr/>
        </p:nvGrpSpPr>
        <p:grpSpPr>
          <a:xfrm>
            <a:off x="5432520" y="1244153"/>
            <a:ext cx="3232086" cy="3386397"/>
            <a:chOff x="5340428" y="1277043"/>
            <a:chExt cx="3232086" cy="338639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92DD265-5AA4-4751-98BD-D94770244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683" y="1399720"/>
              <a:ext cx="2071831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42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E6CEA046-54B6-4835-BF39-C6426074B6E4}"/>
                </a:ext>
              </a:extLst>
            </p:cNvPr>
            <p:cNvCxnSpPr>
              <a:cxnSpLocks/>
              <a:stCxn id="98" idx="3"/>
              <a:endCxn id="83" idx="1"/>
            </p:cNvCxnSpPr>
            <p:nvPr/>
          </p:nvCxnSpPr>
          <p:spPr>
            <a:xfrm flipV="1">
              <a:off x="5340428" y="3031580"/>
              <a:ext cx="1160255" cy="827384"/>
            </a:xfrm>
            <a:prstGeom prst="bentConnector3">
              <a:avLst/>
            </a:prstGeom>
            <a:ln w="15875">
              <a:solidFill>
                <a:schemeClr val="tx2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4572DA4-67CE-4FB9-AB89-88999589F530}"/>
                </a:ext>
              </a:extLst>
            </p:cNvPr>
            <p:cNvSpPr txBox="1"/>
            <p:nvPr/>
          </p:nvSpPr>
          <p:spPr>
            <a:xfrm flipH="1">
              <a:off x="7009014" y="1277043"/>
              <a:ext cx="1055169" cy="246221"/>
            </a:xfrm>
            <a:prstGeom prst="rect">
              <a:avLst/>
            </a:prstGeom>
            <a:solidFill>
              <a:srgbClr val="003738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</a:rPr>
                <a:t>Veeam Agents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E59815-5BE8-416C-A8B4-BE289EE19C91}"/>
                </a:ext>
              </a:extLst>
            </p:cNvPr>
            <p:cNvGrpSpPr/>
            <p:nvPr/>
          </p:nvGrpSpPr>
          <p:grpSpPr>
            <a:xfrm>
              <a:off x="7179910" y="2174772"/>
              <a:ext cx="775173" cy="874492"/>
              <a:chOff x="7149012" y="1987795"/>
              <a:chExt cx="775173" cy="874492"/>
            </a:xfrm>
          </p:grpSpPr>
          <p:pic>
            <p:nvPicPr>
              <p:cNvPr id="50" name="Picture 270">
                <a:extLst>
                  <a:ext uri="{FF2B5EF4-FFF2-40B4-BE49-F238E27FC236}">
                    <a16:creationId xmlns:a16="http://schemas.microsoft.com/office/drawing/2014/main" id="{55EDF415-E7A9-419B-9506-FC7976D1B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220330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70">
                <a:extLst>
                  <a:ext uri="{FF2B5EF4-FFF2-40B4-BE49-F238E27FC236}">
                    <a16:creationId xmlns:a16="http://schemas.microsoft.com/office/drawing/2014/main" id="{226B18FA-4186-46D2-8167-BCD8E569FD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44106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70">
                <a:extLst>
                  <a:ext uri="{FF2B5EF4-FFF2-40B4-BE49-F238E27FC236}">
                    <a16:creationId xmlns:a16="http://schemas.microsoft.com/office/drawing/2014/main" id="{E419DC22-CDA9-433C-AF2A-EC00CF71D5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65898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EC8DD9A-567C-4C12-8D07-C025090DE96A}"/>
                  </a:ext>
                </a:extLst>
              </p:cNvPr>
              <p:cNvSpPr txBox="1"/>
              <p:nvPr/>
            </p:nvSpPr>
            <p:spPr>
              <a:xfrm>
                <a:off x="7149012" y="1987795"/>
                <a:ext cx="77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+mj-lt"/>
                    <a:ea typeface="Tahoma" charset="0"/>
                    <a:cs typeface="Tahoma" charset="0"/>
                  </a:rPr>
                  <a:t>Physical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A4ACCB-12DF-455C-97C9-1B91B84AC6D6}"/>
                </a:ext>
              </a:extLst>
            </p:cNvPr>
            <p:cNvGrpSpPr/>
            <p:nvPr/>
          </p:nvGrpSpPr>
          <p:grpSpPr>
            <a:xfrm>
              <a:off x="7081663" y="1634408"/>
              <a:ext cx="971666" cy="461244"/>
              <a:chOff x="7186613" y="471284"/>
              <a:chExt cx="1185862" cy="56292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D6D86D-0F22-41D3-852B-35FFF8A06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9667" y="554807"/>
                <a:ext cx="407463" cy="40746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ED788FC8-E6C2-435A-A3E8-3E5A4F699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8670" y="560390"/>
                <a:ext cx="407463" cy="40746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3A3A27-E2CA-4C39-A6C6-6C39418BB733}"/>
                  </a:ext>
                </a:extLst>
              </p:cNvPr>
              <p:cNvSpPr/>
              <p:nvPr/>
            </p:nvSpPr>
            <p:spPr bwMode="auto">
              <a:xfrm>
                <a:off x="7186613" y="471284"/>
                <a:ext cx="1185862" cy="56292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25A64BA-E79E-43E5-B79C-D7CC59A57E1F}"/>
                  </a:ext>
                </a:extLst>
              </p:cNvPr>
              <p:cNvCxnSpPr/>
              <p:nvPr/>
            </p:nvCxnSpPr>
            <p:spPr>
              <a:xfrm>
                <a:off x="7782081" y="558218"/>
                <a:ext cx="0" cy="388163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E58E18-74B6-4AA6-ACBC-98CD10689E6E}"/>
                </a:ext>
              </a:extLst>
            </p:cNvPr>
            <p:cNvGrpSpPr/>
            <p:nvPr/>
          </p:nvGrpSpPr>
          <p:grpSpPr>
            <a:xfrm>
              <a:off x="6976133" y="3113379"/>
              <a:ext cx="1182727" cy="1383076"/>
              <a:chOff x="6976133" y="3113379"/>
              <a:chExt cx="1182727" cy="13830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C89ECE4-E331-4268-8EFC-C9453F124EAC}"/>
                  </a:ext>
                </a:extLst>
              </p:cNvPr>
              <p:cNvGrpSpPr/>
              <p:nvPr/>
            </p:nvGrpSpPr>
            <p:grpSpPr>
              <a:xfrm>
                <a:off x="6976133" y="3113379"/>
                <a:ext cx="1182727" cy="1383076"/>
                <a:chOff x="6945235" y="2968980"/>
                <a:chExt cx="1182727" cy="1383076"/>
              </a:xfrm>
            </p:grpSpPr>
            <p:pic>
              <p:nvPicPr>
                <p:cNvPr id="54" name="Picture 182">
                  <a:extLst>
                    <a:ext uri="{FF2B5EF4-FFF2-40B4-BE49-F238E27FC236}">
                      <a16:creationId xmlns:a16="http://schemas.microsoft.com/office/drawing/2014/main" id="{70C7A2EC-B2F5-4F2F-A535-0D4A041786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945235" y="3199812"/>
                  <a:ext cx="1182727" cy="115224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B9DD6B8-5886-4EB6-8EF2-6FF959AA9042}"/>
                    </a:ext>
                  </a:extLst>
                </p:cNvPr>
                <p:cNvSpPr txBox="1"/>
                <p:nvPr/>
              </p:nvSpPr>
              <p:spPr>
                <a:xfrm>
                  <a:off x="7149012" y="2968980"/>
                  <a:ext cx="7751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solidFill>
                        <a:schemeClr val="bg1"/>
                      </a:solidFill>
                      <a:latin typeface="+mj-lt"/>
                      <a:ea typeface="Tahoma" charset="0"/>
                      <a:cs typeface="Tahoma" charset="0"/>
                    </a:rPr>
                    <a:t>Virtual</a:t>
                  </a: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00AAA4-C5BE-40A7-BFA7-1DA79737417F}"/>
                  </a:ext>
                </a:extLst>
              </p:cNvPr>
              <p:cNvSpPr/>
              <p:nvPr/>
            </p:nvSpPr>
            <p:spPr bwMode="auto">
              <a:xfrm>
                <a:off x="6976134" y="3646273"/>
                <a:ext cx="1179858" cy="334927"/>
              </a:xfrm>
              <a:prstGeom prst="rect">
                <a:avLst/>
              </a:prstGeom>
              <a:solidFill>
                <a:srgbClr val="F08F0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solidFill>
                    <a:schemeClr val="bg1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877C7F-F4A5-4685-B03E-46CC42C12711}"/>
                </a:ext>
              </a:extLst>
            </p:cNvPr>
            <p:cNvSpPr txBox="1"/>
            <p:nvPr/>
          </p:nvSpPr>
          <p:spPr>
            <a:xfrm>
              <a:off x="6983620" y="3692826"/>
              <a:ext cx="1179859" cy="2154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71500">
                <a:defRPr/>
              </a:pP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KVM, </a:t>
              </a:r>
              <a:r>
                <a:rPr lang="en-US" sz="800" kern="0" dirty="0" err="1">
                  <a:solidFill>
                    <a:schemeClr val="bg1"/>
                  </a:solidFill>
                  <a:latin typeface="+mj-lt"/>
                </a:rPr>
                <a:t>XenServer</a:t>
              </a: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, etc.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FAD1E9F-7CC7-40EB-A3C0-98EDEE61177C}"/>
              </a:ext>
            </a:extLst>
          </p:cNvPr>
          <p:cNvGrpSpPr/>
          <p:nvPr/>
        </p:nvGrpSpPr>
        <p:grpSpPr>
          <a:xfrm>
            <a:off x="558111" y="1733043"/>
            <a:ext cx="4551559" cy="3023712"/>
            <a:chOff x="466019" y="1765933"/>
            <a:chExt cx="4551559" cy="3023712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157D7E-9543-4034-983E-31546CEAC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6019" y="1765933"/>
              <a:ext cx="270777" cy="2707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B2E72C54-7197-480A-A232-585FD19876A9}"/>
                </a:ext>
              </a:extLst>
            </p:cNvPr>
            <p:cNvCxnSpPr>
              <a:cxnSpLocks/>
              <a:stCxn id="69" idx="2"/>
              <a:endCxn id="99" idx="2"/>
            </p:cNvCxnSpPr>
            <p:nvPr/>
          </p:nvCxnSpPr>
          <p:spPr>
            <a:xfrm rot="16200000" flipH="1">
              <a:off x="1592416" y="1045702"/>
              <a:ext cx="2434154" cy="4416170"/>
            </a:xfrm>
            <a:prstGeom prst="bentConnector3">
              <a:avLst>
                <a:gd name="adj1" fmla="val 109391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BE62B1A-A879-4984-885C-FA934D233271}"/>
                </a:ext>
              </a:extLst>
            </p:cNvPr>
            <p:cNvSpPr txBox="1"/>
            <p:nvPr/>
          </p:nvSpPr>
          <p:spPr>
            <a:xfrm>
              <a:off x="2922318" y="4420313"/>
              <a:ext cx="989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Gotham Rounded Book"/>
                  <a:ea typeface="Tahoma" charset="0"/>
                  <a:cs typeface="Tahoma" charset="0"/>
                </a:rPr>
                <a:t>App-consistent</a:t>
              </a:r>
            </a:p>
            <a:p>
              <a:pPr algn="ctr"/>
              <a:r>
                <a:rPr lang="en-US" sz="900" dirty="0">
                  <a:solidFill>
                    <a:schemeClr val="bg1"/>
                  </a:solidFill>
                  <a:latin typeface="Gotham Rounded Book"/>
                  <a:ea typeface="Tahoma" charset="0"/>
                  <a:cs typeface="Tahoma" charset="0"/>
                </a:rPr>
                <a:t>backups</a:t>
              </a:r>
            </a:p>
          </p:txBody>
        </p:sp>
      </p:grpSp>
      <p:cxnSp>
        <p:nvCxnSpPr>
          <p:cNvPr id="60" name="Elbow Connector 10">
            <a:extLst>
              <a:ext uri="{FF2B5EF4-FFF2-40B4-BE49-F238E27FC236}">
                <a16:creationId xmlns:a16="http://schemas.microsoft.com/office/drawing/2014/main" id="{6FAC8321-E43F-4DDC-B68F-AC905FA633EA}"/>
              </a:ext>
            </a:extLst>
          </p:cNvPr>
          <p:cNvCxnSpPr>
            <a:cxnSpLocks/>
            <a:stCxn id="105" idx="3"/>
            <a:endCxn id="93" idx="1"/>
          </p:cNvCxnSpPr>
          <p:nvPr/>
        </p:nvCxnSpPr>
        <p:spPr>
          <a:xfrm>
            <a:off x="1652759" y="2101032"/>
            <a:ext cx="533524" cy="249229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텍스트 개체 틀 5">
            <a:extLst>
              <a:ext uri="{FF2B5EF4-FFF2-40B4-BE49-F238E27FC236}">
                <a16:creationId xmlns:a16="http://schemas.microsoft.com/office/drawing/2014/main" id="{7C912C5C-A49C-4692-9C91-40B1C62E1D81}"/>
              </a:ext>
            </a:extLst>
          </p:cNvPr>
          <p:cNvSpPr txBox="1">
            <a:spLocks/>
          </p:cNvSpPr>
          <p:nvPr/>
        </p:nvSpPr>
        <p:spPr>
          <a:xfrm>
            <a:off x="473641" y="849472"/>
            <a:ext cx="8202047" cy="430887"/>
          </a:xfrm>
          <a:prstGeom prst="rect">
            <a:avLst/>
          </a:prstGeom>
        </p:spPr>
        <p:txBody>
          <a:bodyPr anchor="ctr"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플랫폼으로 모든 워크로드 백업을 통합 관리합니다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80674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E2264-7CC7-4AB4-A497-54D85CC30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대시보드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BAFD13-1AF4-4F6E-940C-06F88DACD7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62624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대시보드 기능을 통해 한눈에 손쉽게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상태와 백업작업 결과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백업서버와 저장소의 상태 그리고 특이사항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이벤트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확인할수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있습니다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A6BDE1-B6CC-481C-9811-045CA01819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2204" y="1819636"/>
            <a:ext cx="3312271" cy="1787733"/>
          </a:xfrm>
        </p:spPr>
        <p:txBody>
          <a:bodyPr/>
          <a:lstStyle/>
          <a:p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100" dirty="0"/>
              <a:t>전체 </a:t>
            </a:r>
            <a:r>
              <a:rPr lang="en-US" altLang="ko-KR" sz="1100" dirty="0"/>
              <a:t>VM </a:t>
            </a:r>
            <a:r>
              <a:rPr lang="ko-KR" altLang="en-US" sz="1100" dirty="0"/>
              <a:t>중 백업 관리와 보호에 포함된 </a:t>
            </a:r>
            <a:r>
              <a:rPr lang="en-US" altLang="ko-KR" sz="1100" dirty="0"/>
              <a:t>VM</a:t>
            </a:r>
            <a:r>
              <a:rPr lang="ko-KR" altLang="en-US" sz="1100" dirty="0"/>
              <a:t>과 보호되고 있지 않은</a:t>
            </a:r>
            <a:r>
              <a:rPr lang="en-US" altLang="ko-KR" sz="1100" dirty="0"/>
              <a:t> VM </a:t>
            </a:r>
            <a:r>
              <a:rPr lang="ko-KR" altLang="en-US" sz="1100" dirty="0"/>
              <a:t>현황</a:t>
            </a: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100" dirty="0"/>
              <a:t>백업 저장소의 유휴공간 현황</a:t>
            </a: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en-US" altLang="ko-KR" sz="110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ko-KR" altLang="en-US" sz="1100" dirty="0"/>
              <a:t>특이사항으로 감지된 이벤트 로그</a:t>
            </a:r>
            <a:endParaRPr lang="en-US" altLang="ko-KR" sz="11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7897C2-85CD-4221-9B68-686C738A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50" y="1482038"/>
            <a:ext cx="4402861" cy="2970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73448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79758-2501-422A-B0CE-F761884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백업작업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55DCC-2E56-48CF-BEF9-0E3848416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49468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수행된 백업작업의 현황을 확인하고 새로운 작업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기존작업 편집과 삭제 등의 관리가 직관적인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GUI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가능합니다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 descr="Backup Jobs">
            <a:extLst>
              <a:ext uri="{FF2B5EF4-FFF2-40B4-BE49-F238E27FC236}">
                <a16:creationId xmlns:a16="http://schemas.microsoft.com/office/drawing/2014/main" id="{82B4BC90-0A04-4096-88C1-15163AFF1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282398"/>
            <a:ext cx="8207374" cy="334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1678B5-38AE-435A-8C1E-086D36D57C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6583" y="1797011"/>
            <a:ext cx="2823210" cy="24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1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6DD6F-4898-4611-97F4-51590348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ko-KR" altLang="en-US" dirty="0"/>
              <a:t>가상환경 기능 요약</a:t>
            </a:r>
            <a:r>
              <a:rPr lang="en-US" altLang="ko-KR" dirty="0"/>
              <a:t>(AHV)</a:t>
            </a:r>
            <a:endParaRPr lang="ko-KR" sz="2400" dirty="0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29" name="Content Placeholder 1">
            <a:extLst>
              <a:ext uri="{FF2B5EF4-FFF2-40B4-BE49-F238E27FC236}">
                <a16:creationId xmlns:a16="http://schemas.microsoft.com/office/drawing/2014/main" id="{F750525E-BF62-4465-9A7C-E1563EDD213B}"/>
              </a:ext>
            </a:extLst>
          </p:cNvPr>
          <p:cNvSpPr txBox="1">
            <a:spLocks/>
          </p:cNvSpPr>
          <p:nvPr/>
        </p:nvSpPr>
        <p:spPr>
          <a:xfrm>
            <a:off x="461962" y="858950"/>
            <a:ext cx="8229601" cy="439914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 환경에서 에이전트리스 기반의 모든 백업을 제공하며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수분 이내에 즉시 </a:t>
            </a:r>
            <a:r>
              <a:rPr lang="en-US" altLang="ko-KR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재개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VM/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디스크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/DB </a:t>
            </a:r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단위의 세분화된 복구를 통해 </a:t>
            </a:r>
            <a:r>
              <a:rPr lang="ko-KR" altLang="en-US" sz="1400" b="1" dirty="0">
                <a:solidFill>
                  <a:srgbClr val="00E29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 연속성을 보장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DFE523BF-1AF6-4085-8AA4-D3081A58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4" y="2368931"/>
            <a:ext cx="418278" cy="405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72B7723F-C2C9-4B76-AD3F-20CFFBB7C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26" y="2368931"/>
            <a:ext cx="404564" cy="405000"/>
          </a:xfrm>
          <a:prstGeom prst="rect">
            <a:avLst/>
          </a:prstGeom>
        </p:spPr>
      </p:pic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79ED4CCD-3E86-459E-A243-3E06C7C5E89B}"/>
              </a:ext>
            </a:extLst>
          </p:cNvPr>
          <p:cNvCxnSpPr/>
          <p:nvPr/>
        </p:nvCxnSpPr>
        <p:spPr>
          <a:xfrm>
            <a:off x="1491290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6BC25F2-D5CA-4605-8D39-DAA8B5560039}"/>
              </a:ext>
            </a:extLst>
          </p:cNvPr>
          <p:cNvCxnSpPr/>
          <p:nvPr/>
        </p:nvCxnSpPr>
        <p:spPr>
          <a:xfrm>
            <a:off x="7666146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B970EC3C-D109-4C3F-B7C6-6169A08F4170}"/>
              </a:ext>
            </a:extLst>
          </p:cNvPr>
          <p:cNvCxnSpPr/>
          <p:nvPr/>
        </p:nvCxnSpPr>
        <p:spPr>
          <a:xfrm>
            <a:off x="3031645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CAC8540-EE57-4CEC-A749-64A986AA7687}"/>
              </a:ext>
            </a:extLst>
          </p:cNvPr>
          <p:cNvCxnSpPr/>
          <p:nvPr/>
        </p:nvCxnSpPr>
        <p:spPr>
          <a:xfrm>
            <a:off x="6125791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연결선: 구부러짐 140">
            <a:extLst>
              <a:ext uri="{FF2B5EF4-FFF2-40B4-BE49-F238E27FC236}">
                <a16:creationId xmlns:a16="http://schemas.microsoft.com/office/drawing/2014/main" id="{BECF75A4-3DC5-433C-99C5-0CD2F0660A02}"/>
              </a:ext>
            </a:extLst>
          </p:cNvPr>
          <p:cNvCxnSpPr>
            <a:cxnSpLocks/>
            <a:stCxn id="134" idx="0"/>
            <a:endCxn id="133" idx="0"/>
          </p:cNvCxnSpPr>
          <p:nvPr/>
        </p:nvCxnSpPr>
        <p:spPr>
          <a:xfrm rot="16200000" flipV="1">
            <a:off x="795986" y="1944009"/>
            <a:ext cx="9525" cy="849845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>
            <a:extLst>
              <a:ext uri="{FF2B5EF4-FFF2-40B4-BE49-F238E27FC236}">
                <a16:creationId xmlns:a16="http://schemas.microsoft.com/office/drawing/2014/main" id="{8CB24AB9-C72B-4201-8F51-497A39EBB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07" y="2368931"/>
            <a:ext cx="418278" cy="405000"/>
          </a:xfrm>
          <a:prstGeom prst="rect">
            <a:avLst/>
          </a:prstGeom>
        </p:spPr>
      </p:pic>
      <p:graphicFrame>
        <p:nvGraphicFramePr>
          <p:cNvPr id="143" name="표 142">
            <a:extLst>
              <a:ext uri="{FF2B5EF4-FFF2-40B4-BE49-F238E27FC236}">
                <a16:creationId xmlns:a16="http://schemas.microsoft.com/office/drawing/2014/main" id="{91658289-1AEB-40B7-AA8B-2329F9DA4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71068"/>
              </p:ext>
            </p:extLst>
          </p:nvPr>
        </p:nvGraphicFramePr>
        <p:xfrm>
          <a:off x="44246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 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전체 이미지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장애 시 가장 최근의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가능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44" name="Picture 2" descr="Image result for file icon">
            <a:extLst>
              <a:ext uri="{FF2B5EF4-FFF2-40B4-BE49-F238E27FC236}">
                <a16:creationId xmlns:a16="http://schemas.microsoft.com/office/drawing/2014/main" id="{03952FA6-44CF-433A-A568-D58B832BB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500" y="2368931"/>
            <a:ext cx="405000" cy="4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5" name="연결선: 구부러짐 144">
            <a:extLst>
              <a:ext uri="{FF2B5EF4-FFF2-40B4-BE49-F238E27FC236}">
                <a16:creationId xmlns:a16="http://schemas.microsoft.com/office/drawing/2014/main" id="{7F437C56-B0C3-43A3-A6A3-524F45DBCDCC}"/>
              </a:ext>
            </a:extLst>
          </p:cNvPr>
          <p:cNvCxnSpPr>
            <a:cxnSpLocks/>
            <a:stCxn id="144" idx="0"/>
            <a:endCxn id="142" idx="0"/>
          </p:cNvCxnSpPr>
          <p:nvPr/>
        </p:nvCxnSpPr>
        <p:spPr>
          <a:xfrm rot="16200000" flipV="1">
            <a:off x="2232023" y="1927954"/>
            <a:ext cx="9525" cy="88195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6" name="표 145">
            <a:extLst>
              <a:ext uri="{FF2B5EF4-FFF2-40B4-BE49-F238E27FC236}">
                <a16:creationId xmlns:a16="http://schemas.microsoft.com/office/drawing/2014/main" id="{76D742A7-D2A3-4563-80EA-B30F7D7CA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10485"/>
              </p:ext>
            </p:extLst>
          </p:nvPr>
        </p:nvGraphicFramePr>
        <p:xfrm>
          <a:off x="1570225" y="2814154"/>
          <a:ext cx="1421644" cy="2062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80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VM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으로 파일복구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3162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장점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분의 짧은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RTO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24240CB7-9F0B-4B5A-923E-B799203559D9}"/>
              </a:ext>
            </a:extLst>
          </p:cNvPr>
          <p:cNvGrpSpPr/>
          <p:nvPr/>
        </p:nvGrpSpPr>
        <p:grpSpPr>
          <a:xfrm>
            <a:off x="3879812" y="2368931"/>
            <a:ext cx="594000" cy="405000"/>
            <a:chOff x="7479791" y="3328838"/>
            <a:chExt cx="792000" cy="522000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1F3DD751-BB7F-4174-B3EB-8B1E406C3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1791" y="3353869"/>
              <a:ext cx="540000" cy="471938"/>
            </a:xfrm>
            <a:prstGeom prst="rect">
              <a:avLst/>
            </a:prstGeom>
          </p:spPr>
        </p:pic>
        <p:pic>
          <p:nvPicPr>
            <p:cNvPr id="149" name="Picture 6" descr="Image result for digital clock calendar icon">
              <a:extLst>
                <a:ext uri="{FF2B5EF4-FFF2-40B4-BE49-F238E27FC236}">
                  <a16:creationId xmlns:a16="http://schemas.microsoft.com/office/drawing/2014/main" id="{F5781E2F-1FCB-45A2-9061-B6D5C25B53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791" y="3328838"/>
              <a:ext cx="522000" cy="52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0" name="그림 149">
            <a:extLst>
              <a:ext uri="{FF2B5EF4-FFF2-40B4-BE49-F238E27FC236}">
                <a16:creationId xmlns:a16="http://schemas.microsoft.com/office/drawing/2014/main" id="{82CA5882-884F-4B98-9530-849C2DB6C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843" y="2368931"/>
            <a:ext cx="418278" cy="405000"/>
          </a:xfrm>
          <a:prstGeom prst="rect">
            <a:avLst/>
          </a:prstGeom>
        </p:spPr>
      </p:pic>
      <p:cxnSp>
        <p:nvCxnSpPr>
          <p:cNvPr id="151" name="연결선: 구부러짐 150">
            <a:extLst>
              <a:ext uri="{FF2B5EF4-FFF2-40B4-BE49-F238E27FC236}">
                <a16:creationId xmlns:a16="http://schemas.microsoft.com/office/drawing/2014/main" id="{BD89E394-9230-4F40-86D4-968F14BAF5B0}"/>
              </a:ext>
            </a:extLst>
          </p:cNvPr>
          <p:cNvCxnSpPr>
            <a:cxnSpLocks/>
            <a:stCxn id="149" idx="0"/>
            <a:endCxn id="150" idx="0"/>
          </p:cNvCxnSpPr>
          <p:nvPr/>
        </p:nvCxnSpPr>
        <p:spPr>
          <a:xfrm rot="16200000" flipV="1">
            <a:off x="3683772" y="1977141"/>
            <a:ext cx="9525" cy="7835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2" name="표 151">
            <a:extLst>
              <a:ext uri="{FF2B5EF4-FFF2-40B4-BE49-F238E27FC236}">
                <a16:creationId xmlns:a16="http://schemas.microsoft.com/office/drawing/2014/main" id="{DD2FDB02-9D25-473A-B794-33BDD8FB0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805194"/>
              </p:ext>
            </p:extLst>
          </p:nvPr>
        </p:nvGraphicFramePr>
        <p:xfrm>
          <a:off x="3085331" y="2823635"/>
          <a:ext cx="1421644" cy="2058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318091">
                <a:tc>
                  <a:txBody>
                    <a:bodyPr/>
                    <a:lstStyle/>
                    <a:p>
                      <a:pPr marL="0" algn="l" defTabSz="686030" rtl="0" eaLnBrk="1" latinLnBrk="1" hangingPunct="1"/>
                      <a:r>
                        <a:rPr lang="ko-KR" altLang="en-US" sz="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r>
                        <a:rPr lang="en-US" altLang="ko-KR" sz="8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ko-KR" altLang="en-US" sz="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686030" rtl="0" eaLnBrk="1" latinLnBrk="1" hangingPunct="1"/>
                      <a:r>
                        <a:rPr lang="en-US" altLang="ko-KR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Oracle, MSSQL </a:t>
                      </a:r>
                      <a:r>
                        <a:rPr lang="ko-KR" altLang="en-US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시점복구 및 </a:t>
                      </a:r>
                      <a:r>
                        <a:rPr lang="en-US" altLang="ko-KR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MSSQL </a:t>
                      </a:r>
                      <a:r>
                        <a:rPr lang="ko-KR" altLang="en-US" sz="7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테이블 복구</a:t>
                      </a:r>
                    </a:p>
                  </a:txBody>
                  <a:tcPr marL="13500" marR="1350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54" name="그림 153">
            <a:extLst>
              <a:ext uri="{FF2B5EF4-FFF2-40B4-BE49-F238E27FC236}">
                <a16:creationId xmlns:a16="http://schemas.microsoft.com/office/drawing/2014/main" id="{AEEDE80D-7092-4FCF-BEBC-B0F737BFFB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8021" y="2349511"/>
            <a:ext cx="569051" cy="405000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45FE18DD-CF02-4180-A76C-3DE9BCB370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6338" y="2353999"/>
            <a:ext cx="418278" cy="405000"/>
          </a:xfrm>
          <a:prstGeom prst="rect">
            <a:avLst/>
          </a:prstGeom>
        </p:spPr>
      </p:pic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30084CE1-48A9-4440-B6B2-93400C78F442}"/>
              </a:ext>
            </a:extLst>
          </p:cNvPr>
          <p:cNvCxnSpPr>
            <a:stCxn id="154" idx="1"/>
            <a:endCxn id="155" idx="3"/>
          </p:cNvCxnSpPr>
          <p:nvPr/>
        </p:nvCxnSpPr>
        <p:spPr>
          <a:xfrm flipH="1">
            <a:off x="8204617" y="2552011"/>
            <a:ext cx="313405" cy="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7" name="표 156">
            <a:extLst>
              <a:ext uri="{FF2B5EF4-FFF2-40B4-BE49-F238E27FC236}">
                <a16:creationId xmlns:a16="http://schemas.microsoft.com/office/drawing/2014/main" id="{723C253B-C6E2-46BA-AEB3-3B176A468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837302"/>
              </p:ext>
            </p:extLst>
          </p:nvPr>
        </p:nvGraphicFramePr>
        <p:xfrm>
          <a:off x="7712484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백업 모니터링 및 리포팅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77542E18-200A-4C50-97F1-AC3C95EBFC55}"/>
              </a:ext>
            </a:extLst>
          </p:cNvPr>
          <p:cNvGrpSpPr/>
          <p:nvPr/>
        </p:nvGrpSpPr>
        <p:grpSpPr>
          <a:xfrm>
            <a:off x="4080327" y="1399122"/>
            <a:ext cx="1186866" cy="800961"/>
            <a:chOff x="5440433" y="1647914"/>
            <a:chExt cx="1582487" cy="1270985"/>
          </a:xfrm>
        </p:grpSpPr>
        <p:pic>
          <p:nvPicPr>
            <p:cNvPr id="161" name="그림 160">
              <a:extLst>
                <a:ext uri="{FF2B5EF4-FFF2-40B4-BE49-F238E27FC236}">
                  <a16:creationId xmlns:a16="http://schemas.microsoft.com/office/drawing/2014/main" id="{C5EC2F74-FE73-4B9A-89F8-50382968F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44851" y="1647914"/>
              <a:ext cx="720000" cy="693406"/>
            </a:xfrm>
            <a:prstGeom prst="rect">
              <a:avLst/>
            </a:prstGeom>
          </p:spPr>
        </p:pic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B1C6E48-747A-4EDE-BB9B-767141A56DCC}"/>
                </a:ext>
              </a:extLst>
            </p:cNvPr>
            <p:cNvSpPr txBox="1"/>
            <p:nvPr/>
          </p:nvSpPr>
          <p:spPr>
            <a:xfrm>
              <a:off x="5586782" y="2332834"/>
              <a:ext cx="1436138" cy="586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빔 백업 </a:t>
              </a:r>
              <a:endParaRPr lang="en-US" altLang="ko-KR" sz="90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900" dirty="0">
                  <a:solidFill>
                    <a:schemeClr val="bg1"/>
                  </a:solidFill>
                </a:rPr>
                <a:t>마스터 서버</a:t>
              </a: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F67525D0-8247-4796-9DFA-215F47DDAB94}"/>
                </a:ext>
              </a:extLst>
            </p:cNvPr>
            <p:cNvSpPr/>
            <p:nvPr/>
          </p:nvSpPr>
          <p:spPr>
            <a:xfrm>
              <a:off x="5440433" y="2464233"/>
              <a:ext cx="415648" cy="378845"/>
            </a:xfrm>
            <a:custGeom>
              <a:avLst/>
              <a:gdLst>
                <a:gd name="connsiteX0" fmla="*/ 516467 w 516467"/>
                <a:gd name="connsiteY0" fmla="*/ 0 h 550333"/>
                <a:gd name="connsiteX1" fmla="*/ 143933 w 516467"/>
                <a:gd name="connsiteY1" fmla="*/ 279400 h 550333"/>
                <a:gd name="connsiteX2" fmla="*/ 279400 w 516467"/>
                <a:gd name="connsiteY2" fmla="*/ 330200 h 550333"/>
                <a:gd name="connsiteX3" fmla="*/ 0 w 516467"/>
                <a:gd name="connsiteY3" fmla="*/ 550333 h 55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467" h="550333">
                  <a:moveTo>
                    <a:pt x="516467" y="0"/>
                  </a:moveTo>
                  <a:lnTo>
                    <a:pt x="143933" y="279400"/>
                  </a:lnTo>
                  <a:lnTo>
                    <a:pt x="279400" y="330200"/>
                  </a:lnTo>
                  <a:lnTo>
                    <a:pt x="0" y="550333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</p:grpSp>
      <p:pic>
        <p:nvPicPr>
          <p:cNvPr id="164" name="그림 163">
            <a:extLst>
              <a:ext uri="{FF2B5EF4-FFF2-40B4-BE49-F238E27FC236}">
                <a16:creationId xmlns:a16="http://schemas.microsoft.com/office/drawing/2014/main" id="{3495D529-816F-4758-B6D3-463FFBCC0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81" y="2368931"/>
            <a:ext cx="418278" cy="405000"/>
          </a:xfrm>
          <a:prstGeom prst="rect">
            <a:avLst/>
          </a:prstGeom>
        </p:spPr>
      </p:pic>
      <p:graphicFrame>
        <p:nvGraphicFramePr>
          <p:cNvPr id="165" name="표 164">
            <a:extLst>
              <a:ext uri="{FF2B5EF4-FFF2-40B4-BE49-F238E27FC236}">
                <a16:creationId xmlns:a16="http://schemas.microsoft.com/office/drawing/2014/main" id="{5028D32C-4A57-4DEB-AAE5-F0E0ADAA9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954007"/>
              </p:ext>
            </p:extLst>
          </p:nvPr>
        </p:nvGraphicFramePr>
        <p:xfrm>
          <a:off x="6195299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백업본으로 즉시 서비스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(VMware)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166" name="그림 165">
            <a:extLst>
              <a:ext uri="{FF2B5EF4-FFF2-40B4-BE49-F238E27FC236}">
                <a16:creationId xmlns:a16="http://schemas.microsoft.com/office/drawing/2014/main" id="{5D19697B-FEC5-4E49-8E05-CCEF0AB8C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707" y="2368931"/>
            <a:ext cx="585308" cy="405000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FAC57DFC-4BDE-4EA9-830D-FCDE0E21ED41}"/>
              </a:ext>
            </a:extLst>
          </p:cNvPr>
          <p:cNvSpPr txBox="1"/>
          <p:nvPr/>
        </p:nvSpPr>
        <p:spPr>
          <a:xfrm>
            <a:off x="6846382" y="2170493"/>
            <a:ext cx="8446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서비스 재개</a:t>
            </a:r>
          </a:p>
        </p:txBody>
      </p:sp>
      <p:sp>
        <p:nvSpPr>
          <p:cNvPr id="168" name="자유형: 도형 167">
            <a:extLst>
              <a:ext uri="{FF2B5EF4-FFF2-40B4-BE49-F238E27FC236}">
                <a16:creationId xmlns:a16="http://schemas.microsoft.com/office/drawing/2014/main" id="{91668B33-0A19-49D7-863E-BF9968C19609}"/>
              </a:ext>
            </a:extLst>
          </p:cNvPr>
          <p:cNvSpPr/>
          <p:nvPr/>
        </p:nvSpPr>
        <p:spPr>
          <a:xfrm>
            <a:off x="6674002" y="2253266"/>
            <a:ext cx="239630" cy="405000"/>
          </a:xfrm>
          <a:custGeom>
            <a:avLst/>
            <a:gdLst>
              <a:gd name="connsiteX0" fmla="*/ 0 w 609600"/>
              <a:gd name="connsiteY0" fmla="*/ 584200 h 584200"/>
              <a:gd name="connsiteX1" fmla="*/ 609600 w 609600"/>
              <a:gd name="connsiteY1" fmla="*/ 499533 h 584200"/>
              <a:gd name="connsiteX2" fmla="*/ 609600 w 609600"/>
              <a:gd name="connsiteY2" fmla="*/ 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584200">
                <a:moveTo>
                  <a:pt x="0" y="584200"/>
                </a:moveTo>
                <a:lnTo>
                  <a:pt x="609600" y="499533"/>
                </a:lnTo>
                <a:lnTo>
                  <a:pt x="609600" y="0"/>
                </a:ln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012BA12-04D5-488D-B53F-27CE69979CBC}"/>
              </a:ext>
            </a:extLst>
          </p:cNvPr>
          <p:cNvCxnSpPr/>
          <p:nvPr/>
        </p:nvCxnSpPr>
        <p:spPr>
          <a:xfrm>
            <a:off x="4566856" y="2196097"/>
            <a:ext cx="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B057A30B-11BB-48AC-9365-54017768F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246" y="2368931"/>
            <a:ext cx="418278" cy="40500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5A47C2FC-E06D-4C84-BA7E-F298291D6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76592"/>
              </p:ext>
            </p:extLst>
          </p:nvPr>
        </p:nvGraphicFramePr>
        <p:xfrm>
          <a:off x="4636364" y="2823635"/>
          <a:ext cx="1421644" cy="205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998">
                  <a:extLst>
                    <a:ext uri="{9D8B030D-6E8A-4147-A177-3AD203B41FA5}">
                      <a16:colId xmlns:a16="http://schemas.microsoft.com/office/drawing/2014/main" val="813553096"/>
                    </a:ext>
                  </a:extLst>
                </a:gridCol>
                <a:gridCol w="1060646">
                  <a:extLst>
                    <a:ext uri="{9D8B030D-6E8A-4147-A177-3AD203B41FA5}">
                      <a16:colId xmlns:a16="http://schemas.microsoft.com/office/drawing/2014/main" val="302745166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환경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Nutanix AHV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1037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기능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뉴타닉스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 스냅으로 파일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볼륨 복구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497839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방식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에이전트리스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058668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소요시간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최소 </a:t>
                      </a: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1-2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99"/>
                  </a:ext>
                </a:extLst>
              </a:tr>
              <a:tr h="278130">
                <a:tc gridSpan="2"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dirty="0">
                          <a:solidFill>
                            <a:schemeClr val="bg1"/>
                          </a:solidFill>
                        </a:rPr>
                        <a:t>경쟁사와의 비교</a:t>
                      </a:r>
                      <a:r>
                        <a:rPr lang="en-US" altLang="ko-KR" sz="800" b="1" dirty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ko-KR" altLang="en-US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851034"/>
                  </a:ext>
                </a:extLst>
              </a:tr>
              <a:tr h="560832">
                <a:tc gridSpan="2">
                  <a:txBody>
                    <a:bodyPr/>
                    <a:lstStyle/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V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  <a:p>
                      <a:pPr marL="171450" indent="-171450" latinLnBrk="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사 불가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0652578"/>
                  </a:ext>
                </a:extLst>
              </a:tr>
            </a:tbl>
          </a:graphicData>
        </a:graphic>
      </p:graphicFrame>
      <p:pic>
        <p:nvPicPr>
          <p:cNvPr id="52" name="Graphic 98">
            <a:extLst>
              <a:ext uri="{FF2B5EF4-FFF2-40B4-BE49-F238E27FC236}">
                <a16:creationId xmlns:a16="http://schemas.microsoft.com/office/drawing/2014/main" id="{DC914808-7FEB-4665-88E2-EA3A78F8AE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25698" y="2600721"/>
            <a:ext cx="466280" cy="147619"/>
          </a:xfrm>
          <a:prstGeom prst="rect">
            <a:avLst/>
          </a:prstGeom>
        </p:spPr>
      </p:pic>
      <p:pic>
        <p:nvPicPr>
          <p:cNvPr id="55" name="Graphic 60">
            <a:extLst>
              <a:ext uri="{FF2B5EF4-FFF2-40B4-BE49-F238E27FC236}">
                <a16:creationId xmlns:a16="http://schemas.microsoft.com/office/drawing/2014/main" id="{7129FDA5-9FFD-45EC-9265-BF0A4D8669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71231" y="2364168"/>
            <a:ext cx="148803" cy="207262"/>
          </a:xfrm>
          <a:prstGeom prst="rect">
            <a:avLst/>
          </a:prstGeom>
        </p:spPr>
      </p:pic>
      <p:pic>
        <p:nvPicPr>
          <p:cNvPr id="56" name="Graphic 61">
            <a:extLst>
              <a:ext uri="{FF2B5EF4-FFF2-40B4-BE49-F238E27FC236}">
                <a16:creationId xmlns:a16="http://schemas.microsoft.com/office/drawing/2014/main" id="{648EBCAB-B6F1-425A-9E9F-DD9ECCBE3D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1015" y="2352226"/>
            <a:ext cx="180061" cy="219204"/>
          </a:xfrm>
          <a:prstGeom prst="rect">
            <a:avLst/>
          </a:prstGeom>
        </p:spPr>
      </p:pic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CAD1ACAD-436D-42F4-B5DE-CA15A096FE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6085" y="1977141"/>
            <a:ext cx="9525" cy="783581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DD751D87-E29E-47AB-BE69-604B518828AC}"/>
              </a:ext>
            </a:extLst>
          </p:cNvPr>
          <p:cNvSpPr/>
          <p:nvPr/>
        </p:nvSpPr>
        <p:spPr>
          <a:xfrm>
            <a:off x="44246" y="4276597"/>
            <a:ext cx="9055509" cy="5996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3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08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79758-2501-422A-B0CE-F761884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대상 </a:t>
            </a:r>
            <a:r>
              <a:rPr lang="en-US" altLang="ko-KR" dirty="0"/>
              <a:t>VM </a:t>
            </a:r>
            <a:r>
              <a:rPr lang="ko-KR" altLang="en-US" dirty="0"/>
              <a:t>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55DCC-2E56-48CF-BEF9-0E3848416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234" y="860449"/>
            <a:ext cx="8203453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백업으로 보호되고 있는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리스트를 보여주며 특정 시점 또는 가상디스크로의 복구 작업을 수행할 수 있습니다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Protected VMs">
            <a:extLst>
              <a:ext uri="{FF2B5EF4-FFF2-40B4-BE49-F238E27FC236}">
                <a16:creationId xmlns:a16="http://schemas.microsoft.com/office/drawing/2014/main" id="{6EFE1A68-F5D3-48FB-86D7-79FAB3E2D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13050"/>
            <a:ext cx="8203453" cy="331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2507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79758-2501-422A-B0CE-F7618845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모니터링 및 관리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55DCC-2E56-48CF-BEF9-0E3848416D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64556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인프라에서 발생하는 다양한 이벤트에 대한 확인과 검색이 가능하며 백업작업의 상태와 인프라 구성의 변경 등의 특이사항을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확인할수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있습니다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9C76A83-4A4E-41B9-ACF0-AFD603620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4" name="Picture 2" descr="Events">
            <a:extLst>
              <a:ext uri="{FF2B5EF4-FFF2-40B4-BE49-F238E27FC236}">
                <a16:creationId xmlns:a16="http://schemas.microsoft.com/office/drawing/2014/main" id="{B9577C94-176B-4C48-A3FC-674B76BE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217" y="1482038"/>
            <a:ext cx="4803563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708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B746D-0D91-4D4C-9279-E49CFDC4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복구 시나리오 </a:t>
            </a:r>
            <a:r>
              <a:rPr lang="en-US" altLang="ko-KR" dirty="0"/>
              <a:t>1 </a:t>
            </a:r>
            <a:r>
              <a:rPr lang="en-US" altLang="ko-KR" sz="3200" dirty="0"/>
              <a:t>- VM </a:t>
            </a:r>
            <a:r>
              <a:rPr lang="ko-KR" altLang="en-US" sz="3200" dirty="0"/>
              <a:t>전체 복구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526" y="849468"/>
            <a:ext cx="8100000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 받은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데이터를 통한 전체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복구를 수행합니다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수행 시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이름 설정 및 복구 스토리지 위치를 지정합니다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38E248B-5063-4DBE-9C70-FB90DA78D730}"/>
              </a:ext>
            </a:extLst>
          </p:cNvPr>
          <p:cNvGrpSpPr/>
          <p:nvPr/>
        </p:nvGrpSpPr>
        <p:grpSpPr>
          <a:xfrm>
            <a:off x="468313" y="1295401"/>
            <a:ext cx="8207375" cy="3328988"/>
            <a:chOff x="215900" y="1575223"/>
            <a:chExt cx="11885353" cy="4896078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3A5BA1C-0D89-482B-87BB-E7E29925C8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3245"/>
            <a:stretch/>
          </p:blipFill>
          <p:spPr>
            <a:xfrm>
              <a:off x="215900" y="1575223"/>
              <a:ext cx="3924436" cy="231052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8B5D0837-6D12-47C1-9901-0645E273C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3905"/>
            <a:stretch/>
          </p:blipFill>
          <p:spPr>
            <a:xfrm>
              <a:off x="253262" y="4187645"/>
              <a:ext cx="3909968" cy="228365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88FF1AFD-AF3F-42B3-809E-6F2BB76DD0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550"/>
            <a:stretch/>
          </p:blipFill>
          <p:spPr>
            <a:xfrm>
              <a:off x="6316876" y="4187645"/>
              <a:ext cx="3924612" cy="2216671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9FA09DA-6524-4790-87E6-6E31FC87A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4510"/>
            <a:stretch/>
          </p:blipFill>
          <p:spPr>
            <a:xfrm>
              <a:off x="6311826" y="1578038"/>
              <a:ext cx="3929662" cy="2259007"/>
            </a:xfrm>
            <a:prstGeom prst="rect">
              <a:avLst/>
            </a:prstGeom>
          </p:spPr>
        </p:pic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0DD6022-4539-46A2-B199-95046A7A9004}"/>
                </a:ext>
              </a:extLst>
            </p:cNvPr>
            <p:cNvSpPr/>
            <p:nvPr/>
          </p:nvSpPr>
          <p:spPr>
            <a:xfrm>
              <a:off x="4337914" y="1841093"/>
              <a:ext cx="324036" cy="32403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3313">
                <a:defRPr/>
              </a:pPr>
              <a:r>
                <a:rPr lang="en-US" altLang="ko-KR" sz="1500" kern="0" dirty="0">
                  <a:solidFill>
                    <a:schemeClr val="bg1"/>
                  </a:solidFill>
                  <a:latin typeface="Century Gothic"/>
                </a:rPr>
                <a:t>1</a:t>
              </a:r>
              <a:endParaRPr lang="ko-KR" altLang="en-US" sz="1500" kern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4A8426-A2AC-49EE-9412-DC11D6C55239}"/>
                </a:ext>
              </a:extLst>
            </p:cNvPr>
            <p:cNvSpPr txBox="1"/>
            <p:nvPr/>
          </p:nvSpPr>
          <p:spPr>
            <a:xfrm>
              <a:off x="4655338" y="1841964"/>
              <a:ext cx="1563464" cy="6036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73313"/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대상 </a:t>
              </a:r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VM</a:t>
              </a:r>
              <a:r>
                <a:rPr lang="ko-KR" altLang="en-US" sz="1125">
                  <a:solidFill>
                    <a:schemeClr val="bg1"/>
                  </a:solidFill>
                  <a:latin typeface="Century Gothic"/>
                </a:rPr>
                <a:t> 지정</a:t>
              </a:r>
              <a:b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</a:br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(Linux_test01)</a:t>
              </a:r>
              <a:r>
                <a:rPr lang="ko-KR" altLang="en-US" sz="1125">
                  <a:solidFill>
                    <a:schemeClr val="bg1"/>
                  </a:solidFill>
                  <a:latin typeface="Century Gothic"/>
                </a:rPr>
                <a:t> </a:t>
              </a:r>
              <a:endParaRPr lang="ko-KR" altLang="en-US" sz="1125" dirty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D985BF16-0A36-47CF-8091-0E334FC4C8C7}"/>
                </a:ext>
              </a:extLst>
            </p:cNvPr>
            <p:cNvSpPr/>
            <p:nvPr/>
          </p:nvSpPr>
          <p:spPr>
            <a:xfrm>
              <a:off x="10419776" y="1840222"/>
              <a:ext cx="324036" cy="32403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3313">
                <a:defRPr/>
              </a:pPr>
              <a:r>
                <a:rPr lang="en-US" altLang="ko-KR" sz="1500" kern="0" dirty="0">
                  <a:solidFill>
                    <a:schemeClr val="bg1"/>
                  </a:solidFill>
                  <a:latin typeface="Century Gothic"/>
                </a:rPr>
                <a:t>2</a:t>
              </a:r>
              <a:endParaRPr lang="ko-KR" altLang="en-US" sz="1500" kern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F40B8A-FC4D-444D-8F9F-43C5EC626E0D}"/>
                </a:ext>
              </a:extLst>
            </p:cNvPr>
            <p:cNvSpPr txBox="1"/>
            <p:nvPr/>
          </p:nvSpPr>
          <p:spPr>
            <a:xfrm>
              <a:off x="10737199" y="1841093"/>
              <a:ext cx="1364054" cy="841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3313"/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복구 위치 지정</a:t>
              </a:r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(</a:t>
              </a:r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새 </a:t>
              </a:r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VM </a:t>
              </a:r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생성</a:t>
              </a:r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)</a:t>
              </a:r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 </a:t>
              </a: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0D0D662-01E5-410F-BB2A-CD845729FE18}"/>
                </a:ext>
              </a:extLst>
            </p:cNvPr>
            <p:cNvSpPr/>
            <p:nvPr/>
          </p:nvSpPr>
          <p:spPr>
            <a:xfrm>
              <a:off x="4333065" y="4343796"/>
              <a:ext cx="324036" cy="32403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3313">
                <a:defRPr/>
              </a:pPr>
              <a:r>
                <a:rPr lang="en-US" altLang="ko-KR" sz="1500" kern="0" dirty="0">
                  <a:solidFill>
                    <a:schemeClr val="bg1"/>
                  </a:solidFill>
                  <a:latin typeface="Century Gothic"/>
                </a:rPr>
                <a:t>3</a:t>
              </a:r>
              <a:endParaRPr lang="ko-KR" altLang="en-US" sz="1500" kern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7A9459-58FA-4F03-816F-3D1036B33025}"/>
                </a:ext>
              </a:extLst>
            </p:cNvPr>
            <p:cNvSpPr txBox="1"/>
            <p:nvPr/>
          </p:nvSpPr>
          <p:spPr>
            <a:xfrm>
              <a:off x="4650488" y="4344667"/>
              <a:ext cx="1517685" cy="365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373313"/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VM </a:t>
              </a:r>
              <a:r>
                <a:rPr lang="ko-KR" altLang="en-US" sz="1125">
                  <a:solidFill>
                    <a:schemeClr val="bg1"/>
                  </a:solidFill>
                  <a:latin typeface="Century Gothic"/>
                </a:rPr>
                <a:t>이름 설정 </a:t>
              </a:r>
              <a:endParaRPr lang="ko-KR" altLang="en-US" sz="1125" dirty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C2F31E16-A9EB-46BC-83C7-118B5B39B418}"/>
                </a:ext>
              </a:extLst>
            </p:cNvPr>
            <p:cNvSpPr/>
            <p:nvPr/>
          </p:nvSpPr>
          <p:spPr>
            <a:xfrm>
              <a:off x="10419776" y="4347780"/>
              <a:ext cx="324036" cy="324036"/>
            </a:xfrm>
            <a:prstGeom prst="ellipse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73313">
                <a:defRPr/>
              </a:pPr>
              <a:r>
                <a:rPr lang="en-US" altLang="ko-KR" sz="1500" kern="0" dirty="0">
                  <a:solidFill>
                    <a:schemeClr val="bg1"/>
                  </a:solidFill>
                  <a:latin typeface="Century Gothic"/>
                </a:rPr>
                <a:t>4</a:t>
              </a:r>
              <a:endParaRPr lang="ko-KR" altLang="en-US" sz="1500" kern="0">
                <a:solidFill>
                  <a:schemeClr val="bg1"/>
                </a:solidFill>
                <a:latin typeface="Century Gothic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24369D3-49E1-41C6-A1AC-94ABE44E0682}"/>
                </a:ext>
              </a:extLst>
            </p:cNvPr>
            <p:cNvSpPr txBox="1"/>
            <p:nvPr/>
          </p:nvSpPr>
          <p:spPr>
            <a:xfrm>
              <a:off x="10737199" y="4348651"/>
              <a:ext cx="1364053" cy="603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373313"/>
              <a:r>
                <a:rPr lang="en-US" altLang="ko-KR" sz="1125" dirty="0">
                  <a:solidFill>
                    <a:schemeClr val="bg1"/>
                  </a:solidFill>
                  <a:latin typeface="Century Gothic"/>
                </a:rPr>
                <a:t>Container </a:t>
              </a:r>
              <a:r>
                <a:rPr lang="ko-KR" altLang="en-US" sz="1125" dirty="0">
                  <a:solidFill>
                    <a:schemeClr val="bg1"/>
                  </a:solidFill>
                  <a:latin typeface="Century Gothic"/>
                </a:rPr>
                <a:t>지정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9019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B746D-0D91-4D4C-9279-E49CFDC4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복구 시나리오 </a:t>
            </a:r>
            <a:r>
              <a:rPr lang="en-US" altLang="ko-KR" dirty="0"/>
              <a:t>2 </a:t>
            </a:r>
            <a:r>
              <a:rPr lang="en-US" altLang="ko-KR" sz="3200" dirty="0"/>
              <a:t>- VM </a:t>
            </a:r>
            <a:r>
              <a:rPr lang="ko-KR" altLang="en-US" sz="3200" dirty="0"/>
              <a:t>디스크 단위 복구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4890" y="849541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손쉽게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디스크 단위 복구를 수행하며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 받은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개별 디스크를 디바이스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맵핑하여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복구 수행합니다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09D2B0-57EA-489B-A9B6-CE22360D282F}"/>
              </a:ext>
            </a:extLst>
          </p:cNvPr>
          <p:cNvGrpSpPr/>
          <p:nvPr/>
        </p:nvGrpSpPr>
        <p:grpSpPr>
          <a:xfrm>
            <a:off x="468312" y="1309456"/>
            <a:ext cx="8213953" cy="3326094"/>
            <a:chOff x="457200" y="2367606"/>
            <a:chExt cx="12526808" cy="5278508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08071F7-3BFB-4F4D-A217-F1241CD10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2383830"/>
              <a:ext cx="4005928" cy="404076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E3099A-3E11-4D1E-8B83-C57B87DA8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0430"/>
            <a:stretch/>
          </p:blipFill>
          <p:spPr>
            <a:xfrm>
              <a:off x="4578453" y="2383830"/>
              <a:ext cx="5319337" cy="353502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0F3B348-1ADE-48D0-BBB0-2DBD94DD15F9}"/>
                </a:ext>
              </a:extLst>
            </p:cNvPr>
            <p:cNvSpPr/>
            <p:nvPr/>
          </p:nvSpPr>
          <p:spPr>
            <a:xfrm>
              <a:off x="1284871" y="3355043"/>
              <a:ext cx="2448272" cy="35358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9E439B0-E5F8-4F2F-B9E1-0B0B630C43DC}"/>
                </a:ext>
              </a:extLst>
            </p:cNvPr>
            <p:cNvSpPr/>
            <p:nvPr/>
          </p:nvSpPr>
          <p:spPr>
            <a:xfrm>
              <a:off x="1284871" y="4068762"/>
              <a:ext cx="2448272" cy="225133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402F562-DEA3-48D3-80D5-8F8534AB4C09}"/>
                </a:ext>
              </a:extLst>
            </p:cNvPr>
            <p:cNvSpPr/>
            <p:nvPr/>
          </p:nvSpPr>
          <p:spPr>
            <a:xfrm>
              <a:off x="577040" y="6471065"/>
              <a:ext cx="324036" cy="3240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13" dirty="0">
                  <a:solidFill>
                    <a:schemeClr val="bg1"/>
                  </a:solidFill>
                </a:rPr>
                <a:t>1</a:t>
              </a:r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9680A5-0008-462A-B2BF-2A27EBE71220}"/>
                </a:ext>
              </a:extLst>
            </p:cNvPr>
            <p:cNvSpPr txBox="1"/>
            <p:nvPr/>
          </p:nvSpPr>
          <p:spPr>
            <a:xfrm>
              <a:off x="894463" y="6471937"/>
              <a:ext cx="3426997" cy="696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25" dirty="0">
                  <a:solidFill>
                    <a:schemeClr val="bg1"/>
                  </a:solidFill>
                </a:rPr>
                <a:t>Restore </a:t>
              </a:r>
              <a:r>
                <a:rPr lang="ko-KR" altLang="en-US" sz="1125">
                  <a:solidFill>
                    <a:schemeClr val="bg1"/>
                  </a:solidFill>
                </a:rPr>
                <a:t>설정에서</a:t>
              </a:r>
              <a:endParaRPr lang="en-US" altLang="ko-KR" sz="1125" dirty="0">
                <a:solidFill>
                  <a:schemeClr val="bg1"/>
                </a:solidFill>
              </a:endParaRPr>
            </a:p>
            <a:p>
              <a:r>
                <a:rPr lang="en-US" altLang="ko-KR" sz="1125" dirty="0">
                  <a:solidFill>
                    <a:schemeClr val="bg1"/>
                  </a:solidFill>
                </a:rPr>
                <a:t>Linux_test01 VM </a:t>
              </a:r>
              <a:r>
                <a:rPr lang="ko-KR" altLang="en-US" sz="1125">
                  <a:solidFill>
                    <a:schemeClr val="bg1"/>
                  </a:solidFill>
                </a:rPr>
                <a:t>에</a:t>
              </a:r>
              <a:r>
                <a:rPr lang="en-US" altLang="ko-KR" sz="1125" dirty="0">
                  <a:solidFill>
                    <a:schemeClr val="bg1"/>
                  </a:solidFill>
                </a:rPr>
                <a:t> 5GB disk </a:t>
              </a:r>
              <a:r>
                <a:rPr lang="ko-KR" altLang="en-US" sz="1125">
                  <a:solidFill>
                    <a:schemeClr val="bg1"/>
                  </a:solidFill>
                </a:rPr>
                <a:t>매핑</a:t>
              </a:r>
              <a:endParaRPr lang="ko-KR" altLang="en-US" sz="1125" dirty="0">
                <a:solidFill>
                  <a:schemeClr val="bg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61C04B3-29F7-425E-9FA1-E2A13010EE75}"/>
                </a:ext>
              </a:extLst>
            </p:cNvPr>
            <p:cNvSpPr/>
            <p:nvPr/>
          </p:nvSpPr>
          <p:spPr>
            <a:xfrm>
              <a:off x="4783872" y="6012008"/>
              <a:ext cx="324036" cy="3240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13" dirty="0">
                  <a:solidFill>
                    <a:schemeClr val="bg1"/>
                  </a:solidFill>
                </a:rPr>
                <a:t>2</a:t>
              </a:r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BF8A4C-6723-4772-9604-8A3488D4DFCB}"/>
                </a:ext>
              </a:extLst>
            </p:cNvPr>
            <p:cNvSpPr txBox="1"/>
            <p:nvPr/>
          </p:nvSpPr>
          <p:spPr>
            <a:xfrm>
              <a:off x="5101294" y="6012880"/>
              <a:ext cx="2490583" cy="4212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25" dirty="0">
                  <a:solidFill>
                    <a:schemeClr val="bg1"/>
                  </a:solidFill>
                </a:rPr>
                <a:t>Linux_test01 VM </a:t>
              </a:r>
              <a:r>
                <a:rPr lang="ko-KR" altLang="en-US" sz="1125">
                  <a:solidFill>
                    <a:schemeClr val="bg1"/>
                  </a:solidFill>
                </a:rPr>
                <a:t>리부팅</a:t>
              </a:r>
              <a:endParaRPr lang="ko-KR" altLang="en-US" sz="1125" dirty="0">
                <a:solidFill>
                  <a:schemeClr val="bg1"/>
                </a:solidFill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41C4653E-8CBB-48A7-B7F3-F0DDF2DB0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8556" y="2367606"/>
              <a:ext cx="3605452" cy="4427496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06033FC-0484-424A-9933-E4C0720765D7}"/>
                </a:ext>
              </a:extLst>
            </p:cNvPr>
            <p:cNvSpPr/>
            <p:nvPr/>
          </p:nvSpPr>
          <p:spPr>
            <a:xfrm>
              <a:off x="9565791" y="5256796"/>
              <a:ext cx="2592288" cy="216024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4E22EA3-43AD-4D7F-AD91-4AAE4CEB927C}"/>
                </a:ext>
              </a:extLst>
            </p:cNvPr>
            <p:cNvSpPr/>
            <p:nvPr/>
          </p:nvSpPr>
          <p:spPr>
            <a:xfrm>
              <a:off x="9464392" y="6949215"/>
              <a:ext cx="324036" cy="3240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13" dirty="0">
                  <a:solidFill>
                    <a:schemeClr val="bg1"/>
                  </a:solidFill>
                </a:rPr>
                <a:t>3</a:t>
              </a:r>
              <a:endParaRPr lang="ko-KR" altLang="en-US" sz="1013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3A87BD-D388-4C71-B7B3-7395DD6912A0}"/>
                </a:ext>
              </a:extLst>
            </p:cNvPr>
            <p:cNvSpPr txBox="1"/>
            <p:nvPr/>
          </p:nvSpPr>
          <p:spPr>
            <a:xfrm>
              <a:off x="9781815" y="6950085"/>
              <a:ext cx="2555806" cy="696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25" dirty="0">
                  <a:solidFill>
                    <a:schemeClr val="bg1"/>
                  </a:solidFill>
                </a:rPr>
                <a:t>실제 </a:t>
              </a:r>
              <a:r>
                <a:rPr lang="en-US" altLang="ko-KR" sz="1125" dirty="0">
                  <a:solidFill>
                    <a:schemeClr val="bg1"/>
                  </a:solidFill>
                </a:rPr>
                <a:t>Linux_test01 VM </a:t>
              </a:r>
              <a:r>
                <a:rPr lang="ko-KR" altLang="en-US" sz="1125">
                  <a:solidFill>
                    <a:schemeClr val="bg1"/>
                  </a:solidFill>
                </a:rPr>
                <a:t>에</a:t>
              </a:r>
              <a:endParaRPr lang="en-US" altLang="ko-KR" sz="1125" dirty="0">
                <a:solidFill>
                  <a:schemeClr val="bg1"/>
                </a:solidFill>
              </a:endParaRPr>
            </a:p>
            <a:p>
              <a:r>
                <a:rPr lang="en-US" altLang="ko-KR" sz="1125" dirty="0">
                  <a:solidFill>
                    <a:schemeClr val="bg1"/>
                  </a:solidFill>
                </a:rPr>
                <a:t>5GB disk </a:t>
              </a:r>
              <a:r>
                <a:rPr lang="ko-KR" altLang="en-US" sz="1125">
                  <a:solidFill>
                    <a:schemeClr val="bg1"/>
                  </a:solidFill>
                </a:rPr>
                <a:t>매핑 확인</a:t>
              </a:r>
              <a:endParaRPr lang="ko-KR" altLang="en-US" sz="1125" dirty="0">
                <a:solidFill>
                  <a:schemeClr val="bg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F5C63994-B30A-4E97-A1B0-B34D23FE90AA}"/>
                </a:ext>
              </a:extLst>
            </p:cNvPr>
            <p:cNvSpPr/>
            <p:nvPr/>
          </p:nvSpPr>
          <p:spPr>
            <a:xfrm>
              <a:off x="4724435" y="4305350"/>
              <a:ext cx="880916" cy="26736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257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51863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백업받은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VM(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윈도우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리눅스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개별 파일복구가 가능하며 빔 백업 마스터 서버의 로컬 폴더 또는 네트워크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공유폴더로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복구가 가능합니다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Restoring VM Guest OS Files">
            <a:extLst>
              <a:ext uri="{FF2B5EF4-FFF2-40B4-BE49-F238E27FC236}">
                <a16:creationId xmlns:a16="http://schemas.microsoft.com/office/drawing/2014/main" id="{0845E8FA-E7C8-4C1F-9F46-0B5E18BC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96" y="1549133"/>
            <a:ext cx="4909208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08D06B8-F9B9-4662-BA15-9799442265B0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VM </a:t>
            </a:r>
            <a:r>
              <a:rPr lang="ko-KR" altLang="en-US" dirty="0"/>
              <a:t>복구 시나리오 </a:t>
            </a:r>
            <a:r>
              <a:rPr lang="en-US" altLang="ko-KR" dirty="0"/>
              <a:t>3 </a:t>
            </a:r>
            <a:r>
              <a:rPr lang="en-US" altLang="ko-KR" sz="3200" dirty="0"/>
              <a:t>- </a:t>
            </a:r>
            <a:r>
              <a:rPr lang="ko-KR" altLang="en-US" sz="3200" dirty="0"/>
              <a:t>개별 파일 복구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8136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56119"/>
            <a:ext cx="8207375" cy="430887"/>
          </a:xfrm>
        </p:spPr>
        <p:txBody>
          <a:bodyPr/>
          <a:lstStyle/>
          <a:p>
            <a:pPr algn="ctr"/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MS SQL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데이터베이스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MS Exchange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이메일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폴더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AD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오브젝트와 컨테이너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쉐어포인트의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리스트와 사이트 등 개별 아이템 복구가 가능합니다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 descr="Restoring Application Items">
            <a:extLst>
              <a:ext uri="{FF2B5EF4-FFF2-40B4-BE49-F238E27FC236}">
                <a16:creationId xmlns:a16="http://schemas.microsoft.com/office/drawing/2014/main" id="{6198D086-81F2-4F23-9EC6-AA6FD9139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3" b="21661"/>
          <a:stretch/>
        </p:blipFill>
        <p:spPr bwMode="auto">
          <a:xfrm>
            <a:off x="1574142" y="1530763"/>
            <a:ext cx="5995716" cy="2970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480C296-E6E9-41CB-AA98-46482A66B09F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VM </a:t>
            </a:r>
            <a:r>
              <a:rPr lang="ko-KR" altLang="en-US" dirty="0"/>
              <a:t>복구 시나리오 </a:t>
            </a:r>
            <a:r>
              <a:rPr lang="en-US" altLang="ko-KR" dirty="0"/>
              <a:t>4 </a:t>
            </a:r>
            <a:r>
              <a:rPr lang="en-US" altLang="ko-KR" sz="3200" dirty="0"/>
              <a:t>- </a:t>
            </a:r>
            <a:r>
              <a:rPr lang="ko-KR" altLang="en-US" sz="2400" dirty="0"/>
              <a:t>어플리케이션 아이템 복구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451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B746D-0D91-4D4C-9279-E49CFDC44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VM </a:t>
            </a:r>
            <a:r>
              <a:rPr lang="ko-KR" altLang="en-US" dirty="0"/>
              <a:t>복구 시나리오 </a:t>
            </a:r>
            <a:r>
              <a:rPr lang="en-US" altLang="ko-KR" dirty="0"/>
              <a:t>5 - </a:t>
            </a:r>
            <a:r>
              <a:rPr lang="en-US" altLang="ko-KR" sz="3200" dirty="0"/>
              <a:t>VM </a:t>
            </a:r>
            <a:r>
              <a:rPr lang="ko-KR" altLang="en-US" sz="3200" dirty="0"/>
              <a:t>디스크 변환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864513"/>
            <a:ext cx="8207375" cy="430887"/>
          </a:xfrm>
        </p:spPr>
        <p:txBody>
          <a:bodyPr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 받은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Nutanix 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가상 디스크를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VMDK, VHD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또는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VHDX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변환하여 손쉽게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V2V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수행합니다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074" name="Picture 2" descr="Exporting VM Disk Content as Virtual Disks">
            <a:extLst>
              <a:ext uri="{FF2B5EF4-FFF2-40B4-BE49-F238E27FC236}">
                <a16:creationId xmlns:a16="http://schemas.microsoft.com/office/drawing/2014/main" id="{6E6A93BF-F80F-416F-8A43-01D843EB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96" y="1482038"/>
            <a:ext cx="4909208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822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972255"/>
            <a:ext cx="8207375" cy="215444"/>
          </a:xfrm>
        </p:spPr>
        <p:txBody>
          <a:bodyPr anchor="ctr"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 받은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대해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MS Azure &amp; AWS 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복구 및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자동 변환을 제공합니다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Restoring VMs to Microsoft Azure">
            <a:extLst>
              <a:ext uri="{FF2B5EF4-FFF2-40B4-BE49-F238E27FC236}">
                <a16:creationId xmlns:a16="http://schemas.microsoft.com/office/drawing/2014/main" id="{176A282C-DD73-439F-A7AE-FC74A67C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6" b="7067"/>
          <a:stretch/>
        </p:blipFill>
        <p:spPr bwMode="auto">
          <a:xfrm>
            <a:off x="2462242" y="1523124"/>
            <a:ext cx="4270346" cy="29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F3AA13A-8C13-4C1D-ADAE-F9C4345A6798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/>
              <a:t>VM </a:t>
            </a:r>
            <a:r>
              <a:rPr lang="ko-KR" altLang="en-US" sz="3200" dirty="0"/>
              <a:t>복구 시나리오 </a:t>
            </a:r>
            <a:r>
              <a:rPr lang="en-US" altLang="ko-KR" sz="3200" dirty="0"/>
              <a:t>6 </a:t>
            </a:r>
            <a:r>
              <a:rPr lang="en-US" altLang="ko-KR" sz="2800" dirty="0"/>
              <a:t>- </a:t>
            </a:r>
            <a:r>
              <a:rPr lang="en-US" altLang="ko-KR" sz="2400" dirty="0"/>
              <a:t>MS Azure &amp; AWS</a:t>
            </a:r>
            <a:r>
              <a:rPr lang="ko-KR" altLang="en-US" sz="2400" dirty="0"/>
              <a:t>로 직접 복구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06975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2" y="971187"/>
            <a:ext cx="8207375" cy="215444"/>
          </a:xfrm>
        </p:spPr>
        <p:txBody>
          <a:bodyPr anchor="ctr"/>
          <a:lstStyle/>
          <a:p>
            <a:pPr algn="ctr"/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백업 받은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으로 장애 시 백업본으로 즉시 서비스가 가능합니다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압축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중복제거 상태에서도 가능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B9D5A5-C6E8-4B95-9BEA-DA92C3AEEF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FEADB24-BD02-4007-A5DE-2E3A69CC72DB}"/>
              </a:ext>
            </a:extLst>
          </p:cNvPr>
          <p:cNvGrpSpPr/>
          <p:nvPr/>
        </p:nvGrpSpPr>
        <p:grpSpPr>
          <a:xfrm>
            <a:off x="1" y="1362040"/>
            <a:ext cx="8885988" cy="3084970"/>
            <a:chOff x="1" y="1362040"/>
            <a:chExt cx="8885988" cy="2673746"/>
          </a:xfrm>
        </p:grpSpPr>
        <p:pic>
          <p:nvPicPr>
            <p:cNvPr id="7170" name="Picture 2" descr="Instant Recovery to Hyper-V">
              <a:extLst>
                <a:ext uri="{FF2B5EF4-FFF2-40B4-BE49-F238E27FC236}">
                  <a16:creationId xmlns:a16="http://schemas.microsoft.com/office/drawing/2014/main" id="{14D3F389-758C-45DD-BA7B-4B92BFCA27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800" b="25389"/>
            <a:stretch/>
          </p:blipFill>
          <p:spPr bwMode="auto">
            <a:xfrm>
              <a:off x="5175621" y="1679472"/>
              <a:ext cx="3710368" cy="209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DECD917-FBC9-442A-BA09-1C96667AB44C}"/>
                </a:ext>
              </a:extLst>
            </p:cNvPr>
            <p:cNvGrpSpPr/>
            <p:nvPr/>
          </p:nvGrpSpPr>
          <p:grpSpPr>
            <a:xfrm>
              <a:off x="1" y="1362040"/>
              <a:ext cx="5184648" cy="2673746"/>
              <a:chOff x="2535101" y="2673350"/>
              <a:chExt cx="7789999" cy="3564994"/>
            </a:xfrm>
          </p:grpSpPr>
          <p:pic>
            <p:nvPicPr>
              <p:cNvPr id="7" name="Picture 37">
                <a:extLst>
                  <a:ext uri="{FF2B5EF4-FFF2-40B4-BE49-F238E27FC236}">
                    <a16:creationId xmlns:a16="http://schemas.microsoft.com/office/drawing/2014/main" id="{5FDBEDF9-11E4-480D-96DB-7BADE20C8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4889" y="3377849"/>
                <a:ext cx="739598" cy="739598"/>
              </a:xfrm>
              <a:prstGeom prst="rect">
                <a:avLst/>
              </a:prstGeom>
            </p:spPr>
          </p:pic>
          <p:sp>
            <p:nvSpPr>
              <p:cNvPr id="8" name="Title 2">
                <a:extLst>
                  <a:ext uri="{FF2B5EF4-FFF2-40B4-BE49-F238E27FC236}">
                    <a16:creationId xmlns:a16="http://schemas.microsoft.com/office/drawing/2014/main" id="{B97F9BEC-29DF-466D-A84F-384E028FBB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85782" y="2947781"/>
                <a:ext cx="3637189" cy="34624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vert="horz" wrap="square" lIns="0" tIns="25718" rIns="0" bIns="25718" rtlCol="0" anchor="t" anchorCtr="0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2800" b="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ea typeface="+mj-ea"/>
                    <a:cs typeface="Arial" pitchFamily="34" charset="0"/>
                  </a:defRPr>
                </a:lvl1pPr>
              </a:lstStyle>
              <a:p>
                <a:pPr algn="ctr">
                  <a:defRPr/>
                </a:pPr>
                <a:r>
                  <a:rPr lang="en-US" sz="1350" dirty="0">
                    <a:solidFill>
                      <a:srgbClr val="92D050"/>
                    </a:solidFill>
                    <a:latin typeface="Arial"/>
                  </a:rPr>
                  <a:t>1</a:t>
                </a:r>
                <a:r>
                  <a:rPr lang="ko-KR" altLang="en-US" sz="1350" dirty="0">
                    <a:solidFill>
                      <a:srgbClr val="92D050"/>
                    </a:solidFill>
                    <a:latin typeface="Arial"/>
                  </a:rPr>
                  <a:t>분 이내 서비스 재게</a:t>
                </a:r>
                <a:endParaRPr lang="en-US" sz="1350" dirty="0">
                  <a:solidFill>
                    <a:srgbClr val="92D050"/>
                  </a:solidFill>
                  <a:latin typeface="Arial"/>
                </a:endParaRPr>
              </a:p>
            </p:txBody>
          </p:sp>
          <p:grpSp>
            <p:nvGrpSpPr>
              <p:cNvPr id="9" name="Group 39">
                <a:extLst>
                  <a:ext uri="{FF2B5EF4-FFF2-40B4-BE49-F238E27FC236}">
                    <a16:creationId xmlns:a16="http://schemas.microsoft.com/office/drawing/2014/main" id="{1CC11FBF-2312-400F-B648-985425AA6B90}"/>
                  </a:ext>
                </a:extLst>
              </p:cNvPr>
              <p:cNvGrpSpPr/>
              <p:nvPr/>
            </p:nvGrpSpPr>
            <p:grpSpPr>
              <a:xfrm>
                <a:off x="4073076" y="5432425"/>
                <a:ext cx="4045847" cy="457199"/>
                <a:chOff x="2187437" y="5210173"/>
                <a:chExt cx="5394462" cy="609599"/>
              </a:xfrm>
            </p:grpSpPr>
            <p:sp>
              <p:nvSpPr>
                <p:cNvPr id="10" name="Right Arrow 40">
                  <a:extLst>
                    <a:ext uri="{FF2B5EF4-FFF2-40B4-BE49-F238E27FC236}">
                      <a16:creationId xmlns:a16="http://schemas.microsoft.com/office/drawing/2014/main" id="{FED36A48-0209-4E31-BAA6-C96F7384565B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 rot="10800000">
                  <a:off x="2187437" y="5210173"/>
                  <a:ext cx="5394462" cy="609599"/>
                </a:xfrm>
                <a:prstGeom prst="rightArrow">
                  <a:avLst/>
                </a:prstGeom>
                <a:solidFill>
                  <a:srgbClr val="28ABE2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>
                  <a:scene3d>
                    <a:camera prst="orthographicFront"/>
                    <a:lightRig rig="flat" dir="tl">
                      <a:rot lat="0" lon="0" rev="6600000"/>
                    </a:lightRig>
                  </a:scene3d>
                  <a:sp3d extrusionH="25400" contourW="8890">
                    <a:bevelT w="38100" h="31750"/>
                    <a:contourClr>
                      <a:schemeClr val="accent2">
                        <a:shade val="75000"/>
                      </a:schemeClr>
                    </a:contourClr>
                  </a:sp3d>
                </a:bodyPr>
                <a:lstStyle/>
                <a:p>
                  <a:pPr algn="ctr" defTabSz="514350">
                    <a:defRPr/>
                  </a:pPr>
                  <a:endParaRPr lang="en-US" sz="900" b="1" kern="0" dirty="0">
                    <a:ln w="11430"/>
                    <a:solidFill>
                      <a:srgbClr val="106EB6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  <a:latin typeface="Arial"/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F628732-2685-49E4-ACEA-D5427D819CB3}"/>
                    </a:ext>
                  </a:extLst>
                </p:cNvPr>
                <p:cNvSpPr txBox="1"/>
                <p:nvPr/>
              </p:nvSpPr>
              <p:spPr>
                <a:xfrm>
                  <a:off x="3203784" y="5322365"/>
                  <a:ext cx="3117433" cy="389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514350">
                    <a:defRPr/>
                  </a:pPr>
                  <a:r>
                    <a:rPr lang="en-US" sz="825" kern="0" dirty="0">
                      <a:gradFill>
                        <a:gsLst>
                          <a:gs pos="0">
                            <a:srgbClr val="FFFFFF"/>
                          </a:gs>
                          <a:gs pos="80000">
                            <a:srgbClr val="FFFFFF"/>
                          </a:gs>
                        </a:gsLst>
                        <a:lin ang="16200000" scaled="0"/>
                      </a:gradFill>
                      <a:latin typeface="Arial"/>
                      <a:ea typeface="Segoe UI" pitchFamily="34" charset="0"/>
                      <a:cs typeface="Segoe UI" pitchFamily="34" charset="0"/>
                    </a:rPr>
                    <a:t>Migrate online</a:t>
                  </a:r>
                </a:p>
              </p:txBody>
            </p:sp>
          </p:grpSp>
          <p:pic>
            <p:nvPicPr>
              <p:cNvPr id="12" name="Picture 42">
                <a:extLst>
                  <a:ext uri="{FF2B5EF4-FFF2-40B4-BE49-F238E27FC236}">
                    <a16:creationId xmlns:a16="http://schemas.microsoft.com/office/drawing/2014/main" id="{3E33531E-401A-4E2A-860B-6C94AA038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4892" y="3376775"/>
                <a:ext cx="741026" cy="741026"/>
              </a:xfrm>
              <a:prstGeom prst="rect">
                <a:avLst/>
              </a:prstGeom>
            </p:spPr>
          </p:pic>
          <p:grpSp>
            <p:nvGrpSpPr>
              <p:cNvPr id="13" name="Group 44">
                <a:extLst>
                  <a:ext uri="{FF2B5EF4-FFF2-40B4-BE49-F238E27FC236}">
                    <a16:creationId xmlns:a16="http://schemas.microsoft.com/office/drawing/2014/main" id="{3725CA59-D178-4A51-AAEA-3C1D4AF7EA55}"/>
                  </a:ext>
                </a:extLst>
              </p:cNvPr>
              <p:cNvGrpSpPr/>
              <p:nvPr/>
            </p:nvGrpSpPr>
            <p:grpSpPr>
              <a:xfrm>
                <a:off x="2985652" y="3328459"/>
                <a:ext cx="1124807" cy="1213523"/>
                <a:chOff x="810289" y="2400300"/>
                <a:chExt cx="1499742" cy="1618031"/>
              </a:xfrm>
            </p:grpSpPr>
            <p:sp>
              <p:nvSpPr>
                <p:cNvPr id="14" name="Right Arrow 47">
                  <a:extLst>
                    <a:ext uri="{FF2B5EF4-FFF2-40B4-BE49-F238E27FC236}">
                      <a16:creationId xmlns:a16="http://schemas.microsoft.com/office/drawing/2014/main" id="{D8351FD1-1F26-4E86-B8C5-9A34D48C3CAC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 rot="16200000">
                  <a:off x="1377865" y="3084815"/>
                  <a:ext cx="1616681" cy="247651"/>
                </a:xfrm>
                <a:prstGeom prst="rightArrow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9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Arial"/>
                  </a:endParaRPr>
                </a:p>
              </p:txBody>
            </p:sp>
            <p:sp>
              <p:nvSpPr>
                <p:cNvPr id="15" name="Right Arrow 48">
                  <a:extLst>
                    <a:ext uri="{FF2B5EF4-FFF2-40B4-BE49-F238E27FC236}">
                      <a16:creationId xmlns:a16="http://schemas.microsoft.com/office/drawing/2014/main" id="{C32DB630-4D2C-43D2-86DA-AB127BB492A3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 rot="16200000">
                  <a:off x="757699" y="3088848"/>
                  <a:ext cx="1611314" cy="247651"/>
                </a:xfrm>
                <a:prstGeom prst="rightArrow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9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Arial"/>
                  </a:endParaRPr>
                </a:p>
              </p:txBody>
            </p:sp>
            <p:sp>
              <p:nvSpPr>
                <p:cNvPr id="16" name="Right Arrow 49">
                  <a:extLst>
                    <a:ext uri="{FF2B5EF4-FFF2-40B4-BE49-F238E27FC236}">
                      <a16:creationId xmlns:a16="http://schemas.microsoft.com/office/drawing/2014/main" id="{E52393AC-F457-4AAC-A85A-CBD4F4198D9F}"/>
                    </a:ext>
                  </a:extLst>
                </p:cNvPr>
                <p:cNvSpPr/>
                <p:nvPr>
                  <p:custDataLst>
                    <p:tags r:id="rId5"/>
                  </p:custDataLst>
                </p:nvPr>
              </p:nvSpPr>
              <p:spPr>
                <a:xfrm rot="16200000">
                  <a:off x="132283" y="3083435"/>
                  <a:ext cx="1603664" cy="247652"/>
                </a:xfrm>
                <a:prstGeom prst="rightArrow">
                  <a:avLst/>
                </a:prstGeom>
                <a:solidFill>
                  <a:srgbClr val="FFFFFF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9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Arial"/>
                  </a:endParaRPr>
                </a:p>
              </p:txBody>
            </p:sp>
          </p:grpSp>
          <p:sp>
            <p:nvSpPr>
              <p:cNvPr id="17" name="Isosceles Triangle 50">
                <a:extLst>
                  <a:ext uri="{FF2B5EF4-FFF2-40B4-BE49-F238E27FC236}">
                    <a16:creationId xmlns:a16="http://schemas.microsoft.com/office/drawing/2014/main" id="{ACF4D42A-EB06-4050-9C9F-0FF66C1B948D}"/>
                  </a:ext>
                </a:extLst>
              </p:cNvPr>
              <p:cNvSpPr/>
              <p:nvPr/>
            </p:nvSpPr>
            <p:spPr bwMode="auto">
              <a:xfrm rot="10800000">
                <a:off x="7603067" y="5244982"/>
                <a:ext cx="1345744" cy="123473"/>
              </a:xfrm>
              <a:prstGeom prst="triangle">
                <a:avLst/>
              </a:pr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1435" tIns="25718" rIns="25718" bIns="5143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14181">
                  <a:defRPr/>
                </a:pPr>
                <a:endParaRPr lang="ru-RU" sz="900" kern="0" spc="-2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51">
                <a:extLst>
                  <a:ext uri="{FF2B5EF4-FFF2-40B4-BE49-F238E27FC236}">
                    <a16:creationId xmlns:a16="http://schemas.microsoft.com/office/drawing/2014/main" id="{582A1066-6BEF-4A22-9B48-83773152C8E4}"/>
                  </a:ext>
                </a:extLst>
              </p:cNvPr>
              <p:cNvSpPr/>
              <p:nvPr/>
            </p:nvSpPr>
            <p:spPr bwMode="auto">
              <a:xfrm>
                <a:off x="7507703" y="4563412"/>
                <a:ext cx="1536475" cy="679571"/>
              </a:xfrm>
              <a:prstGeom prst="rect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 defTabSz="514350">
                  <a:lnSpc>
                    <a:spcPct val="85000"/>
                  </a:lnSpc>
                  <a:defRPr/>
                </a:pPr>
                <a:r>
                  <a:rPr lang="ko-KR" altLang="en-US" sz="9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압축</a:t>
                </a:r>
                <a:r>
                  <a:rPr lang="en-US" altLang="ko-KR" sz="9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/</a:t>
                </a:r>
                <a:r>
                  <a:rPr lang="ko-KR" altLang="en-US" sz="9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중복제된</a:t>
                </a:r>
                <a:endParaRPr lang="en-US" altLang="ko-KR" sz="9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  <a:p>
                <a:pPr algn="ctr" defTabSz="514350">
                  <a:lnSpc>
                    <a:spcPct val="85000"/>
                  </a:lnSpc>
                  <a:defRPr/>
                </a:pPr>
                <a:r>
                  <a:rPr lang="ko-KR" altLang="en-US" sz="9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백업 </a:t>
                </a:r>
                <a:r>
                  <a:rPr lang="ko-KR" altLang="en-US" sz="9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데이타</a:t>
                </a:r>
                <a:endParaRPr lang="en-US" altLang="ko-KR" sz="9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ight Arrow 52">
                <a:extLst>
                  <a:ext uri="{FF2B5EF4-FFF2-40B4-BE49-F238E27FC236}">
                    <a16:creationId xmlns:a16="http://schemas.microsoft.com/office/drawing/2014/main" id="{2251AF0B-5E8C-4748-B6B3-CF61D238302A}"/>
                  </a:ext>
                </a:extLst>
              </p:cNvPr>
              <p:cNvSpPr/>
              <p:nvPr>
                <p:custDataLst>
                  <p:tags r:id="rId1"/>
                </p:custDataLst>
              </p:nvPr>
            </p:nvSpPr>
            <p:spPr>
              <a:xfrm rot="16200000">
                <a:off x="3115969" y="4041164"/>
                <a:ext cx="1803247" cy="379037"/>
              </a:xfrm>
              <a:prstGeom prst="rightArrow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defRPr/>
                </a:pPr>
                <a:endParaRPr 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Arial"/>
                </a:endParaRPr>
              </a:p>
            </p:txBody>
          </p:sp>
          <p:grpSp>
            <p:nvGrpSpPr>
              <p:cNvPr id="20" name="Group 53">
                <a:extLst>
                  <a:ext uri="{FF2B5EF4-FFF2-40B4-BE49-F238E27FC236}">
                    <a16:creationId xmlns:a16="http://schemas.microsoft.com/office/drawing/2014/main" id="{FD17AE2C-0C7A-4FF0-8169-F15E409C8254}"/>
                  </a:ext>
                </a:extLst>
              </p:cNvPr>
              <p:cNvGrpSpPr/>
              <p:nvPr/>
            </p:nvGrpSpPr>
            <p:grpSpPr>
              <a:xfrm>
                <a:off x="4044082" y="4890473"/>
                <a:ext cx="3558983" cy="292388"/>
                <a:chOff x="2221529" y="4482996"/>
                <a:chExt cx="4745310" cy="389851"/>
              </a:xfrm>
            </p:grpSpPr>
            <p:sp>
              <p:nvSpPr>
                <p:cNvPr id="21" name="Rectangle 54">
                  <a:extLst>
                    <a:ext uri="{FF2B5EF4-FFF2-40B4-BE49-F238E27FC236}">
                      <a16:creationId xmlns:a16="http://schemas.microsoft.com/office/drawing/2014/main" id="{3C93E364-9261-4C35-B7BD-6F285B932D68}"/>
                    </a:ext>
                  </a:extLst>
                </p:cNvPr>
                <p:cNvSpPr/>
                <p:nvPr>
                  <p:custDataLst>
                    <p:tags r:id="rId2"/>
                  </p:custDataLst>
                </p:nvPr>
              </p:nvSpPr>
              <p:spPr>
                <a:xfrm>
                  <a:off x="2221529" y="4552950"/>
                  <a:ext cx="4745310" cy="252482"/>
                </a:xfrm>
                <a:prstGeom prst="rect">
                  <a:avLst/>
                </a:prstGeom>
                <a:solidFill>
                  <a:srgbClr val="54B948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lIns="405000" rtlCol="0" anchor="ctr"/>
                <a:lstStyle/>
                <a:p>
                  <a:pPr defTabSz="514350">
                    <a:defRPr/>
                  </a:pPr>
                  <a:endParaRPr lang="en-US" sz="600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Arial"/>
                  </a:endParaRP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FB1733E-1692-4693-9B2B-7B4A17589D99}"/>
                    </a:ext>
                  </a:extLst>
                </p:cNvPr>
                <p:cNvSpPr txBox="1"/>
                <p:nvPr/>
              </p:nvSpPr>
              <p:spPr>
                <a:xfrm>
                  <a:off x="3485965" y="4482996"/>
                  <a:ext cx="2325869" cy="3898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514350">
                    <a:defRPr/>
                  </a:pPr>
                  <a:r>
                    <a:rPr lang="en-US" sz="825" kern="0" dirty="0" err="1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5400000" scaled="0"/>
                      </a:gradFill>
                      <a:latin typeface="Arial"/>
                      <a:ea typeface="Segoe UI" pitchFamily="34" charset="0"/>
                      <a:cs typeface="Segoe UI" pitchFamily="34" charset="0"/>
                    </a:rPr>
                    <a:t>vPower</a:t>
                  </a:r>
                  <a:endParaRPr lang="en-US" sz="825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CFBA8C-304F-4161-B29C-AD86CD0A066C}"/>
                  </a:ext>
                </a:extLst>
              </p:cNvPr>
              <p:cNvSpPr txBox="1"/>
              <p:nvPr/>
            </p:nvSpPr>
            <p:spPr>
              <a:xfrm>
                <a:off x="7428570" y="5935531"/>
                <a:ext cx="170518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Arial"/>
                    <a:ea typeface="Segoe UI" pitchFamily="34" charset="0"/>
                    <a:cs typeface="Segoe UI" pitchFamily="34" charset="0"/>
                  </a:rPr>
                  <a:t>Backup storage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503B59-6337-44E7-A26B-F47A8C339A2D}"/>
                  </a:ext>
                </a:extLst>
              </p:cNvPr>
              <p:cNvSpPr txBox="1"/>
              <p:nvPr/>
            </p:nvSpPr>
            <p:spPr>
              <a:xfrm>
                <a:off x="2535101" y="5945956"/>
                <a:ext cx="203218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514350">
                  <a:defRPr/>
                </a:pPr>
                <a:r>
                  <a:rPr lang="en-US" sz="825" kern="0" dirty="0">
                    <a:solidFill>
                      <a:schemeClr val="bg1"/>
                    </a:solidFill>
                    <a:latin typeface="Arial"/>
                    <a:ea typeface="Segoe UI" pitchFamily="34" charset="0"/>
                    <a:cs typeface="Segoe UI" pitchFamily="34" charset="0"/>
                  </a:rPr>
                  <a:t>Production storage</a:t>
                </a:r>
              </a:p>
            </p:txBody>
          </p:sp>
          <p:pic>
            <p:nvPicPr>
              <p:cNvPr id="25" name="Picture 5">
                <a:extLst>
                  <a:ext uri="{FF2B5EF4-FFF2-40B4-BE49-F238E27FC236}">
                    <a16:creationId xmlns:a16="http://schemas.microsoft.com/office/drawing/2014/main" id="{9DDF0F00-A318-4BDA-B51A-E8A35A8E61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618735" y="4212089"/>
                <a:ext cx="1314410" cy="32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6">
                <a:extLst>
                  <a:ext uri="{FF2B5EF4-FFF2-40B4-BE49-F238E27FC236}">
                    <a16:creationId xmlns:a16="http://schemas.microsoft.com/office/drawing/2014/main" id="{102D954E-D514-45D9-94AD-D72624FE84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270622" y="5375599"/>
                <a:ext cx="559659" cy="57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5">
                <a:extLst>
                  <a:ext uri="{FF2B5EF4-FFF2-40B4-BE49-F238E27FC236}">
                    <a16:creationId xmlns:a16="http://schemas.microsoft.com/office/drawing/2014/main" id="{1E95F458-2132-4201-BA7D-57C073C5D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893250" y="4212089"/>
                <a:ext cx="1314410" cy="32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338C8EC6-C335-4713-A4A1-E77E30DB7A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996108" y="5375599"/>
                <a:ext cx="559659" cy="5708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>
                <a:extLst>
                  <a:ext uri="{FF2B5EF4-FFF2-40B4-BE49-F238E27FC236}">
                    <a16:creationId xmlns:a16="http://schemas.microsoft.com/office/drawing/2014/main" id="{0AAD831A-8652-4298-A6EC-D6A5F90452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886607" y="2935781"/>
                <a:ext cx="398552" cy="401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B2FEBC1F-45BE-4D3E-B853-B698E1443C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57856" y="2935552"/>
                <a:ext cx="398552" cy="401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F4151A06-425A-4E62-BA53-3F9E549EF5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829105" y="2935781"/>
                <a:ext cx="398552" cy="4014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2">
                <a:extLst>
                  <a:ext uri="{FF2B5EF4-FFF2-40B4-BE49-F238E27FC236}">
                    <a16:creationId xmlns:a16="http://schemas.microsoft.com/office/drawing/2014/main" id="{C1D998E5-0FCF-4B18-A397-7BF36B40C0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V="1">
                <a:off x="3209206" y="3210685"/>
                <a:ext cx="134864" cy="166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>
                <a:extLst>
                  <a:ext uri="{FF2B5EF4-FFF2-40B4-BE49-F238E27FC236}">
                    <a16:creationId xmlns:a16="http://schemas.microsoft.com/office/drawing/2014/main" id="{AAD28B09-7EA6-46A9-A078-7FAE5E7CBA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V="1">
                <a:off x="3681684" y="3210685"/>
                <a:ext cx="134864" cy="166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>
                <a:extLst>
                  <a:ext uri="{FF2B5EF4-FFF2-40B4-BE49-F238E27FC236}">
                    <a16:creationId xmlns:a16="http://schemas.microsoft.com/office/drawing/2014/main" id="{341F9BB2-B71E-4AB4-924F-65DCF93566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flipV="1">
                <a:off x="4155796" y="3203733"/>
                <a:ext cx="134864" cy="1669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5" name="Group 77">
                <a:extLst>
                  <a:ext uri="{FF2B5EF4-FFF2-40B4-BE49-F238E27FC236}">
                    <a16:creationId xmlns:a16="http://schemas.microsoft.com/office/drawing/2014/main" id="{DDF3BE0A-A6F5-4A04-A7B5-C96680E2F7A4}"/>
                  </a:ext>
                </a:extLst>
              </p:cNvPr>
              <p:cNvGrpSpPr/>
              <p:nvPr/>
            </p:nvGrpSpPr>
            <p:grpSpPr>
              <a:xfrm>
                <a:off x="2879381" y="3578737"/>
                <a:ext cx="1342142" cy="675100"/>
                <a:chOff x="668594" y="2734006"/>
                <a:chExt cx="1789522" cy="900133"/>
              </a:xfrm>
            </p:grpSpPr>
            <p:sp>
              <p:nvSpPr>
                <p:cNvPr id="36" name="Rectangle 78">
                  <a:extLst>
                    <a:ext uri="{FF2B5EF4-FFF2-40B4-BE49-F238E27FC236}">
                      <a16:creationId xmlns:a16="http://schemas.microsoft.com/office/drawing/2014/main" id="{B65462D4-8EC1-4134-BB66-63563B411A42}"/>
                    </a:ext>
                  </a:extLst>
                </p:cNvPr>
                <p:cNvSpPr/>
                <p:nvPr/>
              </p:nvSpPr>
              <p:spPr bwMode="auto">
                <a:xfrm>
                  <a:off x="668594" y="2734006"/>
                  <a:ext cx="1789522" cy="543092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1435" tIns="25718" rIns="25718" bIns="51435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4181">
                    <a:defRPr/>
                  </a:pPr>
                  <a:endParaRPr lang="ru-RU" sz="900" kern="0" spc="-28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C82AD54-81E3-4750-AF91-7D61586EA2E8}"/>
                    </a:ext>
                  </a:extLst>
                </p:cNvPr>
                <p:cNvSpPr txBox="1"/>
                <p:nvPr/>
              </p:nvSpPr>
              <p:spPr>
                <a:xfrm>
                  <a:off x="949884" y="2827197"/>
                  <a:ext cx="1294186" cy="28725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514350">
                    <a:defRPr/>
                  </a:pPr>
                  <a:r>
                    <a:rPr lang="en-US" sz="1050" kern="0" dirty="0">
                      <a:gradFill>
                        <a:gsLst>
                          <a:gs pos="0">
                            <a:prstClr val="white"/>
                          </a:gs>
                          <a:gs pos="100000">
                            <a:prstClr val="white"/>
                          </a:gs>
                        </a:gsLst>
                        <a:lin ang="5400000" scaled="0"/>
                      </a:gradFill>
                      <a:latin typeface="Arial"/>
                      <a:ea typeface="Segoe UI" pitchFamily="34" charset="0"/>
                      <a:cs typeface="Segoe UI" pitchFamily="34" charset="0"/>
                    </a:rPr>
                    <a:t>Hypervisor</a:t>
                  </a:r>
                  <a:endParaRPr lang="ru-RU" sz="1050" kern="0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Isosceles Triangle 80">
                  <a:extLst>
                    <a:ext uri="{FF2B5EF4-FFF2-40B4-BE49-F238E27FC236}">
                      <a16:creationId xmlns:a16="http://schemas.microsoft.com/office/drawing/2014/main" id="{2852159B-9FBF-4C0F-A858-B3E51979E096}"/>
                    </a:ext>
                  </a:extLst>
                </p:cNvPr>
                <p:cNvSpPr/>
                <p:nvPr/>
              </p:nvSpPr>
              <p:spPr bwMode="auto">
                <a:xfrm rot="10800000">
                  <a:off x="695434" y="3277098"/>
                  <a:ext cx="1715024" cy="357041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83C9EF"/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51435" tIns="25718" rIns="25718" bIns="51435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514181">
                    <a:defRPr/>
                  </a:pPr>
                  <a:endParaRPr lang="ru-RU" sz="900" kern="0" spc="-28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Tahoma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Isosceles Triangle 81">
                <a:extLst>
                  <a:ext uri="{FF2B5EF4-FFF2-40B4-BE49-F238E27FC236}">
                    <a16:creationId xmlns:a16="http://schemas.microsoft.com/office/drawing/2014/main" id="{6F0BD32C-C496-422C-A224-CA89C9C7BABD}"/>
                  </a:ext>
                </a:extLst>
              </p:cNvPr>
              <p:cNvSpPr/>
              <p:nvPr/>
            </p:nvSpPr>
            <p:spPr bwMode="auto">
              <a:xfrm rot="10800000">
                <a:off x="2899513" y="4535907"/>
                <a:ext cx="1308146" cy="851021"/>
              </a:xfrm>
              <a:prstGeom prst="triangle">
                <a:avLst/>
              </a:pr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51435" tIns="25718" rIns="25718" bIns="5143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514181">
                  <a:defRPr/>
                </a:pPr>
                <a:endParaRPr lang="ru-RU" sz="900" kern="0" spc="-2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0" name="Picture 2" descr="\\amust.local\spb\Marketing\Graphics\Working\DIAGRAMS\webhelp\icons\x.png">
                <a:extLst>
                  <a:ext uri="{FF2B5EF4-FFF2-40B4-BE49-F238E27FC236}">
                    <a16:creationId xmlns:a16="http://schemas.microsoft.com/office/drawing/2014/main" id="{665E562D-9159-49C4-ACA8-45FCF4A3E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0803" y="3206786"/>
                <a:ext cx="171659" cy="1716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4E6760-2D6F-4AA3-A621-B09CCF9A019A}"/>
                  </a:ext>
                </a:extLst>
              </p:cNvPr>
              <p:cNvSpPr txBox="1"/>
              <p:nvPr/>
            </p:nvSpPr>
            <p:spPr>
              <a:xfrm>
                <a:off x="7734299" y="2673350"/>
                <a:ext cx="2590801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ko-KR" altLang="en-US" sz="2100" b="1" i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장애</a:t>
                </a:r>
                <a:r>
                  <a:rPr lang="en-US" altLang="ko-KR" sz="2100" b="1" i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, DR</a:t>
                </a:r>
                <a:r>
                  <a:rPr lang="ko-KR" altLang="en-US" sz="2100" b="1" i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및 </a:t>
                </a:r>
                <a:endParaRPr lang="en-US" altLang="ko-KR" sz="2100" b="1" i="1" kern="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>
                  <a:defRPr/>
                </a:pPr>
                <a:r>
                  <a:rPr lang="ko-KR" altLang="en-US" sz="2100" b="1" i="1" kern="0" dirty="0">
                    <a:solidFill>
                      <a:srgbClr val="C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다양한 활용</a:t>
                </a:r>
                <a:endParaRPr lang="en-US" altLang="ko-KR" sz="2100" b="1" i="1" kern="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43" name="제목 1">
            <a:extLst>
              <a:ext uri="{FF2B5EF4-FFF2-40B4-BE49-F238E27FC236}">
                <a16:creationId xmlns:a16="http://schemas.microsoft.com/office/drawing/2014/main" id="{FF0B1965-E424-43BA-A9D5-30E94DC4F0FB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/>
              <a:t>VM </a:t>
            </a:r>
            <a:r>
              <a:rPr lang="ko-KR" altLang="en-US" sz="3200" dirty="0"/>
              <a:t>복구 시나리오 </a:t>
            </a:r>
            <a:r>
              <a:rPr lang="en-US" altLang="ko-KR" sz="3200" dirty="0"/>
              <a:t>7 </a:t>
            </a:r>
            <a:r>
              <a:rPr lang="en-US" altLang="ko-KR" sz="2800" dirty="0"/>
              <a:t>- </a:t>
            </a:r>
            <a:r>
              <a:rPr lang="en-US" altLang="ko-KR" sz="2000" dirty="0"/>
              <a:t>VMware, Hyper-V</a:t>
            </a:r>
            <a:r>
              <a:rPr lang="ko-KR" altLang="en-US" sz="2000" dirty="0"/>
              <a:t>에 </a:t>
            </a:r>
            <a:r>
              <a:rPr lang="en-US" altLang="ko-KR" sz="2000" dirty="0"/>
              <a:t>Instant Recovery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158734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850915"/>
            <a:ext cx="8207375" cy="430887"/>
          </a:xfrm>
        </p:spPr>
        <p:txBody>
          <a:bodyPr/>
          <a:lstStyle/>
          <a:p>
            <a:pPr algn="ctr"/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Veeam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이용해서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AWS EC2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이미지 백업 후 </a:t>
            </a:r>
            <a:r>
              <a:rPr lang="ko-KR" altLang="en-US" sz="14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온프레미스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AHV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마이그레이션을 제공합니다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(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 시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VMDK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변환 후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AHV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변환 또는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생성 후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BMR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복구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5B5EAC-B96F-4598-B7C7-AA245189668E}"/>
              </a:ext>
            </a:extLst>
          </p:cNvPr>
          <p:cNvGrpSpPr/>
          <p:nvPr/>
        </p:nvGrpSpPr>
        <p:grpSpPr>
          <a:xfrm>
            <a:off x="242329" y="1395886"/>
            <a:ext cx="8659341" cy="3228502"/>
            <a:chOff x="315017" y="879475"/>
            <a:chExt cx="8513963" cy="3853299"/>
          </a:xfrm>
        </p:grpSpPr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6E9C21C-0DD4-4CEF-8D50-BBCBD04EF7AF}"/>
                </a:ext>
              </a:extLst>
            </p:cNvPr>
            <p:cNvSpPr/>
            <p:nvPr/>
          </p:nvSpPr>
          <p:spPr bwMode="auto">
            <a:xfrm>
              <a:off x="315017" y="879475"/>
              <a:ext cx="8513963" cy="3853299"/>
            </a:xfrm>
            <a:prstGeom prst="round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013" kern="0" dirty="0">
                <a:solidFill>
                  <a:schemeClr val="bg1"/>
                </a:solidFill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">
              <a:extLst>
                <a:ext uri="{FF2B5EF4-FFF2-40B4-BE49-F238E27FC236}">
                  <a16:creationId xmlns:a16="http://schemas.microsoft.com/office/drawing/2014/main" id="{C3549DBC-4F5A-4B1A-BAA7-23E80A262FF0}"/>
                </a:ext>
              </a:extLst>
            </p:cNvPr>
            <p:cNvSpPr/>
            <p:nvPr/>
          </p:nvSpPr>
          <p:spPr bwMode="auto">
            <a:xfrm>
              <a:off x="492368" y="1388176"/>
              <a:ext cx="4079631" cy="1007639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Rectangle 9">
              <a:extLst>
                <a:ext uri="{FF2B5EF4-FFF2-40B4-BE49-F238E27FC236}">
                  <a16:creationId xmlns:a16="http://schemas.microsoft.com/office/drawing/2014/main" id="{B535AD23-EAA2-4C41-B291-B07A43FE0908}"/>
                </a:ext>
              </a:extLst>
            </p:cNvPr>
            <p:cNvSpPr/>
            <p:nvPr/>
          </p:nvSpPr>
          <p:spPr>
            <a:xfrm>
              <a:off x="517209" y="1903760"/>
              <a:ext cx="1091797" cy="35815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Amazon EC2 instances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0A309D-5177-4235-AC34-9881171033FA}"/>
                </a:ext>
              </a:extLst>
            </p:cNvPr>
            <p:cNvSpPr txBox="1"/>
            <p:nvPr/>
          </p:nvSpPr>
          <p:spPr>
            <a:xfrm>
              <a:off x="1609006" y="1065121"/>
              <a:ext cx="952657" cy="308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AWS</a:t>
              </a:r>
            </a:p>
          </p:txBody>
        </p:sp>
        <p:pic>
          <p:nvPicPr>
            <p:cNvPr id="49" name="Picture 16">
              <a:extLst>
                <a:ext uri="{FF2B5EF4-FFF2-40B4-BE49-F238E27FC236}">
                  <a16:creationId xmlns:a16="http://schemas.microsoft.com/office/drawing/2014/main" id="{1776F4D5-5CF6-4AD6-AC79-A7D81B7705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825" y="1450949"/>
              <a:ext cx="523110" cy="4458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Arrow Connector 22">
              <a:extLst>
                <a:ext uri="{FF2B5EF4-FFF2-40B4-BE49-F238E27FC236}">
                  <a16:creationId xmlns:a16="http://schemas.microsoft.com/office/drawing/2014/main" id="{7EA04037-48A0-4FFE-9D41-5F8E8E356C72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1" y="1923130"/>
              <a:ext cx="2726040" cy="7304"/>
            </a:xfrm>
            <a:prstGeom prst="straightConnector1">
              <a:avLst/>
            </a:prstGeom>
            <a:noFill/>
            <a:ln w="15875" cap="flat" cmpd="sng" algn="ctr">
              <a:solidFill>
                <a:srgbClr val="FFFFFF">
                  <a:lumMod val="50000"/>
                </a:srgbClr>
              </a:solidFill>
              <a:prstDash val="solid"/>
              <a:tailEnd type="arrow" w="med" len="sm"/>
            </a:ln>
            <a:effectLst/>
          </p:spPr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D403B7FC-6CF3-48AC-A86E-B1FC8C48C97B}"/>
                </a:ext>
              </a:extLst>
            </p:cNvPr>
            <p:cNvSpPr/>
            <p:nvPr/>
          </p:nvSpPr>
          <p:spPr bwMode="auto">
            <a:xfrm>
              <a:off x="6643833" y="1423803"/>
              <a:ext cx="2037944" cy="2398451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2" name="Picture 149">
              <a:extLst>
                <a:ext uri="{FF2B5EF4-FFF2-40B4-BE49-F238E27FC236}">
                  <a16:creationId xmlns:a16="http://schemas.microsoft.com/office/drawing/2014/main" id="{FF49DD76-404E-4F95-A629-FD174AE5F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39125" y="1724840"/>
              <a:ext cx="569994" cy="446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49">
              <a:extLst>
                <a:ext uri="{FF2B5EF4-FFF2-40B4-BE49-F238E27FC236}">
                  <a16:creationId xmlns:a16="http://schemas.microsoft.com/office/drawing/2014/main" id="{726DD3DF-4FA5-47B6-AE50-BF400279D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539126" y="2773984"/>
              <a:ext cx="511705" cy="40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Connector: Elbow 29">
              <a:extLst>
                <a:ext uri="{FF2B5EF4-FFF2-40B4-BE49-F238E27FC236}">
                  <a16:creationId xmlns:a16="http://schemas.microsoft.com/office/drawing/2014/main" id="{922C1C9A-B753-4207-9A24-10BA2454E5B8}"/>
                </a:ext>
              </a:extLst>
            </p:cNvPr>
            <p:cNvCxnSpPr>
              <a:cxnSpLocks/>
            </p:cNvCxnSpPr>
            <p:nvPr/>
          </p:nvCxnSpPr>
          <p:spPr>
            <a:xfrm>
              <a:off x="4596840" y="2149638"/>
              <a:ext cx="2692812" cy="657477"/>
            </a:xfrm>
            <a:prstGeom prst="bentConnector3">
              <a:avLst/>
            </a:prstGeom>
            <a:noFill/>
            <a:ln w="15875" cap="flat" cmpd="sng" algn="ctr">
              <a:solidFill>
                <a:srgbClr val="FFFFFF">
                  <a:lumMod val="50000"/>
                </a:srgbClr>
              </a:solidFill>
              <a:prstDash val="solid"/>
              <a:tailEnd type="arrow" w="med" len="sm"/>
            </a:ln>
            <a:effectLst/>
          </p:spPr>
        </p:cxnSp>
        <p:cxnSp>
          <p:nvCxnSpPr>
            <p:cNvPr id="55" name="Connector: Elbow 35">
              <a:extLst>
                <a:ext uri="{FF2B5EF4-FFF2-40B4-BE49-F238E27FC236}">
                  <a16:creationId xmlns:a16="http://schemas.microsoft.com/office/drawing/2014/main" id="{B8CF9496-88A9-4AC1-B310-61353D17EFC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566543" y="3011409"/>
              <a:ext cx="2723115" cy="1015326"/>
            </a:xfrm>
            <a:prstGeom prst="bentConnector3">
              <a:avLst/>
            </a:prstGeom>
            <a:noFill/>
            <a:ln w="15875" cap="flat" cmpd="sng" algn="ctr">
              <a:solidFill>
                <a:srgbClr val="FFFFFF">
                  <a:lumMod val="50000"/>
                </a:srgbClr>
              </a:solidFill>
              <a:prstDash val="solid"/>
              <a:tailEnd type="arrow" w="med" len="sm"/>
            </a:ln>
            <a:effectLst/>
          </p:spPr>
        </p:cxnSp>
        <p:sp>
          <p:nvSpPr>
            <p:cNvPr id="56" name="Rectangle 40">
              <a:extLst>
                <a:ext uri="{FF2B5EF4-FFF2-40B4-BE49-F238E27FC236}">
                  <a16:creationId xmlns:a16="http://schemas.microsoft.com/office/drawing/2014/main" id="{2DA7F4C5-78D7-4537-8841-02414BC08D5B}"/>
                </a:ext>
              </a:extLst>
            </p:cNvPr>
            <p:cNvSpPr/>
            <p:nvPr/>
          </p:nvSpPr>
          <p:spPr bwMode="auto">
            <a:xfrm>
              <a:off x="543531" y="3269902"/>
              <a:ext cx="4023010" cy="1266203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Tahoma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ED5A73-6C07-4527-A97A-FD2E7434AEAE}"/>
                </a:ext>
              </a:extLst>
            </p:cNvPr>
            <p:cNvSpPr txBox="1"/>
            <p:nvPr/>
          </p:nvSpPr>
          <p:spPr>
            <a:xfrm>
              <a:off x="1304935" y="2921899"/>
              <a:ext cx="1689888" cy="277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  <a:defRPr/>
              </a:pPr>
              <a:r>
                <a:rPr lang="en-US" sz="1013" dirty="0">
                  <a:solidFill>
                    <a:schemeClr val="bg1"/>
                  </a:solidFill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On premises</a:t>
              </a:r>
            </a:p>
          </p:txBody>
        </p:sp>
        <p:pic>
          <p:nvPicPr>
            <p:cNvPr id="58" name="Picture 44">
              <a:extLst>
                <a:ext uri="{FF2B5EF4-FFF2-40B4-BE49-F238E27FC236}">
                  <a16:creationId xmlns:a16="http://schemas.microsoft.com/office/drawing/2014/main" id="{200A80BF-653A-41A3-A6F1-48C919078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5915" y="3758486"/>
              <a:ext cx="484282" cy="379132"/>
            </a:xfrm>
            <a:prstGeom prst="rect">
              <a:avLst/>
            </a:prstGeom>
          </p:spPr>
        </p:pic>
        <p:pic>
          <p:nvPicPr>
            <p:cNvPr id="59" name="Picture 46">
              <a:extLst>
                <a:ext uri="{FF2B5EF4-FFF2-40B4-BE49-F238E27FC236}">
                  <a16:creationId xmlns:a16="http://schemas.microsoft.com/office/drawing/2014/main" id="{BB2AAEE6-43C6-4ED3-876E-A8173540D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59184" y="3448991"/>
              <a:ext cx="557008" cy="45545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809A10-C474-4A7E-BD00-C0F1E4312D7D}"/>
                </a:ext>
              </a:extLst>
            </p:cNvPr>
            <p:cNvSpPr txBox="1"/>
            <p:nvPr/>
          </p:nvSpPr>
          <p:spPr>
            <a:xfrm>
              <a:off x="6643833" y="1089677"/>
              <a:ext cx="2037944" cy="308564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200" kern="0" dirty="0">
                  <a:solidFill>
                    <a:schemeClr val="bg1"/>
                  </a:solidFill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Amazon EBS or S3</a:t>
              </a:r>
            </a:p>
          </p:txBody>
        </p:sp>
        <p:sp>
          <p:nvSpPr>
            <p:cNvPr id="61" name="Rectangle 52">
              <a:extLst>
                <a:ext uri="{FF2B5EF4-FFF2-40B4-BE49-F238E27FC236}">
                  <a16:creationId xmlns:a16="http://schemas.microsoft.com/office/drawing/2014/main" id="{657532C8-B70A-4EF5-9AC6-FE8FC8B91FCF}"/>
                </a:ext>
              </a:extLst>
            </p:cNvPr>
            <p:cNvSpPr/>
            <p:nvPr/>
          </p:nvSpPr>
          <p:spPr>
            <a:xfrm>
              <a:off x="3750002" y="4144823"/>
              <a:ext cx="816158" cy="35815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Veeam repository</a:t>
              </a:r>
            </a:p>
          </p:txBody>
        </p:sp>
        <p:sp>
          <p:nvSpPr>
            <p:cNvPr id="62" name="Rectangle 53">
              <a:extLst>
                <a:ext uri="{FF2B5EF4-FFF2-40B4-BE49-F238E27FC236}">
                  <a16:creationId xmlns:a16="http://schemas.microsoft.com/office/drawing/2014/main" id="{77F28F25-44F4-4CB4-B7BD-69D6290B5717}"/>
                </a:ext>
              </a:extLst>
            </p:cNvPr>
            <p:cNvSpPr/>
            <p:nvPr/>
          </p:nvSpPr>
          <p:spPr>
            <a:xfrm>
              <a:off x="2587691" y="3959224"/>
              <a:ext cx="1311398" cy="35815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Veeam Backup &amp; Replication</a:t>
              </a:r>
            </a:p>
          </p:txBody>
        </p:sp>
        <p:sp>
          <p:nvSpPr>
            <p:cNvPr id="63" name="Rectangle 54">
              <a:extLst>
                <a:ext uri="{FF2B5EF4-FFF2-40B4-BE49-F238E27FC236}">
                  <a16:creationId xmlns:a16="http://schemas.microsoft.com/office/drawing/2014/main" id="{5BDF07E7-751A-4A21-A8CB-70E378470662}"/>
                </a:ext>
              </a:extLst>
            </p:cNvPr>
            <p:cNvSpPr/>
            <p:nvPr/>
          </p:nvSpPr>
          <p:spPr>
            <a:xfrm>
              <a:off x="6966463" y="2247732"/>
              <a:ext cx="1715314" cy="2341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Short-term backups(EBS)</a:t>
              </a:r>
            </a:p>
          </p:txBody>
        </p:sp>
        <p:sp>
          <p:nvSpPr>
            <p:cNvPr id="64" name="Rectangle 55">
              <a:extLst>
                <a:ext uri="{FF2B5EF4-FFF2-40B4-BE49-F238E27FC236}">
                  <a16:creationId xmlns:a16="http://schemas.microsoft.com/office/drawing/2014/main" id="{FC0FF198-BC43-4114-B4DC-391E4B5CED03}"/>
                </a:ext>
              </a:extLst>
            </p:cNvPr>
            <p:cNvSpPr/>
            <p:nvPr/>
          </p:nvSpPr>
          <p:spPr>
            <a:xfrm>
              <a:off x="6946590" y="3259471"/>
              <a:ext cx="1715314" cy="23417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Long-term backups (S3)</a:t>
              </a:r>
            </a:p>
          </p:txBody>
        </p:sp>
        <p:pic>
          <p:nvPicPr>
            <p:cNvPr id="65" name="Picture 46">
              <a:extLst>
                <a:ext uri="{FF2B5EF4-FFF2-40B4-BE49-F238E27FC236}">
                  <a16:creationId xmlns:a16="http://schemas.microsoft.com/office/drawing/2014/main" id="{6C5C2BD9-9C88-48D7-B336-CD230EC95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36824" y="1412897"/>
              <a:ext cx="557008" cy="455454"/>
            </a:xfrm>
            <a:prstGeom prst="rect">
              <a:avLst/>
            </a:prstGeom>
          </p:spPr>
        </p:pic>
        <p:sp>
          <p:nvSpPr>
            <p:cNvPr id="66" name="Rectangle 53">
              <a:extLst>
                <a:ext uri="{FF2B5EF4-FFF2-40B4-BE49-F238E27FC236}">
                  <a16:creationId xmlns:a16="http://schemas.microsoft.com/office/drawing/2014/main" id="{BF91DA41-AB37-4EA6-B2ED-A4CF2B6D7C63}"/>
                </a:ext>
              </a:extLst>
            </p:cNvPr>
            <p:cNvSpPr/>
            <p:nvPr/>
          </p:nvSpPr>
          <p:spPr>
            <a:xfrm>
              <a:off x="2025501" y="1923131"/>
              <a:ext cx="1683263" cy="358155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750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Veeam Backup &amp; Replication with “external” repository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12AE69D-4D5A-48D5-92B8-281E26E682DF}"/>
                </a:ext>
              </a:extLst>
            </p:cNvPr>
            <p:cNvSpPr txBox="1"/>
            <p:nvPr/>
          </p:nvSpPr>
          <p:spPr>
            <a:xfrm>
              <a:off x="4344799" y="1642187"/>
              <a:ext cx="2429670" cy="2962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14350"/>
              <a:r>
                <a:rPr lang="en-US" altLang="ko-KR" sz="1013" dirty="0">
                  <a:solidFill>
                    <a:schemeClr val="bg1"/>
                  </a:solidFill>
                  <a:latin typeface="Tahoma"/>
                </a:rPr>
                <a:t>VBR</a:t>
              </a:r>
              <a:r>
                <a:rPr lang="ko-KR" altLang="en-US" sz="1013" dirty="0">
                  <a:solidFill>
                    <a:schemeClr val="bg1"/>
                  </a:solidFill>
                  <a:latin typeface="Tahoma"/>
                </a:rPr>
                <a:t>를 이용한 백업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25E53E4-0F3F-4B15-85BA-DEEF8ADCD385}"/>
                </a:ext>
              </a:extLst>
            </p:cNvPr>
            <p:cNvSpPr txBox="1"/>
            <p:nvPr/>
          </p:nvSpPr>
          <p:spPr>
            <a:xfrm>
              <a:off x="4606459" y="4017299"/>
              <a:ext cx="2429670" cy="48228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14350"/>
              <a:r>
                <a:rPr lang="en-US" altLang="ko-KR" sz="1013" dirty="0">
                  <a:solidFill>
                    <a:schemeClr val="bg1"/>
                  </a:solidFill>
                  <a:latin typeface="Tahoma"/>
                </a:rPr>
                <a:t>VBR</a:t>
              </a:r>
              <a:r>
                <a:rPr lang="ko-KR" altLang="en-US" sz="1013" dirty="0">
                  <a:solidFill>
                    <a:schemeClr val="bg1"/>
                  </a:solidFill>
                  <a:latin typeface="Tahoma"/>
                </a:rPr>
                <a:t>를 이용한 데이터 복제</a:t>
              </a:r>
              <a:endParaRPr lang="en-US" altLang="ko-KR" sz="1013" dirty="0">
                <a:solidFill>
                  <a:schemeClr val="bg1"/>
                </a:solidFill>
                <a:latin typeface="Tahoma"/>
              </a:endParaRPr>
            </a:p>
            <a:p>
              <a:pPr algn="ctr" defTabSz="514350"/>
              <a:r>
                <a:rPr lang="en-US" altLang="ko-KR" sz="1013" dirty="0">
                  <a:solidFill>
                    <a:schemeClr val="bg1"/>
                  </a:solidFill>
                  <a:latin typeface="Tahoma"/>
                </a:rPr>
                <a:t>(</a:t>
              </a:r>
              <a:r>
                <a:rPr lang="ko-KR" altLang="en-US" sz="1013" dirty="0">
                  <a:solidFill>
                    <a:schemeClr val="bg1"/>
                  </a:solidFill>
                  <a:latin typeface="Tahoma"/>
                </a:rPr>
                <a:t>일일 변경된 블록만 복제</a:t>
              </a:r>
              <a:r>
                <a:rPr lang="en-US" altLang="ko-KR" sz="1013" dirty="0">
                  <a:solidFill>
                    <a:schemeClr val="bg1"/>
                  </a:solidFill>
                  <a:latin typeface="Tahoma"/>
                </a:rPr>
                <a:t>)</a:t>
              </a:r>
              <a:endParaRPr lang="ko-KR" altLang="en-US" sz="1013" dirty="0">
                <a:solidFill>
                  <a:schemeClr val="bg1"/>
                </a:solidFill>
                <a:latin typeface="Tahom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2257CC6-A871-4014-B1CF-812BC1D6B886}"/>
                </a:ext>
              </a:extLst>
            </p:cNvPr>
            <p:cNvSpPr txBox="1"/>
            <p:nvPr/>
          </p:nvSpPr>
          <p:spPr>
            <a:xfrm>
              <a:off x="480558" y="4192798"/>
              <a:ext cx="1393314" cy="333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90000"/>
                </a:lnSpc>
              </a:pPr>
              <a:r>
                <a:rPr lang="en-US" sz="675" dirty="0">
                  <a:solidFill>
                    <a:schemeClr val="bg1"/>
                  </a:solidFill>
                  <a:latin typeface="Tahoma"/>
                  <a:cs typeface="Tahoma" panose="020B0604030504040204" pitchFamily="34" charset="0"/>
                </a:rPr>
                <a:t>Nutanix AHV Infrastructure Cluster</a:t>
              </a:r>
            </a:p>
          </p:txBody>
        </p: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84F1194F-6DC3-4F23-B748-A7277F6F7A55}"/>
                </a:ext>
              </a:extLst>
            </p:cNvPr>
            <p:cNvGrpSpPr/>
            <p:nvPr/>
          </p:nvGrpSpPr>
          <p:grpSpPr>
            <a:xfrm>
              <a:off x="646004" y="3351037"/>
              <a:ext cx="1098710" cy="846262"/>
              <a:chOff x="646004" y="3351036"/>
              <a:chExt cx="1098710" cy="1045153"/>
            </a:xfrm>
          </p:grpSpPr>
          <p:sp>
            <p:nvSpPr>
              <p:cNvPr id="71" name="Triangle 13">
                <a:extLst>
                  <a:ext uri="{FF2B5EF4-FFF2-40B4-BE49-F238E27FC236}">
                    <a16:creationId xmlns:a16="http://schemas.microsoft.com/office/drawing/2014/main" id="{1AD62584-80B2-495F-BCD5-CEA618E256E1}"/>
                  </a:ext>
                </a:extLst>
              </p:cNvPr>
              <p:cNvSpPr/>
              <p:nvPr/>
            </p:nvSpPr>
            <p:spPr>
              <a:xfrm flipV="1">
                <a:off x="646005" y="3883521"/>
                <a:ext cx="1098709" cy="211350"/>
              </a:xfrm>
              <a:prstGeom prst="triangle">
                <a:avLst>
                  <a:gd name="adj" fmla="val 50881"/>
                </a:avLst>
              </a:prstGeom>
              <a:solidFill>
                <a:srgbClr val="9FCAE8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endParaRPr lang="en-US" sz="300" ker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EF428E11-E5E4-4E8E-B9AE-C87523E29C12}"/>
                  </a:ext>
                </a:extLst>
              </p:cNvPr>
              <p:cNvSpPr/>
              <p:nvPr/>
            </p:nvSpPr>
            <p:spPr>
              <a:xfrm>
                <a:off x="646004" y="3764924"/>
                <a:ext cx="1098710" cy="125029"/>
              </a:xfrm>
              <a:prstGeom prst="rect">
                <a:avLst/>
              </a:prstGeom>
              <a:solidFill>
                <a:srgbClr val="8BBB2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/>
                <a:r>
                  <a:rPr lang="en-US" sz="450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rPr>
                  <a:t>Acropolis Hypervisor</a:t>
                </a:r>
              </a:p>
            </p:txBody>
          </p:sp>
          <p:pic>
            <p:nvPicPr>
              <p:cNvPr id="73" name="Picture 53">
                <a:extLst>
                  <a:ext uri="{FF2B5EF4-FFF2-40B4-BE49-F238E27FC236}">
                    <a16:creationId xmlns:a16="http://schemas.microsoft.com/office/drawing/2014/main" id="{833EDA4D-F673-4B7B-971C-78B8027069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9317" y="4043864"/>
                <a:ext cx="592084" cy="352325"/>
              </a:xfrm>
              <a:prstGeom prst="rect">
                <a:avLst/>
              </a:prstGeom>
            </p:spPr>
          </p:pic>
          <p:grpSp>
            <p:nvGrpSpPr>
              <p:cNvPr id="74" name="Group 1">
                <a:extLst>
                  <a:ext uri="{FF2B5EF4-FFF2-40B4-BE49-F238E27FC236}">
                    <a16:creationId xmlns:a16="http://schemas.microsoft.com/office/drawing/2014/main" id="{A770B0BA-DCB4-43AF-AE97-05FD8D028161}"/>
                  </a:ext>
                </a:extLst>
              </p:cNvPr>
              <p:cNvGrpSpPr/>
              <p:nvPr/>
            </p:nvGrpSpPr>
            <p:grpSpPr>
              <a:xfrm>
                <a:off x="646004" y="3351036"/>
                <a:ext cx="1098710" cy="381941"/>
                <a:chOff x="1952095" y="1882910"/>
                <a:chExt cx="1255577" cy="1264501"/>
              </a:xfrm>
            </p:grpSpPr>
            <p:sp>
              <p:nvSpPr>
                <p:cNvPr id="75" name="Rectangle 11">
                  <a:extLst>
                    <a:ext uri="{FF2B5EF4-FFF2-40B4-BE49-F238E27FC236}">
                      <a16:creationId xmlns:a16="http://schemas.microsoft.com/office/drawing/2014/main" id="{F6014D2F-540F-4135-8B17-08AEFFDFF686}"/>
                    </a:ext>
                  </a:extLst>
                </p:cNvPr>
                <p:cNvSpPr/>
                <p:nvPr/>
              </p:nvSpPr>
              <p:spPr>
                <a:xfrm>
                  <a:off x="1952095" y="1886288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sz="450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300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Rectangle 63">
                  <a:extLst>
                    <a:ext uri="{FF2B5EF4-FFF2-40B4-BE49-F238E27FC236}">
                      <a16:creationId xmlns:a16="http://schemas.microsoft.com/office/drawing/2014/main" id="{FD2FF058-C6A3-4409-A9E9-48E7995995FE}"/>
                    </a:ext>
                  </a:extLst>
                </p:cNvPr>
                <p:cNvSpPr/>
                <p:nvPr/>
              </p:nvSpPr>
              <p:spPr>
                <a:xfrm>
                  <a:off x="2619185" y="1882910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sz="450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300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Rectangle 19">
                  <a:extLst>
                    <a:ext uri="{FF2B5EF4-FFF2-40B4-BE49-F238E27FC236}">
                      <a16:creationId xmlns:a16="http://schemas.microsoft.com/office/drawing/2014/main" id="{63594C65-6101-4479-9DA4-A2B23843BA87}"/>
                    </a:ext>
                  </a:extLst>
                </p:cNvPr>
                <p:cNvSpPr/>
                <p:nvPr/>
              </p:nvSpPr>
              <p:spPr>
                <a:xfrm>
                  <a:off x="1952095" y="2558924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sz="450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300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Rectangle 20">
                  <a:extLst>
                    <a:ext uri="{FF2B5EF4-FFF2-40B4-BE49-F238E27FC236}">
                      <a16:creationId xmlns:a16="http://schemas.microsoft.com/office/drawing/2014/main" id="{1883DFA2-0ACF-4D88-8395-CB9569042335}"/>
                    </a:ext>
                  </a:extLst>
                </p:cNvPr>
                <p:cNvSpPr/>
                <p:nvPr/>
              </p:nvSpPr>
              <p:spPr>
                <a:xfrm>
                  <a:off x="2619185" y="2555546"/>
                  <a:ext cx="588487" cy="588487"/>
                </a:xfrm>
                <a:prstGeom prst="rect">
                  <a:avLst/>
                </a:prstGeom>
                <a:solidFill>
                  <a:srgbClr val="4996D2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/>
                  <a:r>
                    <a:rPr lang="en-US" sz="450" kern="0" dirty="0">
                      <a:solidFill>
                        <a:schemeClr val="bg1"/>
                      </a:solidFill>
                      <a:latin typeface="Arial" panose="020B0604020202020204" pitchFamily="34" charset="0"/>
                      <a:ea typeface="Tahoma" charset="0"/>
                      <a:cs typeface="Arial" panose="020B0604020202020204" pitchFamily="34" charset="0"/>
                    </a:rPr>
                    <a:t>VM</a:t>
                  </a:r>
                  <a:endParaRPr lang="en-US" sz="300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Tahoma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9B39895A-9067-448B-B3E5-AAB81C4312BC}"/>
                </a:ext>
              </a:extLst>
            </p:cNvPr>
            <p:cNvCxnSpPr>
              <a:stCxn id="59" idx="1"/>
            </p:cNvCxnSpPr>
            <p:nvPr/>
          </p:nvCxnSpPr>
          <p:spPr>
            <a:xfrm flipH="1">
              <a:off x="1744714" y="3676718"/>
              <a:ext cx="1214470" cy="9445"/>
            </a:xfrm>
            <a:prstGeom prst="straightConnector1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tailEnd type="arrow"/>
            </a:ln>
            <a:effectLst/>
          </p:spPr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12A8C7D-6F8C-48D7-B8FD-F2FA81A45A83}"/>
                </a:ext>
              </a:extLst>
            </p:cNvPr>
            <p:cNvSpPr txBox="1"/>
            <p:nvPr/>
          </p:nvSpPr>
          <p:spPr>
            <a:xfrm>
              <a:off x="1839116" y="3848540"/>
              <a:ext cx="1028977" cy="385706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14350"/>
              <a:r>
                <a:rPr lang="en-US" altLang="ko-KR" sz="750" dirty="0">
                  <a:solidFill>
                    <a:schemeClr val="bg1"/>
                  </a:solidFill>
                  <a:latin typeface="Tahoma"/>
                </a:rPr>
                <a:t>AHV</a:t>
              </a:r>
              <a:r>
                <a:rPr lang="ko-KR" altLang="en-US" sz="750" dirty="0">
                  <a:solidFill>
                    <a:schemeClr val="bg1"/>
                  </a:solidFill>
                  <a:latin typeface="Tahoma"/>
                </a:rPr>
                <a:t> </a:t>
              </a:r>
              <a:r>
                <a:rPr lang="en-US" altLang="ko-KR" sz="750" dirty="0">
                  <a:solidFill>
                    <a:schemeClr val="bg1"/>
                  </a:solidFill>
                  <a:latin typeface="Tahoma"/>
                </a:rPr>
                <a:t>VM</a:t>
              </a:r>
              <a:r>
                <a:rPr lang="ko-KR" altLang="en-US" sz="750" dirty="0">
                  <a:solidFill>
                    <a:schemeClr val="bg1"/>
                  </a:solidFill>
                  <a:latin typeface="Tahoma"/>
                </a:rPr>
                <a:t>으로 즉시 복구</a:t>
              </a:r>
              <a:endParaRPr lang="en-US" altLang="ko-KR" sz="750" dirty="0">
                <a:solidFill>
                  <a:schemeClr val="bg1"/>
                </a:solidFill>
                <a:latin typeface="Tahoma"/>
              </a:endParaRPr>
            </a:p>
          </p:txBody>
        </p:sp>
      </p:grpSp>
      <p:sp>
        <p:nvSpPr>
          <p:cNvPr id="42" name="제목 1">
            <a:extLst>
              <a:ext uri="{FF2B5EF4-FFF2-40B4-BE49-F238E27FC236}">
                <a16:creationId xmlns:a16="http://schemas.microsoft.com/office/drawing/2014/main" id="{EC040F42-182A-4C26-8C73-91AA74EA8688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3200" dirty="0"/>
              <a:t>AWS</a:t>
            </a:r>
            <a:r>
              <a:rPr lang="ko-KR" altLang="en-US" sz="3200" dirty="0"/>
              <a:t>에서 </a:t>
            </a:r>
            <a:r>
              <a:rPr lang="en-US" altLang="ko-KR" sz="3200" dirty="0"/>
              <a:t>AHV </a:t>
            </a:r>
            <a:r>
              <a:rPr lang="ko-KR" altLang="en-US" sz="3200" dirty="0"/>
              <a:t>마이그레이션</a:t>
            </a:r>
          </a:p>
        </p:txBody>
      </p:sp>
    </p:spTree>
    <p:extLst>
      <p:ext uri="{BB962C8B-B14F-4D97-AF65-F5344CB8AC3E}">
        <p14:creationId xmlns:p14="http://schemas.microsoft.com/office/powerpoint/2010/main" val="2356789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>
            <a:extLst>
              <a:ext uri="{FF2B5EF4-FFF2-40B4-BE49-F238E27FC236}">
                <a16:creationId xmlns:a16="http://schemas.microsoft.com/office/drawing/2014/main" id="{D4764F1A-6024-4E9B-BBE0-21BEAD82129C}"/>
              </a:ext>
            </a:extLst>
          </p:cNvPr>
          <p:cNvSpPr/>
          <p:nvPr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439557-1DAB-4C9F-9DF9-88CBB2473F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059470"/>
            <a:ext cx="2594977" cy="25595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VMware</a:t>
            </a: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Hyper-V</a:t>
            </a: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aseline="30000" dirty="0">
              <a:solidFill>
                <a:srgbClr val="00E29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Nutanix AHV</a:t>
            </a:r>
            <a:endParaRPr lang="ko-KR" altLang="en-US" baseline="30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80CC818-B9EC-4A07-BA91-3FAFE1C17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" y="380358"/>
            <a:ext cx="2980902" cy="430887"/>
          </a:xfrm>
        </p:spPr>
        <p:txBody>
          <a:bodyPr/>
          <a:lstStyle/>
          <a:p>
            <a:pPr algn="ctr"/>
            <a:r>
              <a:rPr lang="ko-KR" altLang="en-US" sz="2800" b="1" dirty="0"/>
              <a:t>주요 하이라이트</a:t>
            </a:r>
            <a:endParaRPr lang="ko-KR" altLang="en-US" sz="2800" b="1" dirty="0">
              <a:solidFill>
                <a:srgbClr val="00E29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82B2DD-7400-43D0-AF4F-73372EB7D7A9}"/>
              </a:ext>
            </a:extLst>
          </p:cNvPr>
          <p:cNvSpPr txBox="1"/>
          <p:nvPr/>
        </p:nvSpPr>
        <p:spPr>
          <a:xfrm>
            <a:off x="6192838" y="313163"/>
            <a:ext cx="2622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dirty="0">
                <a:solidFill>
                  <a:srgbClr val="00B336"/>
                </a:solidFill>
                <a:latin typeface="Tahoma"/>
              </a:rPr>
              <a:t>에이전트리스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</a:rPr>
              <a:t>백업 및 복구</a:t>
            </a:r>
            <a:endParaRPr lang="en-US" altLang="ko-KR" sz="1200" dirty="0">
              <a:solidFill>
                <a:srgbClr val="9D9D9C"/>
              </a:solidFill>
              <a:latin typeface="Tahom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어플리케이션 자동 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200" dirty="0">
                <a:solidFill>
                  <a:srgbClr val="9D9D9C"/>
                </a:solidFill>
                <a:latin typeface="Tahoma"/>
              </a:rPr>
              <a:t>VM, </a:t>
            </a: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볼륨</a:t>
            </a:r>
            <a:r>
              <a:rPr lang="en-US" altLang="ko-KR" sz="1200" dirty="0">
                <a:solidFill>
                  <a:srgbClr val="9D9D9C"/>
                </a:solidFill>
                <a:latin typeface="Tahoma"/>
              </a:rPr>
              <a:t>, </a:t>
            </a: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개별 파일 복구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</a:endParaRPr>
          </a:p>
        </p:txBody>
      </p:sp>
      <p:pic>
        <p:nvPicPr>
          <p:cNvPr id="29" name="Picture 7">
            <a:extLst>
              <a:ext uri="{FF2B5EF4-FFF2-40B4-BE49-F238E27FC236}">
                <a16:creationId xmlns:a16="http://schemas.microsoft.com/office/drawing/2014/main" id="{C1EFD981-99D1-4AA7-A290-025CDEDA709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868" y="-131782"/>
            <a:ext cx="1245040" cy="17208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C699378-C621-412C-B5AD-94C567B47CB4}"/>
              </a:ext>
            </a:extLst>
          </p:cNvPr>
          <p:cNvSpPr txBox="1"/>
          <p:nvPr/>
        </p:nvSpPr>
        <p:spPr>
          <a:xfrm>
            <a:off x="6192838" y="1714485"/>
            <a:ext cx="2592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즉시 복구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(Instant Recovery)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</a:rPr>
              <a:t>수분 이내 즉시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</a:rPr>
              <a:t>VM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</a:rPr>
              <a:t> 복구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백그라운드 </a:t>
            </a:r>
            <a:r>
              <a:rPr lang="en-US" altLang="ko-KR" sz="1200" dirty="0">
                <a:solidFill>
                  <a:srgbClr val="9D9D9C"/>
                </a:solidFill>
                <a:latin typeface="Tahoma"/>
              </a:rPr>
              <a:t>VM </a:t>
            </a: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스토리지로 영구 복구 수행</a:t>
            </a:r>
            <a:endParaRPr lang="en-US" altLang="ko-KR" sz="1200" dirty="0">
              <a:solidFill>
                <a:srgbClr val="9D9D9C"/>
              </a:solidFill>
              <a:latin typeface="Tahom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D9D9C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데이터 자동 검증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다양한 용도 활용</a:t>
            </a:r>
            <a:r>
              <a:rPr lang="en-US" altLang="ko-KR" sz="1100" dirty="0">
                <a:solidFill>
                  <a:srgbClr val="9D9D9C"/>
                </a:solidFill>
                <a:latin typeface="Tahoma"/>
              </a:rPr>
              <a:t>(</a:t>
            </a:r>
            <a:r>
              <a:rPr lang="ko-KR" altLang="en-US" sz="1100" dirty="0">
                <a:solidFill>
                  <a:srgbClr val="9D9D9C"/>
                </a:solidFill>
                <a:latin typeface="Tahoma"/>
              </a:rPr>
              <a:t>패치</a:t>
            </a:r>
            <a:r>
              <a:rPr lang="en-US" altLang="ko-KR" sz="1100" dirty="0">
                <a:solidFill>
                  <a:srgbClr val="9D9D9C"/>
                </a:solidFill>
                <a:latin typeface="Tahoma"/>
              </a:rPr>
              <a:t>, </a:t>
            </a:r>
            <a:r>
              <a:rPr lang="en-US" altLang="ko-KR" sz="1100" dirty="0" err="1">
                <a:solidFill>
                  <a:srgbClr val="9D9D9C"/>
                </a:solidFill>
                <a:latin typeface="Tahoma"/>
              </a:rPr>
              <a:t>Devops</a:t>
            </a:r>
            <a:r>
              <a:rPr lang="en-US" altLang="ko-KR" sz="1100" dirty="0">
                <a:solidFill>
                  <a:srgbClr val="9D9D9C"/>
                </a:solidFill>
                <a:latin typeface="Tahoma"/>
              </a:rPr>
              <a:t> </a:t>
            </a:r>
            <a:r>
              <a:rPr lang="ko-KR" altLang="en-US" sz="1100" dirty="0">
                <a:solidFill>
                  <a:srgbClr val="9D9D9C"/>
                </a:solidFill>
                <a:latin typeface="Tahoma"/>
              </a:rPr>
              <a:t>등</a:t>
            </a:r>
            <a:r>
              <a:rPr lang="en-US" altLang="ko-KR" sz="1100" dirty="0">
                <a:solidFill>
                  <a:srgbClr val="9D9D9C"/>
                </a:solidFill>
                <a:latin typeface="Tahoma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</a:endParaRPr>
          </a:p>
        </p:txBody>
      </p:sp>
      <p:pic>
        <p:nvPicPr>
          <p:cNvPr id="31" name="Picture 20">
            <a:extLst>
              <a:ext uri="{FF2B5EF4-FFF2-40B4-BE49-F238E27FC236}">
                <a16:creationId xmlns:a16="http://schemas.microsoft.com/office/drawing/2014/main" id="{82584E18-F185-43AD-8D3D-8C968B29E2B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868" y="1454206"/>
            <a:ext cx="1245040" cy="1720889"/>
          </a:xfrm>
          <a:prstGeom prst="rect">
            <a:avLst/>
          </a:prstGeom>
        </p:spPr>
      </p:pic>
      <p:pic>
        <p:nvPicPr>
          <p:cNvPr id="32" name="Picture 3">
            <a:extLst>
              <a:ext uri="{FF2B5EF4-FFF2-40B4-BE49-F238E27FC236}">
                <a16:creationId xmlns:a16="http://schemas.microsoft.com/office/drawing/2014/main" id="{D58D974A-FF6F-4D46-9CF7-309DA29314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868" y="3040192"/>
            <a:ext cx="1245041" cy="172089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7FDE465-C083-427E-A5D9-EBD4C6D1BBC8}"/>
              </a:ext>
            </a:extLst>
          </p:cNvPr>
          <p:cNvSpPr txBox="1"/>
          <p:nvPr/>
        </p:nvSpPr>
        <p:spPr>
          <a:xfrm>
            <a:off x="6192838" y="3392805"/>
            <a:ext cx="2702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모니터링 및 다양한 보고서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B336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indent="-171450">
              <a:buClr>
                <a:srgbClr val="93EB20"/>
              </a:buClr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가상화 환경 모니터링</a:t>
            </a:r>
            <a:endParaRPr lang="en-US" altLang="ko-KR" sz="1200" dirty="0">
              <a:solidFill>
                <a:srgbClr val="9D9D9C"/>
              </a:solidFill>
              <a:latin typeface="Tahoma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호스트 및 개별 </a:t>
            </a:r>
            <a:r>
              <a:rPr lang="en-US" altLang="ko-KR" sz="1200" dirty="0">
                <a:solidFill>
                  <a:srgbClr val="9D9D9C"/>
                </a:solidFill>
                <a:latin typeface="Tahoma"/>
              </a:rPr>
              <a:t>VM </a:t>
            </a: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사용현황 보고서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EB2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dirty="0">
                <a:solidFill>
                  <a:srgbClr val="9D9D9C"/>
                </a:solidFill>
                <a:latin typeface="Tahoma"/>
              </a:rPr>
              <a:t>가상화 백업 환경 진보된 보고서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D9D9C"/>
              </a:solidFill>
              <a:effectLst/>
              <a:uLnTx/>
              <a:uFillTx/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93983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7C6817-1630-493E-8F9A-1472DA5218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8313" y="855218"/>
            <a:ext cx="8207375" cy="430887"/>
          </a:xfrm>
        </p:spPr>
        <p:txBody>
          <a:bodyPr/>
          <a:lstStyle/>
          <a:p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사는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VMware, Nutanix AHV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혼용해서 사용하는 고객으로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대의 백업 서버를 통해 모든 데이터에 대한 통합 백업을 수행하며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물리 및 가상화 포함하여 전체 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1,500</a:t>
            </a:r>
            <a:r>
              <a:rPr lang="ko-KR" altLang="en-US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 이상을 관리하고 있습니다</a:t>
            </a:r>
            <a:r>
              <a:rPr lang="en-US" altLang="ko-KR" sz="14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4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928D73-214A-4A51-878D-59896ABE57DC}"/>
              </a:ext>
            </a:extLst>
          </p:cNvPr>
          <p:cNvGrpSpPr/>
          <p:nvPr/>
        </p:nvGrpSpPr>
        <p:grpSpPr>
          <a:xfrm>
            <a:off x="380882" y="1400243"/>
            <a:ext cx="8431648" cy="3227461"/>
            <a:chOff x="507843" y="2033633"/>
            <a:chExt cx="8511174" cy="3978195"/>
          </a:xfrm>
        </p:grpSpPr>
        <p:grpSp>
          <p:nvGrpSpPr>
            <p:cNvPr id="141" name="그룹 140">
              <a:extLst>
                <a:ext uri="{FF2B5EF4-FFF2-40B4-BE49-F238E27FC236}">
                  <a16:creationId xmlns:a16="http://schemas.microsoft.com/office/drawing/2014/main" id="{C7CBBDB5-E3FD-436A-B63A-ADFB44B892F0}"/>
                </a:ext>
              </a:extLst>
            </p:cNvPr>
            <p:cNvGrpSpPr/>
            <p:nvPr/>
          </p:nvGrpSpPr>
          <p:grpSpPr>
            <a:xfrm>
              <a:off x="507843" y="2033633"/>
              <a:ext cx="8437555" cy="3791943"/>
              <a:chOff x="631825" y="2405849"/>
              <a:chExt cx="8650846" cy="3887261"/>
            </a:xfrm>
          </p:grpSpPr>
          <p:pic>
            <p:nvPicPr>
              <p:cNvPr id="142" name="Picture 6">
                <a:extLst>
                  <a:ext uri="{FF2B5EF4-FFF2-40B4-BE49-F238E27FC236}">
                    <a16:creationId xmlns:a16="http://schemas.microsoft.com/office/drawing/2014/main" id="{EBC259AC-278A-444B-9E0D-1EEC3AFD15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836739" y="4132321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E5D96348-5FA8-4377-B3CF-9CCBC8AC7EA9}"/>
                  </a:ext>
                </a:extLst>
              </p:cNvPr>
              <p:cNvGrpSpPr/>
              <p:nvPr/>
            </p:nvGrpSpPr>
            <p:grpSpPr>
              <a:xfrm>
                <a:off x="3740231" y="4712539"/>
                <a:ext cx="1802151" cy="1580571"/>
                <a:chOff x="2140321" y="1507913"/>
                <a:chExt cx="1802151" cy="1580571"/>
              </a:xfrm>
            </p:grpSpPr>
            <p:sp>
              <p:nvSpPr>
                <p:cNvPr id="185" name="Isosceles Triangle 50">
                  <a:extLst>
                    <a:ext uri="{FF2B5EF4-FFF2-40B4-BE49-F238E27FC236}">
                      <a16:creationId xmlns:a16="http://schemas.microsoft.com/office/drawing/2014/main" id="{02741483-CD5F-4C9E-B757-77693A56D427}"/>
                    </a:ext>
                  </a:extLst>
                </p:cNvPr>
                <p:cNvSpPr/>
                <p:nvPr/>
              </p:nvSpPr>
              <p:spPr bwMode="auto">
                <a:xfrm rot="10800000">
                  <a:off x="2140321" y="1507913"/>
                  <a:ext cx="1802151" cy="554835"/>
                </a:xfrm>
                <a:prstGeom prst="triangle">
                  <a:avLst/>
                </a:prstGeom>
                <a:gradFill rotWithShape="1">
                  <a:gsLst>
                    <a:gs pos="0">
                      <a:srgbClr val="FFFFFF">
                        <a:lumMod val="75000"/>
                      </a:srgb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51435" tIns="25718" rIns="25718" bIns="51435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181">
                    <a:defRPr/>
                  </a:pPr>
                  <a:endParaRPr lang="ru-RU" sz="1200" spc="-28" dirty="0" err="1">
                    <a:solidFill>
                      <a:schemeClr val="bg1"/>
                    </a:solidFill>
                    <a:latin typeface="Tahoma"/>
                    <a:cs typeface="Segoe UI" pitchFamily="34" charset="0"/>
                  </a:endParaRPr>
                </a:p>
              </p:txBody>
            </p:sp>
            <p:sp>
              <p:nvSpPr>
                <p:cNvPr id="186" name="TextBox 14">
                  <a:extLst>
                    <a:ext uri="{FF2B5EF4-FFF2-40B4-BE49-F238E27FC236}">
                      <a16:creationId xmlns:a16="http://schemas.microsoft.com/office/drawing/2014/main" id="{D37ED118-E4DF-4D3F-82D9-8FAA76E052AF}"/>
                    </a:ext>
                  </a:extLst>
                </p:cNvPr>
                <p:cNvSpPr txBox="1"/>
                <p:nvPr/>
              </p:nvSpPr>
              <p:spPr>
                <a:xfrm>
                  <a:off x="2655719" y="2680135"/>
                  <a:ext cx="802854" cy="408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514350">
                    <a:defRPr/>
                  </a:pPr>
                  <a:r>
                    <a:rPr lang="ko-KR" altLang="en-US" sz="750" kern="0" dirty="0">
                      <a:solidFill>
                        <a:schemeClr val="bg1"/>
                      </a:solidFill>
                      <a:latin typeface="Tahoma"/>
                      <a:cs typeface="Segoe UI" pitchFamily="34" charset="0"/>
                    </a:rPr>
                    <a:t>백업 스토리지</a:t>
                  </a:r>
                  <a:endParaRPr lang="en-US" sz="750" kern="0" dirty="0">
                    <a:solidFill>
                      <a:schemeClr val="bg1"/>
                    </a:solidFill>
                    <a:latin typeface="Tahoma"/>
                    <a:cs typeface="Segoe UI" pitchFamily="34" charset="0"/>
                  </a:endParaRPr>
                </a:p>
              </p:txBody>
            </p:sp>
            <p:pic>
              <p:nvPicPr>
                <p:cNvPr id="187" name="Picture 6">
                  <a:extLst>
                    <a:ext uri="{FF2B5EF4-FFF2-40B4-BE49-F238E27FC236}">
                      <a16:creationId xmlns:a16="http://schemas.microsoft.com/office/drawing/2014/main" id="{6900A0D6-9D4D-42C3-A5F6-985EC8EF36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738714" y="2045778"/>
                  <a:ext cx="636862" cy="649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8" name="TextBox 36">
                  <a:extLst>
                    <a:ext uri="{FF2B5EF4-FFF2-40B4-BE49-F238E27FC236}">
                      <a16:creationId xmlns:a16="http://schemas.microsoft.com/office/drawing/2014/main" id="{9014A353-D3FE-481C-8C58-ED6D6E99CD08}"/>
                    </a:ext>
                  </a:extLst>
                </p:cNvPr>
                <p:cNvSpPr txBox="1"/>
                <p:nvPr/>
              </p:nvSpPr>
              <p:spPr>
                <a:xfrm>
                  <a:off x="2746884" y="1544484"/>
                  <a:ext cx="451255" cy="1532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514350">
                    <a:defRPr/>
                  </a:pPr>
                  <a:r>
                    <a:rPr lang="ko-KR" altLang="en-US" sz="788" dirty="0">
                      <a:solidFill>
                        <a:schemeClr val="bg1"/>
                      </a:solidFill>
                      <a:latin typeface="Tahoma"/>
                      <a:cs typeface="Segoe UI" pitchFamily="34" charset="0"/>
                    </a:rPr>
                    <a:t>백업 서버</a:t>
                  </a:r>
                  <a:endParaRPr lang="ru-RU" sz="788" dirty="0" err="1">
                    <a:solidFill>
                      <a:schemeClr val="bg1"/>
                    </a:solidFill>
                    <a:latin typeface="Tahoma"/>
                    <a:cs typeface="Segoe UI" pitchFamily="34" charset="0"/>
                  </a:endParaRPr>
                </a:p>
              </p:txBody>
            </p:sp>
          </p:grpSp>
          <p:pic>
            <p:nvPicPr>
              <p:cNvPr id="144" name="그림 143">
                <a:extLst>
                  <a:ext uri="{FF2B5EF4-FFF2-40B4-BE49-F238E27FC236}">
                    <a16:creationId xmlns:a16="http://schemas.microsoft.com/office/drawing/2014/main" id="{6B9A9DCA-87AC-420E-9178-1C11A0DD1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8113" y="3989866"/>
                <a:ext cx="773249" cy="746536"/>
              </a:xfrm>
              <a:prstGeom prst="rect">
                <a:avLst/>
              </a:prstGeom>
            </p:spPr>
          </p:pic>
          <p:pic>
            <p:nvPicPr>
              <p:cNvPr id="145" name="그림 144">
                <a:extLst>
                  <a:ext uri="{FF2B5EF4-FFF2-40B4-BE49-F238E27FC236}">
                    <a16:creationId xmlns:a16="http://schemas.microsoft.com/office/drawing/2014/main" id="{7B3E92E7-1033-4C54-ABE2-8978F5721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3051" y="3988645"/>
                <a:ext cx="773249" cy="746536"/>
              </a:xfrm>
              <a:prstGeom prst="rect">
                <a:avLst/>
              </a:prstGeom>
            </p:spPr>
          </p:pic>
          <p:sp>
            <p:nvSpPr>
              <p:cNvPr id="146" name="TextBox 14">
                <a:extLst>
                  <a:ext uri="{FF2B5EF4-FFF2-40B4-BE49-F238E27FC236}">
                    <a16:creationId xmlns:a16="http://schemas.microsoft.com/office/drawing/2014/main" id="{9CB8BD6B-E8DD-4AE2-A4B8-04C1DDAF183A}"/>
                  </a:ext>
                </a:extLst>
              </p:cNvPr>
              <p:cNvSpPr txBox="1"/>
              <p:nvPr/>
            </p:nvSpPr>
            <p:spPr>
              <a:xfrm>
                <a:off x="1801994" y="4885228"/>
                <a:ext cx="802854" cy="408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350">
                  <a:defRPr/>
                </a:pPr>
                <a:r>
                  <a:rPr lang="ko-KR" altLang="en-US" sz="750" kern="0" dirty="0">
                    <a:solidFill>
                      <a:schemeClr val="bg1"/>
                    </a:solidFill>
                    <a:latin typeface="Tahoma"/>
                    <a:cs typeface="Segoe UI" pitchFamily="34" charset="0"/>
                  </a:rPr>
                  <a:t>운영 스토리지</a:t>
                </a:r>
                <a:endParaRPr lang="en-US" sz="750" kern="0" dirty="0">
                  <a:solidFill>
                    <a:schemeClr val="bg1"/>
                  </a:solidFill>
                  <a:latin typeface="Tahoma"/>
                  <a:cs typeface="Segoe UI" pitchFamily="34" charset="0"/>
                </a:endParaRPr>
              </a:p>
            </p:txBody>
          </p:sp>
          <p:pic>
            <p:nvPicPr>
              <p:cNvPr id="147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456E82F3-B15B-43BB-BED5-A3FFD4F1D5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2927" y="3171537"/>
                <a:ext cx="777209" cy="743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8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F6303EE1-CD05-4BC9-A505-0F9092F75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159" y="3167754"/>
                <a:ext cx="777209" cy="743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9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D7959E7D-E82D-4672-A4EC-B5B6307819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9252" y="3167754"/>
                <a:ext cx="777209" cy="743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0" name="Isosceles Triangle 50">
                <a:extLst>
                  <a:ext uri="{FF2B5EF4-FFF2-40B4-BE49-F238E27FC236}">
                    <a16:creationId xmlns:a16="http://schemas.microsoft.com/office/drawing/2014/main" id="{48B95C59-1C06-4A6B-839A-98C647D803C9}"/>
                  </a:ext>
                </a:extLst>
              </p:cNvPr>
              <p:cNvSpPr/>
              <p:nvPr/>
            </p:nvSpPr>
            <p:spPr bwMode="auto">
              <a:xfrm rot="10800000">
                <a:off x="1235704" y="3910118"/>
                <a:ext cx="1802151" cy="247863"/>
              </a:xfrm>
              <a:prstGeom prst="triangle">
                <a:avLst>
                  <a:gd name="adj" fmla="val 47886"/>
                </a:avLst>
              </a:prstGeom>
              <a:gradFill rotWithShape="1">
                <a:gsLst>
                  <a:gs pos="0">
                    <a:srgbClr val="FFFFFF">
                      <a:lumMod val="75000"/>
                    </a:srgb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51435" tIns="25718" rIns="25718" bIns="51435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514181">
                  <a:defRPr/>
                </a:pPr>
                <a:endParaRPr lang="ru-RU" sz="1200" spc="-28" dirty="0" err="1">
                  <a:solidFill>
                    <a:schemeClr val="bg1"/>
                  </a:solidFill>
                  <a:latin typeface="Tahoma"/>
                  <a:cs typeface="Segoe UI" pitchFamily="34" charset="0"/>
                </a:endParaRPr>
              </a:p>
            </p:txBody>
          </p: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FD7FA679-E706-46BB-9DD5-20AE80C5FC4D}"/>
                  </a:ext>
                </a:extLst>
              </p:cNvPr>
              <p:cNvSpPr/>
              <p:nvPr/>
            </p:nvSpPr>
            <p:spPr>
              <a:xfrm>
                <a:off x="802640" y="2834640"/>
                <a:ext cx="2692400" cy="194364"/>
              </a:xfrm>
              <a:prstGeom prst="rect">
                <a:avLst/>
              </a:prstGeom>
              <a:solidFill>
                <a:srgbClr val="00B336"/>
              </a:solidFill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r>
                  <a:rPr lang="en-US" altLang="ko-KR" sz="900" b="1" kern="0" dirty="0">
                    <a:solidFill>
                      <a:schemeClr val="bg1"/>
                    </a:solidFill>
                    <a:latin typeface="Tahoma"/>
                  </a:rPr>
                  <a:t>VMware </a:t>
                </a:r>
                <a:r>
                  <a:rPr lang="ko-KR" altLang="en-US" sz="900" b="1" kern="0" dirty="0">
                    <a:solidFill>
                      <a:schemeClr val="bg1"/>
                    </a:solidFill>
                    <a:latin typeface="Tahoma"/>
                  </a:rPr>
                  <a:t>가상화</a:t>
                </a:r>
                <a:r>
                  <a:rPr lang="en-US" altLang="ko-KR" sz="900" b="1" kern="0" dirty="0">
                    <a:solidFill>
                      <a:schemeClr val="bg1"/>
                    </a:solidFill>
                    <a:latin typeface="Tahoma"/>
                  </a:rPr>
                  <a:t> </a:t>
                </a:r>
                <a:r>
                  <a:rPr lang="ko-KR" altLang="en-US" sz="900" b="1" kern="0" dirty="0">
                    <a:solidFill>
                      <a:schemeClr val="bg1"/>
                    </a:solidFill>
                    <a:latin typeface="Tahoma"/>
                  </a:rPr>
                  <a:t>운영 </a:t>
                </a:r>
                <a:r>
                  <a:rPr lang="ko-KR" altLang="en-US" sz="900" b="1" kern="0" dirty="0" err="1">
                    <a:solidFill>
                      <a:schemeClr val="bg1"/>
                    </a:solidFill>
                    <a:latin typeface="Tahoma"/>
                  </a:rPr>
                  <a:t>서버군</a:t>
                </a:r>
                <a:endParaRPr lang="ko-KR" altLang="en-US" sz="900" b="1" kern="0" dirty="0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52" name="직사각형 151">
                <a:extLst>
                  <a:ext uri="{FF2B5EF4-FFF2-40B4-BE49-F238E27FC236}">
                    <a16:creationId xmlns:a16="http://schemas.microsoft.com/office/drawing/2014/main" id="{A338AEC1-E042-4786-8299-EB36492C457B}"/>
                  </a:ext>
                </a:extLst>
              </p:cNvPr>
              <p:cNvSpPr/>
              <p:nvPr/>
            </p:nvSpPr>
            <p:spPr>
              <a:xfrm>
                <a:off x="802640" y="3029005"/>
                <a:ext cx="2692400" cy="1060396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endParaRPr lang="ko-KR" altLang="en-US" sz="90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B7A153CC-6A61-487D-8774-361E2C4266E2}"/>
                  </a:ext>
                </a:extLst>
              </p:cNvPr>
              <p:cNvGrpSpPr/>
              <p:nvPr/>
            </p:nvGrpSpPr>
            <p:grpSpPr>
              <a:xfrm>
                <a:off x="5761733" y="3161367"/>
                <a:ext cx="773249" cy="743672"/>
                <a:chOff x="3826717" y="2825063"/>
                <a:chExt cx="1183105" cy="1132053"/>
              </a:xfrm>
            </p:grpSpPr>
            <p:pic>
              <p:nvPicPr>
                <p:cNvPr id="183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857C9DFA-4583-4713-B141-72063DD549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6717" y="2825063"/>
                  <a:ext cx="1183105" cy="1132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4" name="직사각형 183">
                  <a:extLst>
                    <a:ext uri="{FF2B5EF4-FFF2-40B4-BE49-F238E27FC236}">
                      <a16:creationId xmlns:a16="http://schemas.microsoft.com/office/drawing/2014/main" id="{4C34F2F8-E14A-48F4-9CCA-8F1F9FE483BC}"/>
                    </a:ext>
                  </a:extLst>
                </p:cNvPr>
                <p:cNvSpPr/>
                <p:nvPr/>
              </p:nvSpPr>
              <p:spPr>
                <a:xfrm>
                  <a:off x="3826717" y="3106429"/>
                  <a:ext cx="1183105" cy="363212"/>
                </a:xfrm>
                <a:prstGeom prst="rect">
                  <a:avLst/>
                </a:prstGeom>
                <a:solidFill>
                  <a:srgbClr val="F18F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27000" rIns="27000" rtlCol="0" anchor="ctr"/>
                <a:lstStyle/>
                <a:p>
                  <a:pPr algn="ctr" defTabSz="514350">
                    <a:spcAft>
                      <a:spcPts val="150"/>
                    </a:spcAft>
                    <a:defRPr/>
                  </a:pPr>
                  <a:r>
                    <a:rPr lang="en-US" altLang="ko-KR" sz="675" b="1" kern="0" dirty="0">
                      <a:solidFill>
                        <a:schemeClr val="bg1"/>
                      </a:solidFill>
                      <a:latin typeface="Tahoma"/>
                    </a:rPr>
                    <a:t>Nutanix AHV</a:t>
                  </a:r>
                  <a:endParaRPr lang="ko-KR" altLang="en-US" sz="675" b="1" kern="0" dirty="0" err="1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</p:grpSp>
          <p:grpSp>
            <p:nvGrpSpPr>
              <p:cNvPr id="154" name="그룹 153">
                <a:extLst>
                  <a:ext uri="{FF2B5EF4-FFF2-40B4-BE49-F238E27FC236}">
                    <a16:creationId xmlns:a16="http://schemas.microsoft.com/office/drawing/2014/main" id="{8F9B2959-A17D-40E4-AC27-F1EFBC1C6016}"/>
                  </a:ext>
                </a:extLst>
              </p:cNvPr>
              <p:cNvGrpSpPr/>
              <p:nvPr/>
            </p:nvGrpSpPr>
            <p:grpSpPr>
              <a:xfrm>
                <a:off x="6620694" y="3161367"/>
                <a:ext cx="773249" cy="743672"/>
                <a:chOff x="3826717" y="2825063"/>
                <a:chExt cx="1183105" cy="1132053"/>
              </a:xfrm>
            </p:grpSpPr>
            <p:pic>
              <p:nvPicPr>
                <p:cNvPr id="181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45C3677B-EBCF-4E18-9635-7B11BEA3F1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26717" y="2825063"/>
                  <a:ext cx="1183105" cy="113205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2" name="직사각형 181">
                  <a:extLst>
                    <a:ext uri="{FF2B5EF4-FFF2-40B4-BE49-F238E27FC236}">
                      <a16:creationId xmlns:a16="http://schemas.microsoft.com/office/drawing/2014/main" id="{947C1934-A27B-43F8-857A-D43EA7777302}"/>
                    </a:ext>
                  </a:extLst>
                </p:cNvPr>
                <p:cNvSpPr/>
                <p:nvPr/>
              </p:nvSpPr>
              <p:spPr>
                <a:xfrm>
                  <a:off x="3826717" y="3106429"/>
                  <a:ext cx="1183105" cy="363212"/>
                </a:xfrm>
                <a:prstGeom prst="rect">
                  <a:avLst/>
                </a:prstGeom>
                <a:solidFill>
                  <a:srgbClr val="F18F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lIns="27000" rIns="27000" rtlCol="0" anchor="ctr"/>
                <a:lstStyle/>
                <a:p>
                  <a:pPr algn="ctr" defTabSz="514350">
                    <a:spcAft>
                      <a:spcPts val="150"/>
                    </a:spcAft>
                    <a:defRPr/>
                  </a:pPr>
                  <a:r>
                    <a:rPr lang="en-US" altLang="ko-KR" sz="675" b="1" kern="0" dirty="0">
                      <a:solidFill>
                        <a:schemeClr val="bg1"/>
                      </a:solidFill>
                      <a:latin typeface="Tahoma"/>
                    </a:rPr>
                    <a:t>Nutanix AHV</a:t>
                  </a:r>
                  <a:endParaRPr lang="ko-KR" altLang="en-US" sz="675" b="1" kern="0" dirty="0" err="1">
                    <a:solidFill>
                      <a:schemeClr val="bg1"/>
                    </a:solidFill>
                    <a:latin typeface="Tahoma"/>
                  </a:endParaRPr>
                </a:p>
              </p:txBody>
            </p:sp>
          </p:grpSp>
          <p:pic>
            <p:nvPicPr>
              <p:cNvPr id="155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FFBE9EFD-99C8-43FB-8AB7-792384DD58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2063" y="3157278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6" name="직사각형 155">
                <a:extLst>
                  <a:ext uri="{FF2B5EF4-FFF2-40B4-BE49-F238E27FC236}">
                    <a16:creationId xmlns:a16="http://schemas.microsoft.com/office/drawing/2014/main" id="{454CBCA0-EAA2-4CCE-9243-BAB2BA5A4979}"/>
                  </a:ext>
                </a:extLst>
              </p:cNvPr>
              <p:cNvSpPr/>
              <p:nvPr/>
            </p:nvSpPr>
            <p:spPr>
              <a:xfrm>
                <a:off x="5562599" y="2834640"/>
                <a:ext cx="1971041" cy="194364"/>
              </a:xfrm>
              <a:prstGeom prst="rect">
                <a:avLst/>
              </a:prstGeom>
              <a:solidFill>
                <a:srgbClr val="00B336"/>
              </a:solidFill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r>
                  <a:rPr lang="en-US" altLang="ko-KR" sz="900" b="1" kern="0" dirty="0">
                    <a:solidFill>
                      <a:schemeClr val="bg1"/>
                    </a:solidFill>
                    <a:latin typeface="Tahoma"/>
                  </a:rPr>
                  <a:t>Nutanix </a:t>
                </a:r>
                <a:r>
                  <a:rPr lang="ko-KR" altLang="en-US" sz="900" b="1" kern="0" dirty="0">
                    <a:solidFill>
                      <a:schemeClr val="bg1"/>
                    </a:solidFill>
                    <a:latin typeface="Tahoma"/>
                  </a:rPr>
                  <a:t>가상화</a:t>
                </a:r>
                <a:r>
                  <a:rPr lang="en-US" altLang="ko-KR" sz="900" b="1" kern="0" dirty="0">
                    <a:solidFill>
                      <a:schemeClr val="bg1"/>
                    </a:solidFill>
                    <a:latin typeface="Tahoma"/>
                  </a:rPr>
                  <a:t> </a:t>
                </a:r>
                <a:r>
                  <a:rPr lang="ko-KR" altLang="en-US" sz="900" b="1" kern="0" dirty="0">
                    <a:solidFill>
                      <a:schemeClr val="bg1"/>
                    </a:solidFill>
                    <a:latin typeface="Tahoma"/>
                  </a:rPr>
                  <a:t>운영 </a:t>
                </a:r>
                <a:r>
                  <a:rPr lang="ko-KR" altLang="en-US" sz="900" b="1" kern="0" dirty="0" err="1">
                    <a:solidFill>
                      <a:schemeClr val="bg1"/>
                    </a:solidFill>
                    <a:latin typeface="Tahoma"/>
                  </a:rPr>
                  <a:t>서버군</a:t>
                </a:r>
                <a:endParaRPr lang="ko-KR" altLang="en-US" sz="900" b="1" kern="0" dirty="0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57" name="직사각형 156">
                <a:extLst>
                  <a:ext uri="{FF2B5EF4-FFF2-40B4-BE49-F238E27FC236}">
                    <a16:creationId xmlns:a16="http://schemas.microsoft.com/office/drawing/2014/main" id="{B1209F56-9355-44C7-AEEE-04C3A7BD7F97}"/>
                  </a:ext>
                </a:extLst>
              </p:cNvPr>
              <p:cNvSpPr/>
              <p:nvPr/>
            </p:nvSpPr>
            <p:spPr>
              <a:xfrm>
                <a:off x="5562599" y="3029005"/>
                <a:ext cx="1971041" cy="1060396"/>
              </a:xfrm>
              <a:prstGeom prst="rect">
                <a:avLst/>
              </a:prstGeom>
              <a:noFill/>
              <a:ln w="34925" cap="flat" cmpd="sng" algn="ctr">
                <a:solidFill>
                  <a:srgbClr val="FF0000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endParaRPr lang="ko-KR" altLang="en-US" sz="90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pic>
            <p:nvPicPr>
              <p:cNvPr id="158" name="Picture 269">
                <a:extLst>
                  <a:ext uri="{FF2B5EF4-FFF2-40B4-BE49-F238E27FC236}">
                    <a16:creationId xmlns:a16="http://schemas.microsoft.com/office/drawing/2014/main" id="{4869CCD3-2E1D-4D7C-B8A8-7C22CA2719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780593" y="3248151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9" name="Picture 269">
                <a:extLst>
                  <a:ext uri="{FF2B5EF4-FFF2-40B4-BE49-F238E27FC236}">
                    <a16:creationId xmlns:a16="http://schemas.microsoft.com/office/drawing/2014/main" id="{E64E841E-22FB-462A-A720-9AEC8AC94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090473" y="3257943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0" name="Picture 269">
                <a:extLst>
                  <a:ext uri="{FF2B5EF4-FFF2-40B4-BE49-F238E27FC236}">
                    <a16:creationId xmlns:a16="http://schemas.microsoft.com/office/drawing/2014/main" id="{5682F77F-8727-4108-857F-DB4903C63E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400353" y="3258311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1" name="Picture 269">
                <a:extLst>
                  <a:ext uri="{FF2B5EF4-FFF2-40B4-BE49-F238E27FC236}">
                    <a16:creationId xmlns:a16="http://schemas.microsoft.com/office/drawing/2014/main" id="{0ECAB22A-678B-4333-84F0-C360A307B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8710233" y="3268103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2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3281A8E7-7BCE-4DF4-BBF9-7F346CEB8F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7395" y="3172077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3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6173126D-18C4-4E50-9ED3-410C744C61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4048" y="3170880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4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35633BE7-A660-4138-9149-B3C223E103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3928" y="3170880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5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973F24C4-083B-44ED-B8E5-9BE1DEEFC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2919" y="3166131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F806CACD-6307-4933-8735-CC6112A7C003}"/>
                  </a:ext>
                </a:extLst>
              </p:cNvPr>
              <p:cNvSpPr/>
              <p:nvPr/>
            </p:nvSpPr>
            <p:spPr>
              <a:xfrm>
                <a:off x="7599680" y="2834640"/>
                <a:ext cx="1549401" cy="194364"/>
              </a:xfrm>
              <a:prstGeom prst="rect">
                <a:avLst/>
              </a:prstGeom>
              <a:solidFill>
                <a:srgbClr val="00B336"/>
              </a:solidFill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r>
                  <a:rPr lang="en-US" altLang="ko-KR" sz="900" b="1" kern="0" dirty="0">
                    <a:solidFill>
                      <a:schemeClr val="bg1"/>
                    </a:solidFill>
                    <a:latin typeface="Tahoma"/>
                  </a:rPr>
                  <a:t>X86 </a:t>
                </a:r>
                <a:r>
                  <a:rPr lang="ko-KR" altLang="en-US" sz="900" b="1" kern="0" dirty="0">
                    <a:solidFill>
                      <a:schemeClr val="bg1"/>
                    </a:solidFill>
                    <a:latin typeface="Tahoma"/>
                  </a:rPr>
                  <a:t>물리 </a:t>
                </a:r>
                <a:r>
                  <a:rPr lang="ko-KR" altLang="en-US" sz="900" b="1" kern="0" dirty="0" err="1">
                    <a:solidFill>
                      <a:schemeClr val="bg1"/>
                    </a:solidFill>
                    <a:latin typeface="Tahoma"/>
                  </a:rPr>
                  <a:t>서버군</a:t>
                </a:r>
                <a:endParaRPr lang="ko-KR" altLang="en-US" sz="900" b="1" kern="0" dirty="0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CAE6E015-633C-44A2-8161-5CC290FA2444}"/>
                  </a:ext>
                </a:extLst>
              </p:cNvPr>
              <p:cNvSpPr/>
              <p:nvPr/>
            </p:nvSpPr>
            <p:spPr>
              <a:xfrm>
                <a:off x="7599680" y="3029005"/>
                <a:ext cx="1549401" cy="1060396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514350">
                  <a:spcAft>
                    <a:spcPts val="150"/>
                  </a:spcAft>
                  <a:defRPr/>
                </a:pPr>
                <a:endParaRPr lang="ko-KR" altLang="en-US" sz="90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cxnSp>
            <p:nvCxnSpPr>
              <p:cNvPr id="168" name="직선 연결선 167">
                <a:extLst>
                  <a:ext uri="{FF2B5EF4-FFF2-40B4-BE49-F238E27FC236}">
                    <a16:creationId xmlns:a16="http://schemas.microsoft.com/office/drawing/2014/main" id="{6DEA33AF-A7C8-4D26-932C-89CE3FEDF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25" y="2405849"/>
                <a:ext cx="8650846" cy="0"/>
              </a:xfrm>
              <a:prstGeom prst="line">
                <a:avLst/>
              </a:prstGeom>
              <a:noFill/>
              <a:ln w="1905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  <a:headEnd type="oval"/>
                <a:tailEnd type="oval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9" name="직선 연결선 168">
                <a:extLst>
                  <a:ext uri="{FF2B5EF4-FFF2-40B4-BE49-F238E27FC236}">
                    <a16:creationId xmlns:a16="http://schemas.microsoft.com/office/drawing/2014/main" id="{4BFE7734-207C-429A-A289-E77113E395D4}"/>
                  </a:ext>
                </a:extLst>
              </p:cNvPr>
              <p:cNvCxnSpPr>
                <a:cxnSpLocks/>
                <a:endCxn id="156" idx="0"/>
              </p:cNvCxnSpPr>
              <p:nvPr/>
            </p:nvCxnSpPr>
            <p:spPr>
              <a:xfrm>
                <a:off x="6548119" y="2405850"/>
                <a:ext cx="0" cy="428791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0" name="직선 연결선 169">
                <a:extLst>
                  <a:ext uri="{FF2B5EF4-FFF2-40B4-BE49-F238E27FC236}">
                    <a16:creationId xmlns:a16="http://schemas.microsoft.com/office/drawing/2014/main" id="{88546C5B-918F-409F-AA85-1EF099DD27BE}"/>
                  </a:ext>
                </a:extLst>
              </p:cNvPr>
              <p:cNvCxnSpPr>
                <a:cxnSpLocks/>
                <a:endCxn id="166" idx="0"/>
              </p:cNvCxnSpPr>
              <p:nvPr/>
            </p:nvCxnSpPr>
            <p:spPr>
              <a:xfrm>
                <a:off x="8374380" y="2412392"/>
                <a:ext cx="0" cy="422248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1" name="직선 연결선 170">
                <a:extLst>
                  <a:ext uri="{FF2B5EF4-FFF2-40B4-BE49-F238E27FC236}">
                    <a16:creationId xmlns:a16="http://schemas.microsoft.com/office/drawing/2014/main" id="{9F537572-BE9F-4F90-B2FA-CD0851AB8315}"/>
                  </a:ext>
                </a:extLst>
              </p:cNvPr>
              <p:cNvCxnSpPr>
                <a:cxnSpLocks/>
                <a:endCxn id="151" idx="0"/>
              </p:cNvCxnSpPr>
              <p:nvPr/>
            </p:nvCxnSpPr>
            <p:spPr>
              <a:xfrm>
                <a:off x="2148840" y="2412392"/>
                <a:ext cx="0" cy="422248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2" name="직선 연결선 171">
                <a:extLst>
                  <a:ext uri="{FF2B5EF4-FFF2-40B4-BE49-F238E27FC236}">
                    <a16:creationId xmlns:a16="http://schemas.microsoft.com/office/drawing/2014/main" id="{1D418542-2D77-48A7-BB64-06FB408020A9}"/>
                  </a:ext>
                </a:extLst>
              </p:cNvPr>
              <p:cNvCxnSpPr>
                <a:cxnSpLocks/>
                <a:endCxn id="145" idx="0"/>
              </p:cNvCxnSpPr>
              <p:nvPr/>
            </p:nvCxnSpPr>
            <p:spPr>
              <a:xfrm>
                <a:off x="5199675" y="2405849"/>
                <a:ext cx="1" cy="1582796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897BD447-878F-461D-B819-7C13B4784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8906" y="2417465"/>
                <a:ext cx="1" cy="1582796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AE244B4-5F9D-41A4-A8C9-F63D8A439CF6}"/>
                  </a:ext>
                </a:extLst>
              </p:cNvPr>
              <p:cNvSpPr txBox="1"/>
              <p:nvPr/>
            </p:nvSpPr>
            <p:spPr>
              <a:xfrm>
                <a:off x="4040704" y="3293464"/>
                <a:ext cx="829795" cy="22211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788" kern="0" dirty="0">
                    <a:solidFill>
                      <a:schemeClr val="bg1"/>
                    </a:solidFill>
                    <a:latin typeface="Tahoma"/>
                  </a:rPr>
                  <a:t>10G*2Line</a:t>
                </a:r>
                <a:endParaRPr lang="ko-KR" altLang="en-US" sz="788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FF4B0E04-4904-4722-B789-8017A3362E01}"/>
                  </a:ext>
                </a:extLst>
              </p:cNvPr>
              <p:cNvSpPr txBox="1"/>
              <p:nvPr/>
            </p:nvSpPr>
            <p:spPr>
              <a:xfrm>
                <a:off x="4527491" y="3720439"/>
                <a:ext cx="829795" cy="222113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788" kern="0" dirty="0">
                    <a:solidFill>
                      <a:schemeClr val="bg1"/>
                    </a:solidFill>
                    <a:latin typeface="Tahoma"/>
                  </a:rPr>
                  <a:t>10G*2Line</a:t>
                </a:r>
                <a:endParaRPr lang="ko-KR" altLang="en-US" sz="788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7196FC1-6C62-46DD-B701-1697E11DDDD6}"/>
                  </a:ext>
                </a:extLst>
              </p:cNvPr>
              <p:cNvSpPr txBox="1"/>
              <p:nvPr/>
            </p:nvSpPr>
            <p:spPr>
              <a:xfrm>
                <a:off x="6538190" y="2532915"/>
                <a:ext cx="829795" cy="273075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1050" kern="0" dirty="0">
                    <a:solidFill>
                      <a:schemeClr val="bg1"/>
                    </a:solidFill>
                    <a:latin typeface="Tahoma"/>
                  </a:rPr>
                  <a:t>10G</a:t>
                </a:r>
                <a:endParaRPr lang="ko-KR" altLang="en-US" sz="105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82478E4F-D2BF-4342-891D-285F678FE657}"/>
                  </a:ext>
                </a:extLst>
              </p:cNvPr>
              <p:cNvSpPr txBox="1"/>
              <p:nvPr/>
            </p:nvSpPr>
            <p:spPr>
              <a:xfrm>
                <a:off x="2154275" y="2506989"/>
                <a:ext cx="829795" cy="273075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1050" kern="0" dirty="0">
                    <a:solidFill>
                      <a:schemeClr val="bg1"/>
                    </a:solidFill>
                    <a:latin typeface="Tahoma"/>
                  </a:rPr>
                  <a:t>1G</a:t>
                </a:r>
                <a:endParaRPr lang="ko-KR" altLang="en-US" sz="105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9586EC4-4FC7-47E9-AC72-FE2D8C88E221}"/>
                  </a:ext>
                </a:extLst>
              </p:cNvPr>
              <p:cNvSpPr txBox="1"/>
              <p:nvPr/>
            </p:nvSpPr>
            <p:spPr>
              <a:xfrm>
                <a:off x="8379946" y="2525702"/>
                <a:ext cx="829795" cy="273075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1050" kern="0" dirty="0">
                    <a:solidFill>
                      <a:schemeClr val="bg1"/>
                    </a:solidFill>
                    <a:latin typeface="Tahoma"/>
                  </a:rPr>
                  <a:t>1G</a:t>
                </a:r>
                <a:endParaRPr lang="ko-KR" altLang="en-US" sz="105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  <p:cxnSp>
            <p:nvCxnSpPr>
              <p:cNvPr id="179" name="직선 연결선 178">
                <a:extLst>
                  <a:ext uri="{FF2B5EF4-FFF2-40B4-BE49-F238E27FC236}">
                    <a16:creationId xmlns:a16="http://schemas.microsoft.com/office/drawing/2014/main" id="{CFDEF8FC-1FA6-4A4A-824E-D5FBAB422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4440" y="4613020"/>
                <a:ext cx="1173672" cy="0"/>
              </a:xfrm>
              <a:prstGeom prst="line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09475DFC-29C7-4ED7-B917-16E63A31E9C2}"/>
                  </a:ext>
                </a:extLst>
              </p:cNvPr>
              <p:cNvSpPr txBox="1"/>
              <p:nvPr/>
            </p:nvSpPr>
            <p:spPr>
              <a:xfrm>
                <a:off x="2669491" y="4642153"/>
                <a:ext cx="1127674" cy="273075"/>
              </a:xfrm>
              <a:prstGeom prst="rect">
                <a:avLst/>
              </a:prstGeom>
              <a:noFill/>
            </p:spPr>
            <p:txBody>
              <a:bodyPr wrap="square" lIns="27000" tIns="27000" rIns="27000" bIns="27000" rtlCol="0" anchor="ctr" anchorCtr="0">
                <a:spAutoFit/>
              </a:bodyPr>
              <a:lstStyle/>
              <a:p>
                <a:pPr defTabSz="514350">
                  <a:spcAft>
                    <a:spcPts val="150"/>
                  </a:spcAft>
                  <a:defRPr/>
                </a:pPr>
                <a:r>
                  <a:rPr lang="en-US" altLang="ko-KR" sz="1050" kern="0" dirty="0">
                    <a:solidFill>
                      <a:schemeClr val="bg1"/>
                    </a:solidFill>
                    <a:latin typeface="Tahoma"/>
                  </a:rPr>
                  <a:t>8G FC*2Line</a:t>
                </a:r>
                <a:endParaRPr lang="ko-KR" altLang="en-US" sz="1050" kern="0" dirty="0" err="1">
                  <a:solidFill>
                    <a:schemeClr val="bg1"/>
                  </a:solidFill>
                  <a:latin typeface="Tahoma"/>
                </a:endParaRPr>
              </a:p>
            </p:txBody>
          </p:sp>
        </p:grp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CDCF4E8-50A0-4957-B447-4286CAAA0475}"/>
                </a:ext>
              </a:extLst>
            </p:cNvPr>
            <p:cNvSpPr txBox="1"/>
            <p:nvPr/>
          </p:nvSpPr>
          <p:spPr>
            <a:xfrm>
              <a:off x="5489376" y="3731637"/>
              <a:ext cx="3529641" cy="2280191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ctr" anchorCtr="0">
              <a:spAutoFit/>
            </a:bodyPr>
            <a:lstStyle/>
            <a:p>
              <a:pPr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1050" b="1" kern="0" dirty="0">
                  <a:solidFill>
                    <a:schemeClr val="bg1"/>
                  </a:solidFill>
                </a:rPr>
                <a:t>VMware, Nutanix AHV, Agent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 등 다양한 환경에 대한 통합 백업 시스템 구축</a:t>
              </a: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en-US" altLang="ko-KR" sz="1050" b="1" kern="0" dirty="0">
                  <a:solidFill>
                    <a:schemeClr val="bg1"/>
                  </a:solidFill>
                  <a:sym typeface="Wingdings" panose="05000000000000000000" pitchFamily="2" charset="2"/>
                </a:rPr>
                <a:t> </a:t>
              </a:r>
              <a:r>
                <a:rPr lang="ko-KR" altLang="en-US" sz="1050" b="1" kern="0" dirty="0">
                  <a:solidFill>
                    <a:schemeClr val="bg1"/>
                  </a:solidFill>
                  <a:sym typeface="Wingdings" panose="05000000000000000000" pitchFamily="2" charset="2"/>
                </a:rPr>
                <a:t>향후 </a:t>
              </a:r>
              <a:r>
                <a:rPr lang="en-US" altLang="ko-KR" sz="1050" b="1" kern="0" dirty="0">
                  <a:solidFill>
                    <a:schemeClr val="bg1"/>
                  </a:solidFill>
                  <a:sym typeface="Wingdings" panose="05000000000000000000" pitchFamily="2" charset="2"/>
                </a:rPr>
                <a:t>Cloud(Azure)</a:t>
              </a:r>
              <a:r>
                <a:rPr lang="ko-KR" altLang="en-US" sz="1050" b="1" kern="0" dirty="0">
                  <a:solidFill>
                    <a:schemeClr val="bg1"/>
                  </a:solidFill>
                  <a:sym typeface="Wingdings" panose="05000000000000000000" pitchFamily="2" charset="2"/>
                </a:rPr>
                <a:t>로의 전환 고려</a:t>
              </a: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defRPr/>
              </a:pP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</a:rPr>
                <a:t>백업 시스템</a:t>
              </a: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 marL="128588" indent="-128588"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buFontTx/>
                <a:buChar char="-"/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</a:rPr>
                <a:t>백업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 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서버 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대 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(20core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128GB), 300TB/100TB 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백업 스토리지</a:t>
              </a: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</a:rPr>
                <a:t>백업 대상</a:t>
              </a:r>
              <a:endParaRPr lang="en-US" altLang="ko-KR" sz="1050" b="1" kern="0" dirty="0">
                <a:solidFill>
                  <a:schemeClr val="bg1"/>
                </a:solidFill>
              </a:endParaRPr>
            </a:p>
            <a:p>
              <a:pPr marL="128588" indent="-128588"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buFontTx/>
                <a:buChar char="-"/>
                <a:defRPr/>
              </a:pPr>
              <a:r>
                <a:rPr lang="en-US" altLang="ko-KR" sz="1050" b="1" kern="0" dirty="0">
                  <a:solidFill>
                    <a:schemeClr val="bg1"/>
                  </a:solidFill>
                </a:rPr>
                <a:t>1,000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여개 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VM</a:t>
              </a:r>
            </a:p>
            <a:p>
              <a:pPr marL="128588" indent="-128588">
                <a:spcAft>
                  <a:spcPts val="150"/>
                </a:spcAft>
                <a:buClr>
                  <a:prstClr val="white">
                    <a:lumMod val="50000"/>
                  </a:prstClr>
                </a:buClr>
                <a:buFontTx/>
                <a:buChar char="-"/>
                <a:defRPr/>
              </a:pPr>
              <a:r>
                <a:rPr lang="en-US" altLang="ko-KR" sz="1050" b="1" kern="0" dirty="0">
                  <a:solidFill>
                    <a:schemeClr val="bg1"/>
                  </a:solidFill>
                </a:rPr>
                <a:t>500</a:t>
              </a:r>
              <a:r>
                <a:rPr lang="ko-KR" altLang="en-US" sz="1050" b="1" kern="0" dirty="0">
                  <a:solidFill>
                    <a:schemeClr val="bg1"/>
                  </a:solidFill>
                </a:rPr>
                <a:t>여대 </a:t>
              </a:r>
              <a:r>
                <a:rPr lang="en-US" altLang="ko-KR" sz="1050" b="1" kern="0" dirty="0">
                  <a:solidFill>
                    <a:schemeClr val="bg1"/>
                  </a:solidFill>
                </a:rPr>
                <a:t>x86</a:t>
              </a:r>
            </a:p>
          </p:txBody>
        </p:sp>
        <p:pic>
          <p:nvPicPr>
            <p:cNvPr id="190" name="Picture 2" descr="ë°±ì ì¸íë¼ ìì½">
              <a:extLst>
                <a:ext uri="{FF2B5EF4-FFF2-40B4-BE49-F238E27FC236}">
                  <a16:creationId xmlns:a16="http://schemas.microsoft.com/office/drawing/2014/main" id="{5327026F-025C-4E62-AFE5-01E9B16850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921" y="4754946"/>
              <a:ext cx="1368510" cy="810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id="{239A5DE3-3672-453E-B9E9-A9BFD8AA5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2204" y="5329935"/>
              <a:ext cx="1132371" cy="631595"/>
            </a:xfrm>
            <a:prstGeom prst="rect">
              <a:avLst/>
            </a:prstGeom>
          </p:spPr>
        </p:pic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3E7621E1-6F21-49A1-A333-9140E7964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98079" y="5297124"/>
              <a:ext cx="1058395" cy="697218"/>
            </a:xfrm>
            <a:prstGeom prst="rect">
              <a:avLst/>
            </a:prstGeom>
          </p:spPr>
        </p:pic>
        <p:pic>
          <p:nvPicPr>
            <p:cNvPr id="193" name="Picture 106">
              <a:extLst>
                <a:ext uri="{FF2B5EF4-FFF2-40B4-BE49-F238E27FC236}">
                  <a16:creationId xmlns:a16="http://schemas.microsoft.com/office/drawing/2014/main" id="{E18A7E03-5052-4664-A31A-25D19DCFD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78346" y="4630461"/>
              <a:ext cx="542899" cy="470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AE29B99-C04B-4E79-8E15-233991F5762D}"/>
                </a:ext>
              </a:extLst>
            </p:cNvPr>
            <p:cNvSpPr txBox="1"/>
            <p:nvPr/>
          </p:nvSpPr>
          <p:spPr>
            <a:xfrm>
              <a:off x="2407170" y="5128839"/>
              <a:ext cx="896038" cy="36988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ko-KR" altLang="en-US" sz="750" b="1" kern="0" dirty="0">
                  <a:solidFill>
                    <a:schemeClr val="bg1"/>
                  </a:solidFill>
                </a:rPr>
                <a:t>모니터링 및 리포팅</a:t>
              </a:r>
              <a:endParaRPr lang="en-US" sz="750" b="1" kern="0" dirty="0">
                <a:solidFill>
                  <a:schemeClr val="bg1"/>
                </a:solidFill>
                <a:latin typeface="Tahoma"/>
              </a:endParaRPr>
            </a:p>
          </p:txBody>
        </p:sp>
      </p:grpSp>
      <p:sp>
        <p:nvSpPr>
          <p:cNvPr id="59" name="제목 1">
            <a:extLst>
              <a:ext uri="{FF2B5EF4-FFF2-40B4-BE49-F238E27FC236}">
                <a16:creationId xmlns:a16="http://schemas.microsoft.com/office/drawing/2014/main" id="{5F963239-315D-415D-A854-4F1104E49C47}"/>
              </a:ext>
            </a:extLst>
          </p:cNvPr>
          <p:cNvSpPr txBox="1">
            <a:spLocks/>
          </p:cNvSpPr>
          <p:nvPr/>
        </p:nvSpPr>
        <p:spPr>
          <a:xfrm>
            <a:off x="360000" y="171451"/>
            <a:ext cx="83639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0" baseline="0">
                <a:ln w="3175">
                  <a:noFill/>
                </a:ln>
                <a:solidFill>
                  <a:srgbClr val="93EB2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3200" dirty="0"/>
              <a:t>레퍼런스 </a:t>
            </a:r>
            <a:r>
              <a:rPr lang="en-US" altLang="ko-KR" sz="3200" dirty="0"/>
              <a:t>– E</a:t>
            </a:r>
            <a:r>
              <a:rPr lang="ko-KR" altLang="en-US" sz="3200" dirty="0"/>
              <a:t>사</a:t>
            </a:r>
          </a:p>
        </p:txBody>
      </p:sp>
    </p:spTree>
    <p:extLst>
      <p:ext uri="{BB962C8B-B14F-4D97-AF65-F5344CB8AC3E}">
        <p14:creationId xmlns:p14="http://schemas.microsoft.com/office/powerpoint/2010/main" val="1706589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135-7F07-45B2-A7CD-BDD01D131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243517"/>
            <a:ext cx="8409350" cy="738664"/>
          </a:xfrm>
        </p:spPr>
        <p:txBody>
          <a:bodyPr>
            <a:spAutoFit/>
          </a:bodyPr>
          <a:lstStyle/>
          <a:p>
            <a:r>
              <a:rPr lang="en-US" altLang="ko-KR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Nutanix</a:t>
            </a:r>
            <a:r>
              <a:rPr lang="ko-KR" altLang="en-US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Mine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with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Veeam</a:t>
            </a:r>
            <a:endParaRPr lang="ko-KR" sz="4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28710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663D-3329-5B44-967A-E278716593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4469FF-F8AA-4512-AC22-57DF5746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30887"/>
          </a:xfrm>
        </p:spPr>
        <p:txBody>
          <a:bodyPr/>
          <a:lstStyle/>
          <a:p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데이터 보호의 고민</a:t>
            </a:r>
            <a:endParaRPr lang="ru-RU" sz="2800" dirty="0">
              <a:ea typeface="Malgun Gothic" panose="020B0503020000020004" pitchFamily="34" charset="-127"/>
            </a:endParaRPr>
          </a:p>
        </p:txBody>
      </p:sp>
      <p:grpSp>
        <p:nvGrpSpPr>
          <p:cNvPr id="135" name="Group 8">
            <a:extLst>
              <a:ext uri="{FF2B5EF4-FFF2-40B4-BE49-F238E27FC236}">
                <a16:creationId xmlns:a16="http://schemas.microsoft.com/office/drawing/2014/main" id="{A3473FE4-FCDF-0B4E-8DAF-7EF588720717}"/>
              </a:ext>
            </a:extLst>
          </p:cNvPr>
          <p:cNvGrpSpPr/>
          <p:nvPr/>
        </p:nvGrpSpPr>
        <p:grpSpPr>
          <a:xfrm>
            <a:off x="3302068" y="1171913"/>
            <a:ext cx="2554611" cy="3072682"/>
            <a:chOff x="5266941" y="1580091"/>
            <a:chExt cx="4087377" cy="4916291"/>
          </a:xfrm>
        </p:grpSpPr>
        <p:sp>
          <p:nvSpPr>
            <p:cNvPr id="136" name="Rounded Rectangle 2">
              <a:extLst>
                <a:ext uri="{FF2B5EF4-FFF2-40B4-BE49-F238E27FC236}">
                  <a16:creationId xmlns:a16="http://schemas.microsoft.com/office/drawing/2014/main" id="{0262EAC6-586D-1C4E-A32C-68CDF36C2A95}"/>
                </a:ext>
              </a:extLst>
            </p:cNvPr>
            <p:cNvSpPr/>
            <p:nvPr/>
          </p:nvSpPr>
          <p:spPr bwMode="invGray">
            <a:xfrm>
              <a:off x="5266941" y="1863422"/>
              <a:ext cx="4087377" cy="463296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93EB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38405" rIns="0" bIns="38405" rtlCol="0" anchor="t"/>
            <a:lstStyle/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설치 운영의 복잡도 증가</a:t>
              </a: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다양한 가상화 및 애플리케이션</a:t>
              </a:r>
              <a:endParaRPr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37" name="Oval 12">
              <a:extLst>
                <a:ext uri="{FF2B5EF4-FFF2-40B4-BE49-F238E27FC236}">
                  <a16:creationId xmlns:a16="http://schemas.microsoft.com/office/drawing/2014/main" id="{7C407FE9-FD71-9241-B97A-4B099E1C106B}"/>
                </a:ext>
              </a:extLst>
            </p:cNvPr>
            <p:cNvSpPr/>
            <p:nvPr/>
          </p:nvSpPr>
          <p:spPr>
            <a:xfrm>
              <a:off x="6396229" y="1580091"/>
              <a:ext cx="1828800" cy="1828800"/>
            </a:xfrm>
            <a:prstGeom prst="ellipse">
              <a:avLst/>
            </a:prstGeom>
            <a:ln w="19050">
              <a:solidFill>
                <a:srgbClr val="93EB2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13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1FE6C381-509B-394C-9D16-53E24494B3F7}"/>
                </a:ext>
              </a:extLst>
            </p:cNvPr>
            <p:cNvSpPr txBox="1"/>
            <p:nvPr/>
          </p:nvSpPr>
          <p:spPr>
            <a:xfrm>
              <a:off x="6294555" y="3498342"/>
              <a:ext cx="2032145" cy="50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58" dirty="0">
                  <a:solidFill>
                    <a:srgbClr val="93EB2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Complexity</a:t>
              </a:r>
            </a:p>
          </p:txBody>
        </p:sp>
        <p:pic>
          <p:nvPicPr>
            <p:cNvPr id="139" name="Picture 6">
              <a:extLst>
                <a:ext uri="{FF2B5EF4-FFF2-40B4-BE49-F238E27FC236}">
                  <a16:creationId xmlns:a16="http://schemas.microsoft.com/office/drawing/2014/main" id="{AB86B1FF-D714-AF41-B4ED-D2A647E86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9422" y="1951584"/>
              <a:ext cx="1042415" cy="1063949"/>
            </a:xfrm>
            <a:prstGeom prst="rect">
              <a:avLst/>
            </a:prstGeom>
          </p:spPr>
        </p:pic>
      </p:grpSp>
      <p:grpSp>
        <p:nvGrpSpPr>
          <p:cNvPr id="140" name="Group 7">
            <a:extLst>
              <a:ext uri="{FF2B5EF4-FFF2-40B4-BE49-F238E27FC236}">
                <a16:creationId xmlns:a16="http://schemas.microsoft.com/office/drawing/2014/main" id="{71132ABA-CF1E-CA45-9D50-B16FA5DE8CD5}"/>
              </a:ext>
            </a:extLst>
          </p:cNvPr>
          <p:cNvGrpSpPr/>
          <p:nvPr/>
        </p:nvGrpSpPr>
        <p:grpSpPr>
          <a:xfrm>
            <a:off x="534104" y="1171913"/>
            <a:ext cx="2465074" cy="3072682"/>
            <a:chOff x="838200" y="1580091"/>
            <a:chExt cx="3944118" cy="4916291"/>
          </a:xfrm>
        </p:grpSpPr>
        <p:sp>
          <p:nvSpPr>
            <p:cNvPr id="141" name="Rounded Rectangle 3">
              <a:extLst>
                <a:ext uri="{FF2B5EF4-FFF2-40B4-BE49-F238E27FC236}">
                  <a16:creationId xmlns:a16="http://schemas.microsoft.com/office/drawing/2014/main" id="{3A59A13B-3A01-574B-81CC-169B2FFBAB89}"/>
                </a:ext>
              </a:extLst>
            </p:cNvPr>
            <p:cNvSpPr/>
            <p:nvPr/>
          </p:nvSpPr>
          <p:spPr bwMode="invGray">
            <a:xfrm>
              <a:off x="838200" y="1863422"/>
              <a:ext cx="3944118" cy="463296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8405" rIns="0" bIns="38405" rtlCol="0" anchor="t"/>
            <a:lstStyle/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백업 윈도우 확보 어려움 </a:t>
              </a:r>
              <a:endParaRPr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복구 </a:t>
              </a:r>
              <a:r>
                <a:rPr lang="en" altLang="ko-KR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SLA </a:t>
              </a: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불만족</a:t>
              </a:r>
              <a:endParaRPr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sym typeface="Arial"/>
                </a:rPr>
                <a:t>비용 증가</a:t>
              </a:r>
              <a:endParaRPr lang="ko-KR" altLang="en-US" sz="12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42" name="Oval 13">
              <a:extLst>
                <a:ext uri="{FF2B5EF4-FFF2-40B4-BE49-F238E27FC236}">
                  <a16:creationId xmlns:a16="http://schemas.microsoft.com/office/drawing/2014/main" id="{4A8FB958-6EC5-9941-9D68-967C3142F9E7}"/>
                </a:ext>
              </a:extLst>
            </p:cNvPr>
            <p:cNvSpPr/>
            <p:nvPr/>
          </p:nvSpPr>
          <p:spPr>
            <a:xfrm>
              <a:off x="1895859" y="1580091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8405" rIns="0" bIns="38405" rtlCol="0" anchor="ctr"/>
            <a:lstStyle/>
            <a:p>
              <a:pPr marL="238109" indent="-238109" algn="ctr">
                <a:buFont typeface="Arial" panose="020B0604020202020204" pitchFamily="34" charset="0"/>
                <a:buChar char="•"/>
              </a:pPr>
              <a:endParaRPr lang="en-US" sz="1342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7060D89-63C8-6841-A754-F6F0420098AE}"/>
                </a:ext>
              </a:extLst>
            </p:cNvPr>
            <p:cNvSpPr txBox="1"/>
            <p:nvPr/>
          </p:nvSpPr>
          <p:spPr>
            <a:xfrm>
              <a:off x="1104096" y="3486544"/>
              <a:ext cx="3412328" cy="50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58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Business Goals</a:t>
              </a:r>
            </a:p>
          </p:txBody>
        </p:sp>
        <p:grpSp>
          <p:nvGrpSpPr>
            <p:cNvPr id="144" name="Group 2">
              <a:extLst>
                <a:ext uri="{FF2B5EF4-FFF2-40B4-BE49-F238E27FC236}">
                  <a16:creationId xmlns:a16="http://schemas.microsoft.com/office/drawing/2014/main" id="{9A389648-1C58-6645-87FD-BD0F6BC96498}"/>
                </a:ext>
              </a:extLst>
            </p:cNvPr>
            <p:cNvGrpSpPr/>
            <p:nvPr/>
          </p:nvGrpSpPr>
          <p:grpSpPr>
            <a:xfrm>
              <a:off x="2233609" y="2038745"/>
              <a:ext cx="1153300" cy="889627"/>
              <a:chOff x="6738550" y="2114866"/>
              <a:chExt cx="1153300" cy="889627"/>
            </a:xfrm>
          </p:grpSpPr>
          <p:pic>
            <p:nvPicPr>
              <p:cNvPr id="145" name="Picture 23">
                <a:extLst>
                  <a:ext uri="{FF2B5EF4-FFF2-40B4-BE49-F238E27FC236}">
                    <a16:creationId xmlns:a16="http://schemas.microsoft.com/office/drawing/2014/main" id="{B7BB2AA1-1A02-B84C-A8B5-4E2593F7B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38550" y="2114866"/>
                <a:ext cx="1153300" cy="889627"/>
              </a:xfrm>
              <a:prstGeom prst="rect">
                <a:avLst/>
              </a:prstGeom>
            </p:spPr>
          </p:pic>
          <p:sp>
            <p:nvSpPr>
              <p:cNvPr id="146" name="Oval 24">
                <a:extLst>
                  <a:ext uri="{FF2B5EF4-FFF2-40B4-BE49-F238E27FC236}">
                    <a16:creationId xmlns:a16="http://schemas.microsoft.com/office/drawing/2014/main" id="{482D9416-BEBD-3C49-AFD2-8B06F6F880E8}"/>
                  </a:ext>
                </a:extLst>
              </p:cNvPr>
              <p:cNvSpPr/>
              <p:nvPr/>
            </p:nvSpPr>
            <p:spPr bwMode="gray">
              <a:xfrm>
                <a:off x="7665824" y="2657475"/>
                <a:ext cx="194681" cy="17859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97510" tIns="197510" rIns="197510" bIns="197510" rtlCol="0" anchor="ctr"/>
              <a:lstStyle/>
              <a:p>
                <a:pPr algn="ctr" defTabSz="685772">
                  <a:spcBef>
                    <a:spcPts val="972"/>
                  </a:spcBef>
                </a:pPr>
                <a:endParaRPr lang="en-US" sz="1500" dirty="0">
                  <a:solidFill>
                    <a:prstClr val="whit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47" name="Picture 4" descr="Image result for Performance icon">
                <a:extLst>
                  <a:ext uri="{FF2B5EF4-FFF2-40B4-BE49-F238E27FC236}">
                    <a16:creationId xmlns:a16="http://schemas.microsoft.com/office/drawing/2014/main" id="{80BFE019-640C-6C4F-B28D-D81500A000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205" y="2619376"/>
                <a:ext cx="190500" cy="190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48" name="Group 19">
            <a:extLst>
              <a:ext uri="{FF2B5EF4-FFF2-40B4-BE49-F238E27FC236}">
                <a16:creationId xmlns:a16="http://schemas.microsoft.com/office/drawing/2014/main" id="{B4DAF915-E269-6B4B-A483-4CA01179AEB0}"/>
              </a:ext>
            </a:extLst>
          </p:cNvPr>
          <p:cNvGrpSpPr/>
          <p:nvPr/>
        </p:nvGrpSpPr>
        <p:grpSpPr>
          <a:xfrm>
            <a:off x="6249104" y="1171913"/>
            <a:ext cx="2476500" cy="3072682"/>
            <a:chOff x="9982200" y="1580091"/>
            <a:chExt cx="3962400" cy="4916291"/>
          </a:xfrm>
        </p:grpSpPr>
        <p:sp>
          <p:nvSpPr>
            <p:cNvPr id="149" name="Rounded Rectangle 4">
              <a:extLst>
                <a:ext uri="{FF2B5EF4-FFF2-40B4-BE49-F238E27FC236}">
                  <a16:creationId xmlns:a16="http://schemas.microsoft.com/office/drawing/2014/main" id="{D49E4B35-C33E-E948-A38E-4DF998EB8DC5}"/>
                </a:ext>
              </a:extLst>
            </p:cNvPr>
            <p:cNvSpPr/>
            <p:nvPr/>
          </p:nvSpPr>
          <p:spPr bwMode="invGray">
            <a:xfrm>
              <a:off x="9982200" y="1863422"/>
              <a:ext cx="3962400" cy="4632960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rgbClr val="00E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8405" rIns="0" bIns="38405" rtlCol="0" anchor="t"/>
            <a:lstStyle/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>
                <a:buClr>
                  <a:schemeClr val="dk1"/>
                </a:buClr>
                <a:buSzPts val="1667"/>
              </a:pPr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algn="ctr"/>
              <a:endParaRPr lang="ko-KR" altLang="en-US" sz="125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endParaRPr>
            </a:p>
            <a:p>
              <a:pPr marL="6350" lvl="1" algn="ctr">
                <a:spcBef>
                  <a:spcPts val="250"/>
                </a:spcBef>
                <a:buClr>
                  <a:srgbClr val="6C6C6C"/>
                </a:buClr>
                <a:buSzPts val="1834"/>
              </a:pPr>
              <a:r>
                <a:rPr lang="ko-KR" altLang="en-US" sz="1200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파편화된 데이터 관리</a:t>
              </a:r>
            </a:p>
          </p:txBody>
        </p:sp>
        <p:sp>
          <p:nvSpPr>
            <p:cNvPr id="150" name="Oval 14">
              <a:extLst>
                <a:ext uri="{FF2B5EF4-FFF2-40B4-BE49-F238E27FC236}">
                  <a16:creationId xmlns:a16="http://schemas.microsoft.com/office/drawing/2014/main" id="{D7ED4D16-C5FD-7E45-8086-FA914C41F733}"/>
                </a:ext>
              </a:extLst>
            </p:cNvPr>
            <p:cNvSpPr/>
            <p:nvPr/>
          </p:nvSpPr>
          <p:spPr>
            <a:xfrm>
              <a:off x="11049000" y="1580091"/>
              <a:ext cx="1828800" cy="18288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E29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0" tIns="38405" rIns="0" bIns="38405" rtlCol="0" anchor="ctr"/>
            <a:lstStyle/>
            <a:p>
              <a:pPr marL="238109" indent="-238109" algn="ctr">
                <a:buFont typeface="Arial" panose="020B0604020202020204" pitchFamily="34" charset="0"/>
                <a:buChar char="•"/>
              </a:pPr>
              <a:endParaRPr lang="en-US" sz="1342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B18D573-E005-CF49-9502-C19AE12D45F0}"/>
                </a:ext>
              </a:extLst>
            </p:cNvPr>
            <p:cNvSpPr txBox="1"/>
            <p:nvPr/>
          </p:nvSpPr>
          <p:spPr>
            <a:xfrm>
              <a:off x="10257238" y="3498342"/>
              <a:ext cx="3412326" cy="506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58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Consolidation</a:t>
              </a:r>
            </a:p>
          </p:txBody>
        </p:sp>
        <p:pic>
          <p:nvPicPr>
            <p:cNvPr id="152" name="Picture 26">
              <a:extLst>
                <a:ext uri="{FF2B5EF4-FFF2-40B4-BE49-F238E27FC236}">
                  <a16:creationId xmlns:a16="http://schemas.microsoft.com/office/drawing/2014/main" id="{E0D90490-CE82-F548-8B63-B985BE72A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00189" y="1920347"/>
              <a:ext cx="1126422" cy="1126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43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663D-3329-5B44-967A-E278716593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4469FF-F8AA-4512-AC22-57DF5746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30887"/>
          </a:xfrm>
        </p:spPr>
        <p:txBody>
          <a:bodyPr/>
          <a:lstStyle/>
          <a:p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Legacy </a:t>
            </a:r>
            <a:r>
              <a:rPr lang="en-US" altLang="ko-KR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DataCenter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운영</a:t>
            </a:r>
            <a:r>
              <a:rPr lang="en-US" altLang="ko-KR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/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백업의 구성 요소</a:t>
            </a:r>
            <a:endParaRPr lang="ru-RU" sz="2800" dirty="0">
              <a:ea typeface="Malgun Gothic" panose="020B0503020000020004" pitchFamily="34" charset="-127"/>
            </a:endParaRPr>
          </a:p>
        </p:txBody>
      </p:sp>
      <p:sp>
        <p:nvSpPr>
          <p:cNvPr id="19" name="Google Shape;750;p5">
            <a:extLst>
              <a:ext uri="{FF2B5EF4-FFF2-40B4-BE49-F238E27FC236}">
                <a16:creationId xmlns:a16="http://schemas.microsoft.com/office/drawing/2014/main" id="{3255F694-D445-9042-B91F-A22E49FA7942}"/>
              </a:ext>
            </a:extLst>
          </p:cNvPr>
          <p:cNvSpPr/>
          <p:nvPr/>
        </p:nvSpPr>
        <p:spPr>
          <a:xfrm>
            <a:off x="381865" y="1402774"/>
            <a:ext cx="5471442" cy="2420522"/>
          </a:xfrm>
          <a:prstGeom prst="roundRect">
            <a:avLst>
              <a:gd name="adj" fmla="val 4787"/>
            </a:avLst>
          </a:prstGeom>
          <a:solidFill>
            <a:srgbClr val="DBDBDB">
              <a:alpha val="40000"/>
            </a:srgbClr>
          </a:solidFill>
          <a:ln w="31750" cap="rnd" cmpd="sng">
            <a:solidFill>
              <a:schemeClr val="l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91075" tIns="34275" rIns="68569" bIns="34275" anchor="ctr" anchorCtr="0">
            <a:noAutofit/>
          </a:bodyPr>
          <a:lstStyle/>
          <a:p>
            <a:endParaRPr sz="1499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751;p5">
            <a:extLst>
              <a:ext uri="{FF2B5EF4-FFF2-40B4-BE49-F238E27FC236}">
                <a16:creationId xmlns:a16="http://schemas.microsoft.com/office/drawing/2014/main" id="{0A3AB601-A73C-324D-AA72-F4D767445FE3}"/>
              </a:ext>
            </a:extLst>
          </p:cNvPr>
          <p:cNvSpPr/>
          <p:nvPr/>
        </p:nvSpPr>
        <p:spPr>
          <a:xfrm>
            <a:off x="6011855" y="2341230"/>
            <a:ext cx="387441" cy="398470"/>
          </a:xfrm>
          <a:custGeom>
            <a:avLst/>
            <a:gdLst/>
            <a:ahLst/>
            <a:cxnLst/>
            <a:rect l="l" t="t" r="r" b="b"/>
            <a:pathLst>
              <a:path w="58" h="64" extrusionOk="0">
                <a:moveTo>
                  <a:pt x="21" y="64"/>
                </a:moveTo>
                <a:cubicBezTo>
                  <a:pt x="21" y="64"/>
                  <a:pt x="21" y="64"/>
                  <a:pt x="20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1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34" y="33"/>
                  <a:pt x="34" y="33"/>
                  <a:pt x="34" y="33"/>
                </a:cubicBezTo>
                <a:cubicBezTo>
                  <a:pt x="35" y="32"/>
                  <a:pt x="35" y="31"/>
                  <a:pt x="34" y="31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31"/>
                  <a:pt x="57" y="31"/>
                  <a:pt x="57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8" y="31"/>
                  <a:pt x="58" y="32"/>
                  <a:pt x="57" y="33"/>
                </a:cubicBezTo>
                <a:cubicBezTo>
                  <a:pt x="57" y="33"/>
                  <a:pt x="57" y="33"/>
                  <a:pt x="57" y="33"/>
                </a:cubicBezTo>
                <a:lnTo>
                  <a:pt x="21" y="64"/>
                </a:lnTo>
                <a:close/>
              </a:path>
            </a:pathLst>
          </a:custGeom>
          <a:solidFill>
            <a:srgbClr val="B0D2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752;p5">
            <a:extLst>
              <a:ext uri="{FF2B5EF4-FFF2-40B4-BE49-F238E27FC236}">
                <a16:creationId xmlns:a16="http://schemas.microsoft.com/office/drawing/2014/main" id="{4246B980-2701-BE49-B809-BE80DC8C79D4}"/>
              </a:ext>
            </a:extLst>
          </p:cNvPr>
          <p:cNvGrpSpPr/>
          <p:nvPr/>
        </p:nvGrpSpPr>
        <p:grpSpPr>
          <a:xfrm>
            <a:off x="477735" y="1701115"/>
            <a:ext cx="5233547" cy="1892431"/>
            <a:chOff x="401010" y="2268153"/>
            <a:chExt cx="6978062" cy="2523241"/>
          </a:xfrm>
        </p:grpSpPr>
        <p:sp>
          <p:nvSpPr>
            <p:cNvPr id="22" name="Google Shape;753;p5">
              <a:extLst>
                <a:ext uri="{FF2B5EF4-FFF2-40B4-BE49-F238E27FC236}">
                  <a16:creationId xmlns:a16="http://schemas.microsoft.com/office/drawing/2014/main" id="{E817B18D-2021-E847-96B8-C85C1DE5D2BC}"/>
                </a:ext>
              </a:extLst>
            </p:cNvPr>
            <p:cNvSpPr/>
            <p:nvPr/>
          </p:nvSpPr>
          <p:spPr>
            <a:xfrm>
              <a:off x="552290" y="3662248"/>
              <a:ext cx="3009184" cy="603420"/>
            </a:xfrm>
            <a:prstGeom prst="roundRect">
              <a:avLst>
                <a:gd name="adj" fmla="val 478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Storage</a:t>
              </a:r>
              <a:endParaRPr sz="1013"/>
            </a:p>
          </p:txBody>
        </p:sp>
        <p:sp>
          <p:nvSpPr>
            <p:cNvPr id="23" name="Google Shape;754;p5">
              <a:extLst>
                <a:ext uri="{FF2B5EF4-FFF2-40B4-BE49-F238E27FC236}">
                  <a16:creationId xmlns:a16="http://schemas.microsoft.com/office/drawing/2014/main" id="{FD9F7F9C-BA58-3140-BC00-5DC33589DD34}"/>
                </a:ext>
              </a:extLst>
            </p:cNvPr>
            <p:cNvSpPr/>
            <p:nvPr/>
          </p:nvSpPr>
          <p:spPr>
            <a:xfrm>
              <a:off x="552290" y="2298077"/>
              <a:ext cx="3009184" cy="603420"/>
            </a:xfrm>
            <a:prstGeom prst="roundRect">
              <a:avLst>
                <a:gd name="adj" fmla="val 775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Compute</a:t>
              </a:r>
              <a:endParaRPr sz="1013"/>
            </a:p>
          </p:txBody>
        </p:sp>
        <p:sp>
          <p:nvSpPr>
            <p:cNvPr id="24" name="Google Shape;755;p5">
              <a:extLst>
                <a:ext uri="{FF2B5EF4-FFF2-40B4-BE49-F238E27FC236}">
                  <a16:creationId xmlns:a16="http://schemas.microsoft.com/office/drawing/2014/main" id="{2B973E9D-FD69-7043-9FE3-2179FBBF9861}"/>
                </a:ext>
              </a:extLst>
            </p:cNvPr>
            <p:cNvSpPr/>
            <p:nvPr/>
          </p:nvSpPr>
          <p:spPr>
            <a:xfrm>
              <a:off x="552290" y="2968252"/>
              <a:ext cx="3009184" cy="603420"/>
            </a:xfrm>
            <a:prstGeom prst="roundRect">
              <a:avLst>
                <a:gd name="adj" fmla="val 478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Networking</a:t>
              </a:r>
              <a:endParaRPr sz="1013"/>
            </a:p>
          </p:txBody>
        </p:sp>
        <p:pic>
          <p:nvPicPr>
            <p:cNvPr id="25" name="Google Shape;756;p5" descr="Add">
              <a:extLst>
                <a:ext uri="{FF2B5EF4-FFF2-40B4-BE49-F238E27FC236}">
                  <a16:creationId xmlns:a16="http://schemas.microsoft.com/office/drawing/2014/main" id="{694D3CD2-6676-5645-9571-F01BBDC4298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46836" y="3191710"/>
              <a:ext cx="405146" cy="405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57;p5" descr="A close up of a device&#10;&#10;Description automatically generated">
              <a:extLst>
                <a:ext uri="{FF2B5EF4-FFF2-40B4-BE49-F238E27FC236}">
                  <a16:creationId xmlns:a16="http://schemas.microsoft.com/office/drawing/2014/main" id="{D19B69C6-7B97-FC43-BFF1-AFC27FA5A79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14799" y="2330166"/>
              <a:ext cx="574062" cy="5475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758;p5" descr="A picture containing honeycomb&#10;&#10;Description automatically generated">
              <a:extLst>
                <a:ext uri="{FF2B5EF4-FFF2-40B4-BE49-F238E27FC236}">
                  <a16:creationId xmlns:a16="http://schemas.microsoft.com/office/drawing/2014/main" id="{6716BBC0-48B4-254A-8BF9-8BB2B2E6F81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0670" y="2998802"/>
              <a:ext cx="542320" cy="542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759;p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88881CF6-99D1-454B-A9FD-3F911F5AE92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30670" y="3684862"/>
              <a:ext cx="558191" cy="558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760;p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1932611B-5EB3-F84C-95AE-5DA73B41AE6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481881" y="2328665"/>
              <a:ext cx="574946" cy="574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761;p5" descr="A picture containing device&#10;&#10;Description automatically generated">
              <a:extLst>
                <a:ext uri="{FF2B5EF4-FFF2-40B4-BE49-F238E27FC236}">
                  <a16:creationId xmlns:a16="http://schemas.microsoft.com/office/drawing/2014/main" id="{84FB77D2-3406-E04F-9C23-EB1D80DB58B9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510352" y="3660795"/>
              <a:ext cx="546475" cy="546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762;p5" descr="A close up of a device&#10;&#10;Description automatically generated">
              <a:extLst>
                <a:ext uri="{FF2B5EF4-FFF2-40B4-BE49-F238E27FC236}">
                  <a16:creationId xmlns:a16="http://schemas.microsoft.com/office/drawing/2014/main" id="{3667FAE0-CD1E-654B-A23A-4533643AF6DA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496116" y="3011881"/>
              <a:ext cx="546475" cy="54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763;p5">
              <a:extLst>
                <a:ext uri="{FF2B5EF4-FFF2-40B4-BE49-F238E27FC236}">
                  <a16:creationId xmlns:a16="http://schemas.microsoft.com/office/drawing/2014/main" id="{4B412FEE-D2FB-E649-A4E3-BB67255EBD1C}"/>
                </a:ext>
              </a:extLst>
            </p:cNvPr>
            <p:cNvSpPr txBox="1"/>
            <p:nvPr/>
          </p:nvSpPr>
          <p:spPr>
            <a:xfrm>
              <a:off x="4067328" y="4288282"/>
              <a:ext cx="3311744" cy="503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rmAutofit/>
            </a:bodyPr>
            <a:lstStyle/>
            <a:p>
              <a:pPr algn="ctr">
                <a:buClr>
                  <a:srgbClr val="555555"/>
                </a:buClr>
                <a:buSzPts val="1500"/>
              </a:pPr>
              <a:r>
                <a:rPr lang="ko-KR" altLang="en-US" sz="1125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기존 백업 인프라</a:t>
              </a:r>
              <a:endParaRPr sz="1013" dirty="0">
                <a:solidFill>
                  <a:schemeClr val="bg1"/>
                </a:solidFill>
              </a:endParaRPr>
            </a:p>
          </p:txBody>
        </p:sp>
        <p:sp>
          <p:nvSpPr>
            <p:cNvPr id="33" name="Google Shape;764;p5">
              <a:extLst>
                <a:ext uri="{FF2B5EF4-FFF2-40B4-BE49-F238E27FC236}">
                  <a16:creationId xmlns:a16="http://schemas.microsoft.com/office/drawing/2014/main" id="{EBCD90E3-9A47-4E4A-B1B2-DD5014CA88E2}"/>
                </a:ext>
              </a:extLst>
            </p:cNvPr>
            <p:cNvSpPr txBox="1"/>
            <p:nvPr/>
          </p:nvSpPr>
          <p:spPr>
            <a:xfrm>
              <a:off x="401010" y="4288282"/>
              <a:ext cx="3311744" cy="503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rmAutofit/>
            </a:bodyPr>
            <a:lstStyle/>
            <a:p>
              <a:pPr algn="ctr">
                <a:buClr>
                  <a:srgbClr val="555555"/>
                </a:buClr>
                <a:buSzPts val="1541"/>
              </a:pPr>
              <a:r>
                <a:rPr lang="ko-KR" altLang="en-US" sz="1156" dirty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기존 운영 인프라</a:t>
              </a:r>
              <a:endParaRPr sz="1013" dirty="0">
                <a:solidFill>
                  <a:schemeClr val="bg1"/>
                </a:solidFill>
              </a:endParaRPr>
            </a:p>
          </p:txBody>
        </p:sp>
        <p:sp>
          <p:nvSpPr>
            <p:cNvPr id="34" name="Google Shape;765;p5">
              <a:extLst>
                <a:ext uri="{FF2B5EF4-FFF2-40B4-BE49-F238E27FC236}">
                  <a16:creationId xmlns:a16="http://schemas.microsoft.com/office/drawing/2014/main" id="{B16337CB-9168-CE47-BDDD-68BA17310E43}"/>
                </a:ext>
              </a:extLst>
            </p:cNvPr>
            <p:cNvSpPr/>
            <p:nvPr/>
          </p:nvSpPr>
          <p:spPr>
            <a:xfrm>
              <a:off x="4154556" y="2268153"/>
              <a:ext cx="3009184" cy="603420"/>
            </a:xfrm>
            <a:prstGeom prst="roundRect">
              <a:avLst>
                <a:gd name="adj" fmla="val 775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Backup s/w</a:t>
              </a:r>
              <a:endParaRPr sz="1013"/>
            </a:p>
          </p:txBody>
        </p:sp>
        <p:sp>
          <p:nvSpPr>
            <p:cNvPr id="35" name="Google Shape;766;p5">
              <a:extLst>
                <a:ext uri="{FF2B5EF4-FFF2-40B4-BE49-F238E27FC236}">
                  <a16:creationId xmlns:a16="http://schemas.microsoft.com/office/drawing/2014/main" id="{E04FD195-1C40-6741-AB3A-A3B63281D812}"/>
                </a:ext>
              </a:extLst>
            </p:cNvPr>
            <p:cNvSpPr/>
            <p:nvPr/>
          </p:nvSpPr>
          <p:spPr>
            <a:xfrm>
              <a:off x="4160818" y="2964123"/>
              <a:ext cx="3009184" cy="603420"/>
            </a:xfrm>
            <a:prstGeom prst="roundRect">
              <a:avLst>
                <a:gd name="adj" fmla="val 478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Backup Target</a:t>
              </a:r>
              <a:endParaRPr sz="1013"/>
            </a:p>
          </p:txBody>
        </p:sp>
        <p:sp>
          <p:nvSpPr>
            <p:cNvPr id="36" name="Google Shape;767;p5">
              <a:extLst>
                <a:ext uri="{FF2B5EF4-FFF2-40B4-BE49-F238E27FC236}">
                  <a16:creationId xmlns:a16="http://schemas.microsoft.com/office/drawing/2014/main" id="{0839C74E-7165-8142-9F7C-89F4397C01A3}"/>
                </a:ext>
              </a:extLst>
            </p:cNvPr>
            <p:cNvSpPr/>
            <p:nvPr/>
          </p:nvSpPr>
          <p:spPr>
            <a:xfrm>
              <a:off x="4160818" y="3660093"/>
              <a:ext cx="3009184" cy="603420"/>
            </a:xfrm>
            <a:prstGeom prst="roundRect">
              <a:avLst>
                <a:gd name="adj" fmla="val 4787"/>
              </a:avLst>
            </a:prstGeom>
            <a:noFill/>
            <a:ln w="22225" cap="rnd" cmpd="sng">
              <a:solidFill>
                <a:srgbClr val="B0D2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891075" tIns="34275" rIns="68569" bIns="34275" anchor="ctr" anchorCtr="0">
              <a:noAutofit/>
            </a:bodyPr>
            <a:lstStyle/>
            <a:p>
              <a:r>
                <a:rPr lang="en-US" sz="1199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Archival</a:t>
              </a:r>
              <a:endParaRPr sz="1013"/>
            </a:p>
          </p:txBody>
        </p:sp>
      </p:grpSp>
      <p:sp>
        <p:nvSpPr>
          <p:cNvPr id="37" name="Google Shape;768;p5">
            <a:extLst>
              <a:ext uri="{FF2B5EF4-FFF2-40B4-BE49-F238E27FC236}">
                <a16:creationId xmlns:a16="http://schemas.microsoft.com/office/drawing/2014/main" id="{36CDB8EB-82FC-6248-843C-9D63A2DAFF89}"/>
              </a:ext>
            </a:extLst>
          </p:cNvPr>
          <p:cNvSpPr/>
          <p:nvPr/>
        </p:nvSpPr>
        <p:spPr>
          <a:xfrm>
            <a:off x="6247902" y="2349591"/>
            <a:ext cx="387441" cy="398470"/>
          </a:xfrm>
          <a:custGeom>
            <a:avLst/>
            <a:gdLst/>
            <a:ahLst/>
            <a:cxnLst/>
            <a:rect l="l" t="t" r="r" b="b"/>
            <a:pathLst>
              <a:path w="58" h="64" extrusionOk="0">
                <a:moveTo>
                  <a:pt x="21" y="64"/>
                </a:moveTo>
                <a:cubicBezTo>
                  <a:pt x="21" y="64"/>
                  <a:pt x="21" y="64"/>
                  <a:pt x="20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1" y="64"/>
                  <a:pt x="1" y="63"/>
                </a:cubicBezTo>
                <a:cubicBezTo>
                  <a:pt x="0" y="62"/>
                  <a:pt x="0" y="62"/>
                  <a:pt x="1" y="61"/>
                </a:cubicBezTo>
                <a:cubicBezTo>
                  <a:pt x="34" y="33"/>
                  <a:pt x="34" y="33"/>
                  <a:pt x="34" y="33"/>
                </a:cubicBezTo>
                <a:cubicBezTo>
                  <a:pt x="35" y="32"/>
                  <a:pt x="35" y="31"/>
                  <a:pt x="34" y="31"/>
                </a:cubicBezTo>
                <a:cubicBezTo>
                  <a:pt x="1" y="2"/>
                  <a:pt x="1" y="2"/>
                  <a:pt x="1" y="2"/>
                </a:cubicBezTo>
                <a:cubicBezTo>
                  <a:pt x="1" y="2"/>
                  <a:pt x="0" y="1"/>
                  <a:pt x="0" y="1"/>
                </a:cubicBezTo>
                <a:cubicBezTo>
                  <a:pt x="1" y="0"/>
                  <a:pt x="1" y="0"/>
                  <a:pt x="2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57" y="31"/>
                  <a:pt x="57" y="31"/>
                  <a:pt x="57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8" y="31"/>
                  <a:pt x="58" y="32"/>
                  <a:pt x="57" y="33"/>
                </a:cubicBezTo>
                <a:cubicBezTo>
                  <a:pt x="57" y="33"/>
                  <a:pt x="57" y="33"/>
                  <a:pt x="57" y="33"/>
                </a:cubicBezTo>
                <a:lnTo>
                  <a:pt x="21" y="64"/>
                </a:lnTo>
                <a:close/>
              </a:path>
            </a:pathLst>
          </a:custGeom>
          <a:solidFill>
            <a:srgbClr val="B0D235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769;p5">
            <a:extLst>
              <a:ext uri="{FF2B5EF4-FFF2-40B4-BE49-F238E27FC236}">
                <a16:creationId xmlns:a16="http://schemas.microsoft.com/office/drawing/2014/main" id="{08252435-A30E-AB45-9353-8B8F9F1E3F8F}"/>
              </a:ext>
            </a:extLst>
          </p:cNvPr>
          <p:cNvSpPr txBox="1"/>
          <p:nvPr/>
        </p:nvSpPr>
        <p:spPr>
          <a:xfrm>
            <a:off x="6675332" y="1812512"/>
            <a:ext cx="1785481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6</a:t>
            </a:r>
            <a:r>
              <a:rPr lang="ko-KR" altLang="en-US" sz="160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개의 관리 영역</a:t>
            </a:r>
            <a:endParaRPr sz="1600" dirty="0"/>
          </a:p>
        </p:txBody>
      </p:sp>
      <p:sp>
        <p:nvSpPr>
          <p:cNvPr id="39" name="Google Shape;770;p5">
            <a:extLst>
              <a:ext uri="{FF2B5EF4-FFF2-40B4-BE49-F238E27FC236}">
                <a16:creationId xmlns:a16="http://schemas.microsoft.com/office/drawing/2014/main" id="{DF704EE6-A3B1-F94A-B4DC-2D83A11FAE4F}"/>
              </a:ext>
            </a:extLst>
          </p:cNvPr>
          <p:cNvSpPr txBox="1"/>
          <p:nvPr/>
        </p:nvSpPr>
        <p:spPr>
          <a:xfrm>
            <a:off x="6675333" y="2408305"/>
            <a:ext cx="2152409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Multiple Data Siloes</a:t>
            </a:r>
            <a:endParaRPr sz="1600" dirty="0"/>
          </a:p>
        </p:txBody>
      </p:sp>
      <p:sp>
        <p:nvSpPr>
          <p:cNvPr id="40" name="Google Shape;771;p5">
            <a:extLst>
              <a:ext uri="{FF2B5EF4-FFF2-40B4-BE49-F238E27FC236}">
                <a16:creationId xmlns:a16="http://schemas.microsoft.com/office/drawing/2014/main" id="{C3B5C746-CDCC-AD43-A7B1-11F18FDB92DD}"/>
              </a:ext>
            </a:extLst>
          </p:cNvPr>
          <p:cNvSpPr txBox="1"/>
          <p:nvPr/>
        </p:nvSpPr>
        <p:spPr>
          <a:xfrm>
            <a:off x="6675332" y="3028510"/>
            <a:ext cx="1497068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확장의 어려움</a:t>
            </a:r>
            <a:endParaRPr sz="1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320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D663D-3329-5B44-967A-E278716593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4469FF-F8AA-4512-AC22-57DF57469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30887"/>
          </a:xfrm>
        </p:spPr>
        <p:txBody>
          <a:bodyPr/>
          <a:lstStyle/>
          <a:p>
            <a:r>
              <a:rPr 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HCI </a:t>
            </a:r>
            <a:r>
              <a:rPr lang="ko-KR" altLang="en-US" sz="28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2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통한 데이터 센터 최적화</a:t>
            </a:r>
            <a:endParaRPr lang="ru-RU" sz="2800" dirty="0">
              <a:ea typeface="Malgun Gothic" panose="020B0503020000020004" pitchFamily="34" charset="-127"/>
            </a:endParaRPr>
          </a:p>
        </p:txBody>
      </p:sp>
      <p:grpSp>
        <p:nvGrpSpPr>
          <p:cNvPr id="41" name="Google Shape;736;p5">
            <a:extLst>
              <a:ext uri="{FF2B5EF4-FFF2-40B4-BE49-F238E27FC236}">
                <a16:creationId xmlns:a16="http://schemas.microsoft.com/office/drawing/2014/main" id="{EC83AF1A-9897-6F4F-8768-E8B001703897}"/>
              </a:ext>
            </a:extLst>
          </p:cNvPr>
          <p:cNvGrpSpPr/>
          <p:nvPr/>
        </p:nvGrpSpPr>
        <p:grpSpPr>
          <a:xfrm>
            <a:off x="5248823" y="3049019"/>
            <a:ext cx="3017403" cy="1328097"/>
            <a:chOff x="7273828" y="4065360"/>
            <a:chExt cx="4023204" cy="1770796"/>
          </a:xfrm>
        </p:grpSpPr>
        <p:cxnSp>
          <p:nvCxnSpPr>
            <p:cNvPr id="42" name="Google Shape;737;p5">
              <a:extLst>
                <a:ext uri="{FF2B5EF4-FFF2-40B4-BE49-F238E27FC236}">
                  <a16:creationId xmlns:a16="http://schemas.microsoft.com/office/drawing/2014/main" id="{D4F5B40A-E092-674D-8B03-AF74B2936275}"/>
                </a:ext>
              </a:extLst>
            </p:cNvPr>
            <p:cNvCxnSpPr/>
            <p:nvPr/>
          </p:nvCxnSpPr>
          <p:spPr>
            <a:xfrm>
              <a:off x="10384666" y="4679992"/>
              <a:ext cx="0" cy="395083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grpSp>
          <p:nvGrpSpPr>
            <p:cNvPr id="43" name="Google Shape;738;p5">
              <a:extLst>
                <a:ext uri="{FF2B5EF4-FFF2-40B4-BE49-F238E27FC236}">
                  <a16:creationId xmlns:a16="http://schemas.microsoft.com/office/drawing/2014/main" id="{9FF70F3E-B9E6-E641-A6FD-E3271F49B649}"/>
                </a:ext>
              </a:extLst>
            </p:cNvPr>
            <p:cNvGrpSpPr/>
            <p:nvPr/>
          </p:nvGrpSpPr>
          <p:grpSpPr>
            <a:xfrm>
              <a:off x="7273828" y="4065360"/>
              <a:ext cx="4023204" cy="1770796"/>
              <a:chOff x="7273828" y="4065360"/>
              <a:chExt cx="4023204" cy="1770796"/>
            </a:xfrm>
          </p:grpSpPr>
          <p:cxnSp>
            <p:nvCxnSpPr>
              <p:cNvPr id="44" name="Google Shape;739;p5">
                <a:extLst>
                  <a:ext uri="{FF2B5EF4-FFF2-40B4-BE49-F238E27FC236}">
                    <a16:creationId xmlns:a16="http://schemas.microsoft.com/office/drawing/2014/main" id="{1243E4F8-37B3-EF40-B7F7-92B8982FB34D}"/>
                  </a:ext>
                </a:extLst>
              </p:cNvPr>
              <p:cNvCxnSpPr/>
              <p:nvPr/>
            </p:nvCxnSpPr>
            <p:spPr>
              <a:xfrm flipH="1">
                <a:off x="7422652" y="4692817"/>
                <a:ext cx="2962014" cy="982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5" name="Google Shape;740;p5">
                <a:extLst>
                  <a:ext uri="{FF2B5EF4-FFF2-40B4-BE49-F238E27FC236}">
                    <a16:creationId xmlns:a16="http://schemas.microsoft.com/office/drawing/2014/main" id="{B2D595FC-6C1E-BE45-98A4-101396166B93}"/>
                  </a:ext>
                </a:extLst>
              </p:cNvPr>
              <p:cNvGrpSpPr/>
              <p:nvPr/>
            </p:nvGrpSpPr>
            <p:grpSpPr>
              <a:xfrm>
                <a:off x="7273828" y="4065360"/>
                <a:ext cx="4023204" cy="1770796"/>
                <a:chOff x="7273828" y="4065360"/>
                <a:chExt cx="4023204" cy="1770796"/>
              </a:xfrm>
            </p:grpSpPr>
            <p:cxnSp>
              <p:nvCxnSpPr>
                <p:cNvPr id="46" name="Google Shape;741;p5">
                  <a:extLst>
                    <a:ext uri="{FF2B5EF4-FFF2-40B4-BE49-F238E27FC236}">
                      <a16:creationId xmlns:a16="http://schemas.microsoft.com/office/drawing/2014/main" id="{CE4A8B4A-6D3C-CC47-A771-929C172A20A6}"/>
                    </a:ext>
                  </a:extLst>
                </p:cNvPr>
                <p:cNvCxnSpPr/>
                <p:nvPr/>
              </p:nvCxnSpPr>
              <p:spPr>
                <a:xfrm>
                  <a:off x="8903659" y="4065360"/>
                  <a:ext cx="0" cy="631119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47" name="Google Shape;742;p5">
                  <a:extLst>
                    <a:ext uri="{FF2B5EF4-FFF2-40B4-BE49-F238E27FC236}">
                      <a16:creationId xmlns:a16="http://schemas.microsoft.com/office/drawing/2014/main" id="{6F0CD1BB-8CF4-9E4F-9ED5-6D04568D9950}"/>
                    </a:ext>
                  </a:extLst>
                </p:cNvPr>
                <p:cNvCxnSpPr/>
                <p:nvPr/>
              </p:nvCxnSpPr>
              <p:spPr>
                <a:xfrm>
                  <a:off x="7422652" y="4702645"/>
                  <a:ext cx="0" cy="395083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lt2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50" name="Google Shape;745;p5">
                  <a:extLst>
                    <a:ext uri="{FF2B5EF4-FFF2-40B4-BE49-F238E27FC236}">
                      <a16:creationId xmlns:a16="http://schemas.microsoft.com/office/drawing/2014/main" id="{56EC53DF-6B3C-2041-8926-6D54EBE0FB28}"/>
                    </a:ext>
                  </a:extLst>
                </p:cNvPr>
                <p:cNvGrpSpPr/>
                <p:nvPr/>
              </p:nvGrpSpPr>
              <p:grpSpPr>
                <a:xfrm>
                  <a:off x="9541147" y="4953905"/>
                  <a:ext cx="1755885" cy="882251"/>
                  <a:chOff x="10390150" y="2149509"/>
                  <a:chExt cx="2624433" cy="1318007"/>
                </a:xfrm>
              </p:grpSpPr>
              <p:sp>
                <p:nvSpPr>
                  <p:cNvPr id="53" name="Google Shape;746;p5">
                    <a:extLst>
                      <a:ext uri="{FF2B5EF4-FFF2-40B4-BE49-F238E27FC236}">
                        <a16:creationId xmlns:a16="http://schemas.microsoft.com/office/drawing/2014/main" id="{5238A567-AB47-5B43-948D-42540B96E8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90150" y="3023111"/>
                    <a:ext cx="2624433" cy="4444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68569" tIns="34275" rIns="68569" bIns="34275" anchor="t" anchorCtr="0"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Nutanix Objects</a:t>
                    </a:r>
                    <a:endParaRPr sz="10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pic>
                <p:nvPicPr>
                  <p:cNvPr id="54" name="Google Shape;747;p5">
                    <a:extLst>
                      <a:ext uri="{FF2B5EF4-FFF2-40B4-BE49-F238E27FC236}">
                        <a16:creationId xmlns:a16="http://schemas.microsoft.com/office/drawing/2014/main" id="{A3583CDD-E60F-A94B-9D32-7ED4CAD86C2F}"/>
                      </a:ext>
                    </a:extLst>
                  </p:cNvPr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r="69663"/>
                  <a:stretch/>
                </p:blipFill>
                <p:spPr>
                  <a:xfrm>
                    <a:off x="11061609" y="2149509"/>
                    <a:ext cx="1054135" cy="8736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52" name="Google Shape;749;p5">
                  <a:extLst>
                    <a:ext uri="{FF2B5EF4-FFF2-40B4-BE49-F238E27FC236}">
                      <a16:creationId xmlns:a16="http://schemas.microsoft.com/office/drawing/2014/main" id="{A60143A5-289B-F64B-A454-7EFF39587CA2}"/>
                    </a:ext>
                  </a:extLst>
                </p:cNvPr>
                <p:cNvSpPr txBox="1"/>
                <p:nvPr/>
              </p:nvSpPr>
              <p:spPr>
                <a:xfrm>
                  <a:off x="7273828" y="4626268"/>
                  <a:ext cx="3311744" cy="503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7150" tIns="28575" rIns="57150" bIns="28575" anchor="ctr" anchorCtr="0">
                  <a:normAutofit/>
                </a:bodyPr>
                <a:lstStyle/>
                <a:p>
                  <a:pPr algn="ctr">
                    <a:buClr>
                      <a:srgbClr val="555555"/>
                    </a:buClr>
                    <a:buSzPts val="1400"/>
                  </a:pPr>
                  <a:r>
                    <a:rPr lang="ko-KR" altLang="en-US" sz="1050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아카이브</a:t>
                  </a:r>
                  <a:endParaRPr sz="1013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56" name="Google Shape;776;p5">
            <a:extLst>
              <a:ext uri="{FF2B5EF4-FFF2-40B4-BE49-F238E27FC236}">
                <a16:creationId xmlns:a16="http://schemas.microsoft.com/office/drawing/2014/main" id="{F0AF76CC-37DE-E648-90A3-76127B6C0ABF}"/>
              </a:ext>
            </a:extLst>
          </p:cNvPr>
          <p:cNvGrpSpPr/>
          <p:nvPr/>
        </p:nvGrpSpPr>
        <p:grpSpPr>
          <a:xfrm>
            <a:off x="1043608" y="918328"/>
            <a:ext cx="6843712" cy="2244399"/>
            <a:chOff x="1666875" y="919117"/>
            <a:chExt cx="9124949" cy="2992532"/>
          </a:xfrm>
        </p:grpSpPr>
        <p:grpSp>
          <p:nvGrpSpPr>
            <p:cNvPr id="58" name="Google Shape;777;p5">
              <a:extLst>
                <a:ext uri="{FF2B5EF4-FFF2-40B4-BE49-F238E27FC236}">
                  <a16:creationId xmlns:a16="http://schemas.microsoft.com/office/drawing/2014/main" id="{A470E72D-51B6-E948-A975-098EA8805A8B}"/>
                </a:ext>
              </a:extLst>
            </p:cNvPr>
            <p:cNvGrpSpPr/>
            <p:nvPr/>
          </p:nvGrpSpPr>
          <p:grpSpPr>
            <a:xfrm>
              <a:off x="1666875" y="919117"/>
              <a:ext cx="9124949" cy="2971281"/>
              <a:chOff x="1666875" y="919117"/>
              <a:chExt cx="9124949" cy="2971281"/>
            </a:xfrm>
          </p:grpSpPr>
          <p:grpSp>
            <p:nvGrpSpPr>
              <p:cNvPr id="60" name="Google Shape;778;p5">
                <a:extLst>
                  <a:ext uri="{FF2B5EF4-FFF2-40B4-BE49-F238E27FC236}">
                    <a16:creationId xmlns:a16="http://schemas.microsoft.com/office/drawing/2014/main" id="{4AC9B439-D3A6-B141-9B58-6D049FA9F146}"/>
                  </a:ext>
                </a:extLst>
              </p:cNvPr>
              <p:cNvGrpSpPr/>
              <p:nvPr/>
            </p:nvGrpSpPr>
            <p:grpSpPr>
              <a:xfrm>
                <a:off x="1666875" y="919117"/>
                <a:ext cx="9124949" cy="1524132"/>
                <a:chOff x="685800" y="5178893"/>
                <a:chExt cx="9124949" cy="1524132"/>
              </a:xfrm>
            </p:grpSpPr>
            <p:sp>
              <p:nvSpPr>
                <p:cNvPr id="65" name="Google Shape;779;p5">
                  <a:extLst>
                    <a:ext uri="{FF2B5EF4-FFF2-40B4-BE49-F238E27FC236}">
                      <a16:creationId xmlns:a16="http://schemas.microsoft.com/office/drawing/2014/main" id="{544C30E0-B214-284B-AF83-B641522A74FE}"/>
                    </a:ext>
                  </a:extLst>
                </p:cNvPr>
                <p:cNvSpPr/>
                <p:nvPr/>
              </p:nvSpPr>
              <p:spPr>
                <a:xfrm>
                  <a:off x="5042590" y="5800821"/>
                  <a:ext cx="4768159" cy="58477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단일 관리 </a:t>
                  </a:r>
                  <a:r>
                    <a:rPr lang="en" altLang="ko-KR" sz="12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UI</a:t>
                  </a:r>
                  <a:endParaRPr lang="en" altLang="ko-Kore-KR" sz="1200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780;p5">
                  <a:extLst>
                    <a:ext uri="{FF2B5EF4-FFF2-40B4-BE49-F238E27FC236}">
                      <a16:creationId xmlns:a16="http://schemas.microsoft.com/office/drawing/2014/main" id="{E8BF4D5A-BCAD-584D-B6DD-D8F6D68FE084}"/>
                    </a:ext>
                  </a:extLst>
                </p:cNvPr>
                <p:cNvSpPr/>
                <p:nvPr/>
              </p:nvSpPr>
              <p:spPr>
                <a:xfrm>
                  <a:off x="685800" y="5789156"/>
                  <a:ext cx="4371027" cy="608108"/>
                </a:xfrm>
                <a:prstGeom prst="leftArrow">
                  <a:avLst>
                    <a:gd name="adj1" fmla="val 50000"/>
                    <a:gd name="adj2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34275" rIns="68569" bIns="34275" anchor="ctr" anchorCtr="0">
                  <a:noAutofit/>
                </a:bodyPr>
                <a:lstStyle/>
                <a:p>
                  <a:pPr algn="ctr"/>
                  <a:r>
                    <a:rPr lang="en-US" altLang="ko-Kore-KR" sz="1200" b="1" dirty="0">
                      <a:solidFill>
                        <a:schemeClr val="bg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Prism Interface</a:t>
                  </a:r>
                  <a:endParaRPr lang="en" sz="1200" dirty="0">
                    <a:solidFill>
                      <a:schemeClr val="bg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67" name="Google Shape;781;p5" descr="A close up of a sign&#10;&#10;Description automatically generated">
                  <a:extLst>
                    <a:ext uri="{FF2B5EF4-FFF2-40B4-BE49-F238E27FC236}">
                      <a16:creationId xmlns:a16="http://schemas.microsoft.com/office/drawing/2014/main" id="{CD270688-3AF3-4748-AC3E-C647C44DA51D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4664795" y="5178893"/>
                  <a:ext cx="1524132" cy="152413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1" name="Google Shape;782;p5">
                <a:extLst>
                  <a:ext uri="{FF2B5EF4-FFF2-40B4-BE49-F238E27FC236}">
                    <a16:creationId xmlns:a16="http://schemas.microsoft.com/office/drawing/2014/main" id="{8AD498E3-DBE9-F949-964E-B6380A840B8F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104757" y="2845689"/>
                <a:ext cx="3249061" cy="5844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783;p5">
                <a:extLst>
                  <a:ext uri="{FF2B5EF4-FFF2-40B4-BE49-F238E27FC236}">
                    <a16:creationId xmlns:a16="http://schemas.microsoft.com/office/drawing/2014/main" id="{316E6B01-6B92-7F42-B933-767F02083CE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280643" y="2876369"/>
                <a:ext cx="3249061" cy="5844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784;p5">
                <a:extLst>
                  <a:ext uri="{FF2B5EF4-FFF2-40B4-BE49-F238E27FC236}">
                    <a16:creationId xmlns:a16="http://schemas.microsoft.com/office/drawing/2014/main" id="{480719BE-2B06-F041-815E-2A6DF5C556D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7449110" y="2256025"/>
                <a:ext cx="1896339" cy="54497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" name="Google Shape;785;p5">
                <a:extLst>
                  <a:ext uri="{FF2B5EF4-FFF2-40B4-BE49-F238E27FC236}">
                    <a16:creationId xmlns:a16="http://schemas.microsoft.com/office/drawing/2014/main" id="{6278418B-8265-9E40-95B2-134CC7564684}"/>
                  </a:ext>
                </a:extLst>
              </p:cNvPr>
              <p:cNvSpPr txBox="1"/>
              <p:nvPr/>
            </p:nvSpPr>
            <p:spPr>
              <a:xfrm>
                <a:off x="2042074" y="3387286"/>
                <a:ext cx="3311744" cy="503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7150" tIns="28575" rIns="57150" bIns="28575" anchor="ctr" anchorCtr="0">
                <a:normAutofit/>
              </a:bodyPr>
              <a:lstStyle/>
              <a:p>
                <a:pPr algn="ctr">
                  <a:buClr>
                    <a:srgbClr val="555555"/>
                  </a:buClr>
                  <a:buSzPts val="1541"/>
                </a:pPr>
                <a:r>
                  <a:rPr lang="en-US" sz="1156" dirty="0">
                    <a:solidFill>
                      <a:schemeClr val="bg1"/>
                    </a:solidFill>
                    <a:latin typeface="Arial"/>
                    <a:cs typeface="Arial"/>
                    <a:sym typeface="Arial"/>
                  </a:rPr>
                  <a:t>Nutanix </a:t>
                </a:r>
                <a:r>
                  <a:rPr lang="ko-KR" altLang="en-US" sz="1156" dirty="0">
                    <a:solidFill>
                      <a:schemeClr val="bg1"/>
                    </a:solidFill>
                    <a:latin typeface="Arial"/>
                    <a:cs typeface="Arial"/>
                    <a:sym typeface="Arial"/>
                  </a:rPr>
                  <a:t>운영 </a:t>
                </a:r>
                <a:r>
                  <a:rPr lang="en-US" altLang="ko-KR" sz="1156" dirty="0">
                    <a:solidFill>
                      <a:schemeClr val="bg1"/>
                    </a:solidFill>
                    <a:latin typeface="Arial"/>
                    <a:cs typeface="Arial"/>
                    <a:sym typeface="Arial"/>
                  </a:rPr>
                  <a:t>Cluster</a:t>
                </a:r>
                <a:endParaRPr sz="1013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9" name="Google Shape;786;p5">
              <a:extLst>
                <a:ext uri="{FF2B5EF4-FFF2-40B4-BE49-F238E27FC236}">
                  <a16:creationId xmlns:a16="http://schemas.microsoft.com/office/drawing/2014/main" id="{AFC291AD-7EFC-9848-9D24-03048C2760EE}"/>
                </a:ext>
              </a:extLst>
            </p:cNvPr>
            <p:cNvSpPr txBox="1"/>
            <p:nvPr/>
          </p:nvSpPr>
          <p:spPr>
            <a:xfrm>
              <a:off x="7163740" y="3408537"/>
              <a:ext cx="3531921" cy="503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rmAutofit/>
            </a:bodyPr>
            <a:lstStyle/>
            <a:p>
              <a:pPr algn="ctr">
                <a:buClr>
                  <a:srgbClr val="555555"/>
                </a:buClr>
                <a:buSzPts val="1541"/>
              </a:pPr>
              <a:r>
                <a:rPr lang="en-US" sz="1156" dirty="0">
                  <a:solidFill>
                    <a:schemeClr val="bg1"/>
                  </a:solidFill>
                  <a:latin typeface="Arial"/>
                  <a:cs typeface="Arial"/>
                  <a:sym typeface="Arial"/>
                </a:rPr>
                <a:t>Nutanix </a:t>
              </a:r>
              <a:r>
                <a:rPr lang="ko-KR" altLang="en-US" sz="1156" dirty="0">
                  <a:solidFill>
                    <a:schemeClr val="bg1"/>
                  </a:solidFill>
                  <a:latin typeface="Arial"/>
                  <a:cs typeface="Arial"/>
                  <a:sym typeface="Arial"/>
                </a:rPr>
                <a:t>백업 </a:t>
              </a:r>
              <a:r>
                <a:rPr lang="en-US" altLang="ko-KR" sz="1156" dirty="0">
                  <a:solidFill>
                    <a:schemeClr val="bg1"/>
                  </a:solidFill>
                  <a:latin typeface="Arial"/>
                  <a:cs typeface="Arial"/>
                  <a:sym typeface="Arial"/>
                </a:rPr>
                <a:t>Cluster</a:t>
              </a:r>
              <a:endParaRPr sz="1013" dirty="0">
                <a:solidFill>
                  <a:schemeClr val="bg1"/>
                </a:solidFill>
              </a:endParaRPr>
            </a:p>
          </p:txBody>
        </p:sp>
      </p:grpSp>
      <p:pic>
        <p:nvPicPr>
          <p:cNvPr id="68" name="Picture 3" descr="https://lh5.googleusercontent.com/6RPHUpwk37Kt7U06TUU4pdn50ZjdwyD5iLLt4OHa6M1rm-40QmPnyE79adQ0g1qG0xKIf_-0-Owh3-9iQIsMj4j8a_E_G1Gixlhu2Da5N0q4Ojs-bNQvG0XcdnfWi2fM9cqFFybciQ4">
            <a:extLst>
              <a:ext uri="{FF2B5EF4-FFF2-40B4-BE49-F238E27FC236}">
                <a16:creationId xmlns:a16="http://schemas.microsoft.com/office/drawing/2014/main" id="{91EBC788-9ADC-6B43-BDA5-8854D6B14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364" y="1761155"/>
            <a:ext cx="600838" cy="637716"/>
          </a:xfrm>
          <a:prstGeom prst="roundRect">
            <a:avLst>
              <a:gd name="adj" fmla="val 7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1">
            <a:extLst>
              <a:ext uri="{FF2B5EF4-FFF2-40B4-BE49-F238E27FC236}">
                <a16:creationId xmlns:a16="http://schemas.microsoft.com/office/drawing/2014/main" id="{2126A865-B056-D64C-8C3B-1769143140E2}"/>
              </a:ext>
            </a:extLst>
          </p:cNvPr>
          <p:cNvSpPr/>
          <p:nvPr/>
        </p:nvSpPr>
        <p:spPr>
          <a:xfrm>
            <a:off x="6767977" y="1883016"/>
            <a:ext cx="557213" cy="489858"/>
          </a:xfrm>
          <a:prstGeom prst="rect">
            <a:avLst/>
          </a:prstGeom>
          <a:solidFill>
            <a:schemeClr val="bg1"/>
          </a:solidFill>
          <a:ln w="3175">
            <a:solidFill>
              <a:srgbClr val="4B6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prstClr val="white"/>
              </a:solidFill>
              <a:ea typeface="Meiryo" panose="020B0604030504040204" pitchFamily="34" charset="-128"/>
            </a:endParaRPr>
          </a:p>
        </p:txBody>
      </p:sp>
      <p:pic>
        <p:nvPicPr>
          <p:cNvPr id="70" name="Picture 5" descr="https://lh5.googleusercontent.com/iZpkUszsS2d2EEdwxtZjMqzozMXZRD89kaHmsJzXrD3oYetAknSjfpr_ztuiGIPbYJwzZ-qqv2lD-8uVCEVZIxyJDKifyaRLJj1i-EjUqobWqpWztlK8BFyfrR-o3a6tqV1yU8GEKbU">
            <a:extLst>
              <a:ext uri="{FF2B5EF4-FFF2-40B4-BE49-F238E27FC236}">
                <a16:creationId xmlns:a16="http://schemas.microsoft.com/office/drawing/2014/main" id="{B8D5810C-444B-F143-ADB9-255DDDD7F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503" y="2088346"/>
            <a:ext cx="232161" cy="2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Graphic 7">
            <a:extLst>
              <a:ext uri="{FF2B5EF4-FFF2-40B4-BE49-F238E27FC236}">
                <a16:creationId xmlns:a16="http://schemas.microsoft.com/office/drawing/2014/main" id="{BDFF8258-3452-6540-89DF-00451BF755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796278" y="1920827"/>
            <a:ext cx="500610" cy="89608"/>
          </a:xfrm>
          <a:prstGeom prst="rect">
            <a:avLst/>
          </a:prstGeom>
        </p:spPr>
      </p:pic>
      <p:grpSp>
        <p:nvGrpSpPr>
          <p:cNvPr id="74" name="Google Shape;708;p86">
            <a:extLst>
              <a:ext uri="{FF2B5EF4-FFF2-40B4-BE49-F238E27FC236}">
                <a16:creationId xmlns:a16="http://schemas.microsoft.com/office/drawing/2014/main" id="{D48CE6E8-FEBD-8C47-B718-53F83E3F4529}"/>
              </a:ext>
            </a:extLst>
          </p:cNvPr>
          <p:cNvGrpSpPr/>
          <p:nvPr/>
        </p:nvGrpSpPr>
        <p:grpSpPr>
          <a:xfrm>
            <a:off x="4790876" y="3884835"/>
            <a:ext cx="1251135" cy="575644"/>
            <a:chOff x="9352575" y="3185943"/>
            <a:chExt cx="2151969" cy="994293"/>
          </a:xfrm>
        </p:grpSpPr>
        <p:pic>
          <p:nvPicPr>
            <p:cNvPr id="76" name="Google Shape;709;p86">
              <a:extLst>
                <a:ext uri="{FF2B5EF4-FFF2-40B4-BE49-F238E27FC236}">
                  <a16:creationId xmlns:a16="http://schemas.microsoft.com/office/drawing/2014/main" id="{6965CBD5-FFA2-784B-A320-9EAC14A69AF3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352575" y="3185943"/>
              <a:ext cx="2151969" cy="99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10;p86">
              <a:extLst>
                <a:ext uri="{FF2B5EF4-FFF2-40B4-BE49-F238E27FC236}">
                  <a16:creationId xmlns:a16="http://schemas.microsoft.com/office/drawing/2014/main" id="{E69A1960-F27D-1045-BB88-3BD47FA570D7}"/>
                </a:ext>
              </a:extLst>
            </p:cNvPr>
            <p:cNvSpPr txBox="1"/>
            <p:nvPr/>
          </p:nvSpPr>
          <p:spPr>
            <a:xfrm>
              <a:off x="9789166" y="3496883"/>
              <a:ext cx="1142326" cy="53947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7" tIns="17852" rIns="35717" bIns="17852" anchor="t" anchorCtr="0">
              <a:noAutofit/>
            </a:bodyPr>
            <a:lstStyle/>
            <a:p>
              <a:pPr algn="ctr"/>
              <a:r>
                <a:rPr lang="en" sz="800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  <a:sym typeface="Arial"/>
                </a:rPr>
                <a:t>Cloud</a:t>
              </a:r>
              <a:br>
                <a:rPr lang="en" sz="800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  <a:sym typeface="Arial"/>
                </a:rPr>
              </a:br>
              <a:r>
                <a:rPr lang="en" sz="800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  <a:sym typeface="Arial"/>
                </a:rPr>
                <a:t>Storage</a:t>
              </a:r>
              <a:endParaRPr sz="800" dirty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3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9744E-DDD0-5E44-AA0A-CE1D5228FD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41678" y="-46166"/>
            <a:ext cx="4167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55</a:t>
            </a:fld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4E3AE3F-396A-7E4D-8DD3-CBFA04CF6C6B}"/>
              </a:ext>
            </a:extLst>
          </p:cNvPr>
          <p:cNvCxnSpPr/>
          <p:nvPr/>
        </p:nvCxnSpPr>
        <p:spPr>
          <a:xfrm flipH="1" flipV="1">
            <a:off x="5742593" y="1866572"/>
            <a:ext cx="679289" cy="38924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7C6ADC2-7135-4642-9B9E-D7A43656E4A7}"/>
              </a:ext>
            </a:extLst>
          </p:cNvPr>
          <p:cNvCxnSpPr/>
          <p:nvPr/>
        </p:nvCxnSpPr>
        <p:spPr>
          <a:xfrm flipV="1">
            <a:off x="6421881" y="1866572"/>
            <a:ext cx="480052" cy="38924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9E7A88-29AC-1044-B8E9-B24F30566012}"/>
              </a:ext>
            </a:extLst>
          </p:cNvPr>
          <p:cNvCxnSpPr/>
          <p:nvPr/>
        </p:nvCxnSpPr>
        <p:spPr>
          <a:xfrm flipV="1">
            <a:off x="6421881" y="1866572"/>
            <a:ext cx="1639392" cy="38924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13AFD4-EF2C-8B4F-8271-E5D1F8CBD74E}"/>
              </a:ext>
            </a:extLst>
          </p:cNvPr>
          <p:cNvCxnSpPr/>
          <p:nvPr/>
        </p:nvCxnSpPr>
        <p:spPr>
          <a:xfrm flipH="1" flipV="1">
            <a:off x="5742593" y="1866572"/>
            <a:ext cx="1629407" cy="3892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2A5448-16FE-F647-AC22-DD7C13920CEE}"/>
              </a:ext>
            </a:extLst>
          </p:cNvPr>
          <p:cNvCxnSpPr/>
          <p:nvPr/>
        </p:nvCxnSpPr>
        <p:spPr>
          <a:xfrm flipH="1" flipV="1">
            <a:off x="6901933" y="1866572"/>
            <a:ext cx="470066" cy="3892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28D780E-5885-0E47-A5E9-851A940E59A3}"/>
              </a:ext>
            </a:extLst>
          </p:cNvPr>
          <p:cNvCxnSpPr/>
          <p:nvPr/>
        </p:nvCxnSpPr>
        <p:spPr>
          <a:xfrm flipV="1">
            <a:off x="7371999" y="1866572"/>
            <a:ext cx="689274" cy="3892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02C60400-8590-A24C-8B40-5D3FDC2BD293}"/>
              </a:ext>
            </a:extLst>
          </p:cNvPr>
          <p:cNvSpPr/>
          <p:nvPr/>
        </p:nvSpPr>
        <p:spPr bwMode="ltGray">
          <a:xfrm>
            <a:off x="5220072" y="1617382"/>
            <a:ext cx="1045040" cy="24919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algn="ctr" defTabSz="914378">
              <a:defRPr/>
            </a:pPr>
            <a:r>
              <a:rPr lang="en-US" sz="1125" kern="0" dirty="0">
                <a:solidFill>
                  <a:srgbClr val="003738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X86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5E2D4FF-D4F4-B345-B711-65C112214BDB}"/>
              </a:ext>
            </a:extLst>
          </p:cNvPr>
          <p:cNvCxnSpPr/>
          <p:nvPr/>
        </p:nvCxnSpPr>
        <p:spPr bwMode="ltGray">
          <a:xfrm flipH="1">
            <a:off x="5972952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5B87C23-9CCB-124B-A46D-3B513392C629}"/>
              </a:ext>
            </a:extLst>
          </p:cNvPr>
          <p:cNvCxnSpPr/>
          <p:nvPr/>
        </p:nvCxnSpPr>
        <p:spPr bwMode="ltGray">
          <a:xfrm flipH="1">
            <a:off x="5972952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E76C78-B819-A040-85C1-7A29669E622D}"/>
              </a:ext>
            </a:extLst>
          </p:cNvPr>
          <p:cNvCxnSpPr/>
          <p:nvPr/>
        </p:nvCxnSpPr>
        <p:spPr bwMode="ltGray">
          <a:xfrm flipH="1">
            <a:off x="5972952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CB534A1-C5CD-EB4A-95AA-73E87354AFB9}"/>
              </a:ext>
            </a:extLst>
          </p:cNvPr>
          <p:cNvCxnSpPr/>
          <p:nvPr/>
        </p:nvCxnSpPr>
        <p:spPr bwMode="ltGray">
          <a:xfrm flipH="1">
            <a:off x="5310012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EFC19D4-0B8B-604C-9F92-1475A60DDD44}"/>
              </a:ext>
            </a:extLst>
          </p:cNvPr>
          <p:cNvCxnSpPr/>
          <p:nvPr/>
        </p:nvCxnSpPr>
        <p:spPr bwMode="ltGray">
          <a:xfrm flipH="1">
            <a:off x="5310012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C65FA5B-92CD-EC4B-A87D-C477F688441C}"/>
              </a:ext>
            </a:extLst>
          </p:cNvPr>
          <p:cNvCxnSpPr/>
          <p:nvPr/>
        </p:nvCxnSpPr>
        <p:spPr bwMode="ltGray">
          <a:xfrm flipH="1">
            <a:off x="5310012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2745480C-5F82-D844-8516-395BC0AE5DBE}"/>
              </a:ext>
            </a:extLst>
          </p:cNvPr>
          <p:cNvSpPr/>
          <p:nvPr/>
        </p:nvSpPr>
        <p:spPr bwMode="ltGray">
          <a:xfrm>
            <a:off x="6379412" y="1617382"/>
            <a:ext cx="1045040" cy="24919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algn="ctr" defTabSz="914378">
              <a:defRPr/>
            </a:pPr>
            <a:r>
              <a:rPr lang="en-US" sz="1125" kern="0" dirty="0">
                <a:solidFill>
                  <a:srgbClr val="003738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X86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C34C3D6-6FBD-4A42-A1B6-001175BCCA58}"/>
              </a:ext>
            </a:extLst>
          </p:cNvPr>
          <p:cNvCxnSpPr/>
          <p:nvPr/>
        </p:nvCxnSpPr>
        <p:spPr bwMode="ltGray">
          <a:xfrm flipH="1">
            <a:off x="7132292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0EE9344-CDBB-D446-AACB-C29AE0565092}"/>
              </a:ext>
            </a:extLst>
          </p:cNvPr>
          <p:cNvCxnSpPr/>
          <p:nvPr/>
        </p:nvCxnSpPr>
        <p:spPr bwMode="ltGray">
          <a:xfrm flipH="1">
            <a:off x="7132292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32393E4-B3AA-A04F-8D51-2005F84AAADC}"/>
              </a:ext>
            </a:extLst>
          </p:cNvPr>
          <p:cNvCxnSpPr/>
          <p:nvPr/>
        </p:nvCxnSpPr>
        <p:spPr bwMode="ltGray">
          <a:xfrm flipH="1">
            <a:off x="7132292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C45244D-1410-8C4D-9DB3-B2EC5A7F93CC}"/>
              </a:ext>
            </a:extLst>
          </p:cNvPr>
          <p:cNvCxnSpPr/>
          <p:nvPr/>
        </p:nvCxnSpPr>
        <p:spPr bwMode="ltGray">
          <a:xfrm flipH="1">
            <a:off x="6469352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285C2B4-821F-A448-96DC-2D344FAFC187}"/>
              </a:ext>
            </a:extLst>
          </p:cNvPr>
          <p:cNvCxnSpPr/>
          <p:nvPr/>
        </p:nvCxnSpPr>
        <p:spPr bwMode="ltGray">
          <a:xfrm flipH="1">
            <a:off x="6469352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474AA8F-3A45-824F-9414-54CF9C4D3500}"/>
              </a:ext>
            </a:extLst>
          </p:cNvPr>
          <p:cNvCxnSpPr/>
          <p:nvPr/>
        </p:nvCxnSpPr>
        <p:spPr bwMode="ltGray">
          <a:xfrm flipH="1">
            <a:off x="6469352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CC3ADB21-757B-9A4E-8F8B-3B74271152E8}"/>
              </a:ext>
            </a:extLst>
          </p:cNvPr>
          <p:cNvSpPr/>
          <p:nvPr/>
        </p:nvSpPr>
        <p:spPr bwMode="ltGray">
          <a:xfrm>
            <a:off x="7538753" y="1617382"/>
            <a:ext cx="1045040" cy="249190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/>
        </p:spPr>
        <p:txBody>
          <a:bodyPr wrap="none" rtlCol="0" anchor="ctr"/>
          <a:lstStyle/>
          <a:p>
            <a:pPr algn="ctr" defTabSz="914378">
              <a:defRPr/>
            </a:pPr>
            <a:r>
              <a:rPr lang="en-US" sz="1125" kern="0" dirty="0">
                <a:solidFill>
                  <a:srgbClr val="003738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X86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B4FA479-AE1F-D446-912E-36A75CF56D8F}"/>
              </a:ext>
            </a:extLst>
          </p:cNvPr>
          <p:cNvCxnSpPr/>
          <p:nvPr/>
        </p:nvCxnSpPr>
        <p:spPr bwMode="ltGray">
          <a:xfrm flipH="1">
            <a:off x="8291633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A82E5CC-EFA3-D545-B4C6-9A5AD7461454}"/>
              </a:ext>
            </a:extLst>
          </p:cNvPr>
          <p:cNvCxnSpPr/>
          <p:nvPr/>
        </p:nvCxnSpPr>
        <p:spPr bwMode="ltGray">
          <a:xfrm flipH="1">
            <a:off x="8291633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CE166ED-6E0C-4742-9F75-D73A7E6E7616}"/>
              </a:ext>
            </a:extLst>
          </p:cNvPr>
          <p:cNvCxnSpPr/>
          <p:nvPr/>
        </p:nvCxnSpPr>
        <p:spPr bwMode="ltGray">
          <a:xfrm flipH="1">
            <a:off x="8291633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A5E5A3C-821C-3040-9BBB-1E55E82163B5}"/>
              </a:ext>
            </a:extLst>
          </p:cNvPr>
          <p:cNvCxnSpPr/>
          <p:nvPr/>
        </p:nvCxnSpPr>
        <p:spPr bwMode="ltGray">
          <a:xfrm flipH="1">
            <a:off x="7628693" y="18001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A92217ED-1558-8B44-B959-00D780826C28}"/>
              </a:ext>
            </a:extLst>
          </p:cNvPr>
          <p:cNvCxnSpPr/>
          <p:nvPr/>
        </p:nvCxnSpPr>
        <p:spPr bwMode="ltGray">
          <a:xfrm flipH="1">
            <a:off x="7628693" y="174303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8C95B0B-1AE9-5F41-ADD6-B48FE7595984}"/>
              </a:ext>
            </a:extLst>
          </p:cNvPr>
          <p:cNvCxnSpPr/>
          <p:nvPr/>
        </p:nvCxnSpPr>
        <p:spPr bwMode="ltGray">
          <a:xfrm flipH="1">
            <a:off x="7628693" y="1685885"/>
            <a:ext cx="200720" cy="0"/>
          </a:xfrm>
          <a:prstGeom prst="line">
            <a:avLst/>
          </a:prstGeom>
          <a:solidFill>
            <a:schemeClr val="accent1"/>
          </a:solidFill>
          <a:ln w="22225" cap="rnd" cmpd="sng" algn="ctr">
            <a:solidFill>
              <a:srgbClr val="003738"/>
            </a:solidFill>
            <a:prstDash val="solid"/>
          </a:ln>
          <a:effectLst/>
        </p:spPr>
      </p:cxn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EE8C1F46-955F-4C43-ACFC-E8E6756CC0BC}"/>
              </a:ext>
            </a:extLst>
          </p:cNvPr>
          <p:cNvSpPr/>
          <p:nvPr/>
        </p:nvSpPr>
        <p:spPr>
          <a:xfrm>
            <a:off x="5860550" y="2888041"/>
            <a:ext cx="2041071" cy="1843949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>
              <a:ea typeface="Meiryo" panose="020B0604030504040204" pitchFamily="34" charset="-128"/>
            </a:endParaRP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C992BD40-370C-BD4C-9B3F-E732376CEF4E}"/>
              </a:ext>
            </a:extLst>
          </p:cNvPr>
          <p:cNvSpPr/>
          <p:nvPr/>
        </p:nvSpPr>
        <p:spPr>
          <a:xfrm>
            <a:off x="6010769" y="3084832"/>
            <a:ext cx="1782326" cy="471487"/>
          </a:xfrm>
          <a:prstGeom prst="rect">
            <a:avLst/>
          </a:prstGeom>
          <a:solidFill>
            <a:srgbClr val="B0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>
              <a:ea typeface="Meiryo" panose="020B0604030504040204" pitchFamily="34" charset="-128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CEEEEE-B2BC-BF47-AFA6-AD41F0EBED76}"/>
              </a:ext>
            </a:extLst>
          </p:cNvPr>
          <p:cNvSpPr txBox="1"/>
          <p:nvPr/>
        </p:nvSpPr>
        <p:spPr>
          <a:xfrm>
            <a:off x="6010769" y="3355117"/>
            <a:ext cx="178232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25" b="1" dirty="0">
                <a:solidFill>
                  <a:srgbClr val="003738"/>
                </a:solidFill>
                <a:ea typeface="Meiryo" panose="020B0604030504040204" pitchFamily="34" charset="-128"/>
              </a:rPr>
              <a:t>RAID</a:t>
            </a:r>
          </a:p>
        </p:txBody>
      </p:sp>
      <p:pic>
        <p:nvPicPr>
          <p:cNvPr id="137" name="Picture 9" descr="\\psf\Home\Graphic Tank\Nutanix Icons v2-31.png">
            <a:extLst>
              <a:ext uri="{FF2B5EF4-FFF2-40B4-BE49-F238E27FC236}">
                <a16:creationId xmlns:a16="http://schemas.microsoft.com/office/drawing/2014/main" id="{98A8D11B-A458-8D48-9710-89596C3E5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067022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9" descr="\\psf\Home\Graphic Tank\Nutanix Icons v2-31.png">
            <a:extLst>
              <a:ext uri="{FF2B5EF4-FFF2-40B4-BE49-F238E27FC236}">
                <a16:creationId xmlns:a16="http://schemas.microsoft.com/office/drawing/2014/main" id="{8DE6E4B8-BF79-6E46-BAA0-2524C846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278660" y="3133772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9" descr="\\psf\Home\Graphic Tank\Nutanix Icons v2-31.png">
            <a:extLst>
              <a:ext uri="{FF2B5EF4-FFF2-40B4-BE49-F238E27FC236}">
                <a16:creationId xmlns:a16="http://schemas.microsoft.com/office/drawing/2014/main" id="{916BECE1-918D-6B4B-B05E-A6D7B356B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490257" y="3133772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9" descr="\\psf\Home\Graphic Tank\Nutanix Icons v2-31.png">
            <a:extLst>
              <a:ext uri="{FF2B5EF4-FFF2-40B4-BE49-F238E27FC236}">
                <a16:creationId xmlns:a16="http://schemas.microsoft.com/office/drawing/2014/main" id="{91835489-221A-9B40-A133-75602771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701855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9" descr="\\psf\Home\Graphic Tank\Nutanix Icons v2-31.png">
            <a:extLst>
              <a:ext uri="{FF2B5EF4-FFF2-40B4-BE49-F238E27FC236}">
                <a16:creationId xmlns:a16="http://schemas.microsoft.com/office/drawing/2014/main" id="{EFE7EA41-7B93-884F-A3B1-338EA36F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915431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9" descr="\\psf\Home\Graphic Tank\Nutanix Icons v2-31.png">
            <a:extLst>
              <a:ext uri="{FF2B5EF4-FFF2-40B4-BE49-F238E27FC236}">
                <a16:creationId xmlns:a16="http://schemas.microsoft.com/office/drawing/2014/main" id="{EC2200C9-FE72-A247-8698-D8BF8863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125677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9" descr="\\psf\Home\Graphic Tank\Nutanix Icons v2-31.png">
            <a:extLst>
              <a:ext uri="{FF2B5EF4-FFF2-40B4-BE49-F238E27FC236}">
                <a16:creationId xmlns:a16="http://schemas.microsoft.com/office/drawing/2014/main" id="{CD5A0A6E-4695-8D48-A015-7BCDE8D2C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339989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9" descr="\\psf\Home\Graphic Tank\Nutanix Icons v2-31.png">
            <a:extLst>
              <a:ext uri="{FF2B5EF4-FFF2-40B4-BE49-F238E27FC236}">
                <a16:creationId xmlns:a16="http://schemas.microsoft.com/office/drawing/2014/main" id="{E696929D-ABC1-714E-A520-4227392C1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551627" y="313377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B0CB9A75-714F-804A-91B0-9ECDF5223E43}"/>
              </a:ext>
            </a:extLst>
          </p:cNvPr>
          <p:cNvSpPr/>
          <p:nvPr/>
        </p:nvSpPr>
        <p:spPr>
          <a:xfrm>
            <a:off x="6010769" y="3613642"/>
            <a:ext cx="1782326" cy="466492"/>
          </a:xfrm>
          <a:prstGeom prst="rect">
            <a:avLst/>
          </a:prstGeom>
          <a:solidFill>
            <a:srgbClr val="B0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>
              <a:ea typeface="Meiryo" panose="020B0604030504040204" pitchFamily="34" charset="-128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C7D94F1-71DD-D041-8A42-6AB3ED6E472F}"/>
              </a:ext>
            </a:extLst>
          </p:cNvPr>
          <p:cNvSpPr txBox="1"/>
          <p:nvPr/>
        </p:nvSpPr>
        <p:spPr>
          <a:xfrm>
            <a:off x="6010769" y="3883927"/>
            <a:ext cx="178232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25" b="1" dirty="0">
                <a:solidFill>
                  <a:srgbClr val="003738"/>
                </a:solidFill>
                <a:ea typeface="Meiryo" panose="020B0604030504040204" pitchFamily="34" charset="-128"/>
              </a:rPr>
              <a:t>RAID</a:t>
            </a:r>
          </a:p>
        </p:txBody>
      </p:sp>
      <p:pic>
        <p:nvPicPr>
          <p:cNvPr id="147" name="Picture 9" descr="\\psf\Home\Graphic Tank\Nutanix Icons v2-31.png">
            <a:extLst>
              <a:ext uri="{FF2B5EF4-FFF2-40B4-BE49-F238E27FC236}">
                <a16:creationId xmlns:a16="http://schemas.microsoft.com/office/drawing/2014/main" id="{01553696-4A16-354B-A919-2F5AB4FA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067022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9" descr="\\psf\Home\Graphic Tank\Nutanix Icons v2-31.png">
            <a:extLst>
              <a:ext uri="{FF2B5EF4-FFF2-40B4-BE49-F238E27FC236}">
                <a16:creationId xmlns:a16="http://schemas.microsoft.com/office/drawing/2014/main" id="{6118D4F4-87C1-C64E-B47E-EC69BAC3A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278660" y="3662582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9" descr="\\psf\Home\Graphic Tank\Nutanix Icons v2-31.png">
            <a:extLst>
              <a:ext uri="{FF2B5EF4-FFF2-40B4-BE49-F238E27FC236}">
                <a16:creationId xmlns:a16="http://schemas.microsoft.com/office/drawing/2014/main" id="{FC36DC75-A8A5-6945-A19D-FE65C9596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490257" y="3662582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9" descr="\\psf\Home\Graphic Tank\Nutanix Icons v2-31.png">
            <a:extLst>
              <a:ext uri="{FF2B5EF4-FFF2-40B4-BE49-F238E27FC236}">
                <a16:creationId xmlns:a16="http://schemas.microsoft.com/office/drawing/2014/main" id="{5010450D-4272-D84B-A218-43216E24D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701855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9" descr="\\psf\Home\Graphic Tank\Nutanix Icons v2-31.png">
            <a:extLst>
              <a:ext uri="{FF2B5EF4-FFF2-40B4-BE49-F238E27FC236}">
                <a16:creationId xmlns:a16="http://schemas.microsoft.com/office/drawing/2014/main" id="{D583D6D5-2115-4642-92FA-1A3561D23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915431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9" descr="\\psf\Home\Graphic Tank\Nutanix Icons v2-31.png">
            <a:extLst>
              <a:ext uri="{FF2B5EF4-FFF2-40B4-BE49-F238E27FC236}">
                <a16:creationId xmlns:a16="http://schemas.microsoft.com/office/drawing/2014/main" id="{1A4B9603-E6B5-454B-9E3D-BA33AC625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125677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9" descr="\\psf\Home\Graphic Tank\Nutanix Icons v2-31.png">
            <a:extLst>
              <a:ext uri="{FF2B5EF4-FFF2-40B4-BE49-F238E27FC236}">
                <a16:creationId xmlns:a16="http://schemas.microsoft.com/office/drawing/2014/main" id="{021582B2-C304-4C43-97AA-448B91E76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339989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9" descr="\\psf\Home\Graphic Tank\Nutanix Icons v2-31.png">
            <a:extLst>
              <a:ext uri="{FF2B5EF4-FFF2-40B4-BE49-F238E27FC236}">
                <a16:creationId xmlns:a16="http://schemas.microsoft.com/office/drawing/2014/main" id="{5FE28C57-2DFB-1D49-AEAA-78054D54C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551627" y="3662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65A7B4B-63FF-7042-BA5A-CEE5F04B904E}"/>
              </a:ext>
            </a:extLst>
          </p:cNvPr>
          <p:cNvCxnSpPr/>
          <p:nvPr/>
        </p:nvCxnSpPr>
        <p:spPr>
          <a:xfrm>
            <a:off x="6421881" y="2449877"/>
            <a:ext cx="950118" cy="30957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E6D106C-5F29-DC41-AA51-AEB013C46024}"/>
              </a:ext>
            </a:extLst>
          </p:cNvPr>
          <p:cNvCxnSpPr/>
          <p:nvPr/>
        </p:nvCxnSpPr>
        <p:spPr>
          <a:xfrm flipH="1">
            <a:off x="6421881" y="2449877"/>
            <a:ext cx="950118" cy="30957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56F94B8-7FF9-F046-A762-949B1F1C322B}"/>
              </a:ext>
            </a:extLst>
          </p:cNvPr>
          <p:cNvCxnSpPr/>
          <p:nvPr/>
        </p:nvCxnSpPr>
        <p:spPr>
          <a:xfrm flipV="1">
            <a:off x="7371999" y="2449877"/>
            <a:ext cx="0" cy="30957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4E311CC-3995-0B40-84E0-3358453FB33C}"/>
              </a:ext>
            </a:extLst>
          </p:cNvPr>
          <p:cNvCxnSpPr/>
          <p:nvPr/>
        </p:nvCxnSpPr>
        <p:spPr>
          <a:xfrm flipV="1">
            <a:off x="6421881" y="2449877"/>
            <a:ext cx="0" cy="30957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A679E64D-B34F-AA43-84A8-F74E365BCB23}"/>
              </a:ext>
            </a:extLst>
          </p:cNvPr>
          <p:cNvSpPr/>
          <p:nvPr/>
        </p:nvSpPr>
        <p:spPr>
          <a:xfrm>
            <a:off x="6107556" y="2255819"/>
            <a:ext cx="628650" cy="194059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75" dirty="0">
                <a:solidFill>
                  <a:schemeClr val="bg1"/>
                </a:solidFill>
                <a:ea typeface="Meiryo" panose="020B0604030504040204" pitchFamily="34" charset="-128"/>
              </a:rPr>
              <a:t>SWITCH-A</a:t>
            </a:r>
            <a:endParaRPr lang="en-AU" sz="120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D0714DF0-4584-874D-BA70-31EF96F92CD2}"/>
              </a:ext>
            </a:extLst>
          </p:cNvPr>
          <p:cNvSpPr/>
          <p:nvPr/>
        </p:nvSpPr>
        <p:spPr>
          <a:xfrm>
            <a:off x="7057674" y="2255819"/>
            <a:ext cx="628650" cy="194058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75" dirty="0">
                <a:solidFill>
                  <a:schemeClr val="bg1"/>
                </a:solidFill>
                <a:ea typeface="Meiryo" panose="020B0604030504040204" pitchFamily="34" charset="-128"/>
              </a:rPr>
              <a:t>SWITCH-B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F33484C4-43B7-804E-A161-52555D84FABD}"/>
              </a:ext>
            </a:extLst>
          </p:cNvPr>
          <p:cNvSpPr/>
          <p:nvPr/>
        </p:nvSpPr>
        <p:spPr>
          <a:xfrm>
            <a:off x="6107556" y="2759453"/>
            <a:ext cx="628650" cy="207169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25" dirty="0">
                <a:solidFill>
                  <a:schemeClr val="bg1"/>
                </a:solidFill>
                <a:ea typeface="Meiryo" panose="020B0604030504040204" pitchFamily="34" charset="-128"/>
              </a:rPr>
              <a:t>SP-A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4151CF6E-6783-5F47-927B-CE2481E905FA}"/>
              </a:ext>
            </a:extLst>
          </p:cNvPr>
          <p:cNvSpPr/>
          <p:nvPr/>
        </p:nvSpPr>
        <p:spPr>
          <a:xfrm>
            <a:off x="7057674" y="2759453"/>
            <a:ext cx="628650" cy="207169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25" dirty="0">
                <a:solidFill>
                  <a:schemeClr val="bg1"/>
                </a:solidFill>
                <a:ea typeface="Meiryo" panose="020B0604030504040204" pitchFamily="34" charset="-128"/>
              </a:rPr>
              <a:t>SP-B</a:t>
            </a:r>
          </a:p>
        </p:txBody>
      </p:sp>
      <p:sp>
        <p:nvSpPr>
          <p:cNvPr id="163" name="Rounded Rectangle 162">
            <a:extLst>
              <a:ext uri="{FF2B5EF4-FFF2-40B4-BE49-F238E27FC236}">
                <a16:creationId xmlns:a16="http://schemas.microsoft.com/office/drawing/2014/main" id="{F913666A-FC33-544E-B026-7D0EEF60D12C}"/>
              </a:ext>
            </a:extLst>
          </p:cNvPr>
          <p:cNvSpPr/>
          <p:nvPr/>
        </p:nvSpPr>
        <p:spPr>
          <a:xfrm>
            <a:off x="6010769" y="4141643"/>
            <a:ext cx="1782326" cy="466492"/>
          </a:xfrm>
          <a:prstGeom prst="rect">
            <a:avLst/>
          </a:prstGeom>
          <a:solidFill>
            <a:srgbClr val="B0D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013" dirty="0">
              <a:ea typeface="Meiryo" panose="020B0604030504040204" pitchFamily="34" charset="-128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DFB6709-6B19-8441-8F71-818889F57A78}"/>
              </a:ext>
            </a:extLst>
          </p:cNvPr>
          <p:cNvSpPr txBox="1"/>
          <p:nvPr/>
        </p:nvSpPr>
        <p:spPr>
          <a:xfrm>
            <a:off x="6010769" y="4411928"/>
            <a:ext cx="1782326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25" b="1" dirty="0">
                <a:solidFill>
                  <a:srgbClr val="003738"/>
                </a:solidFill>
                <a:ea typeface="Meiryo" panose="020B0604030504040204" pitchFamily="34" charset="-128"/>
              </a:rPr>
              <a:t>RAID</a:t>
            </a:r>
          </a:p>
        </p:txBody>
      </p:sp>
      <p:pic>
        <p:nvPicPr>
          <p:cNvPr id="165" name="Picture 9" descr="\\psf\Home\Graphic Tank\Nutanix Icons v2-31.png">
            <a:extLst>
              <a:ext uri="{FF2B5EF4-FFF2-40B4-BE49-F238E27FC236}">
                <a16:creationId xmlns:a16="http://schemas.microsoft.com/office/drawing/2014/main" id="{2D3623CD-A967-FC44-8966-F2DF4EF93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067022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9" descr="\\psf\Home\Graphic Tank\Nutanix Icons v2-31.png">
            <a:extLst>
              <a:ext uri="{FF2B5EF4-FFF2-40B4-BE49-F238E27FC236}">
                <a16:creationId xmlns:a16="http://schemas.microsoft.com/office/drawing/2014/main" id="{A5ADFB1D-BBFC-A148-8506-8A670122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278660" y="4190584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9" descr="\\psf\Home\Graphic Tank\Nutanix Icons v2-31.png">
            <a:extLst>
              <a:ext uri="{FF2B5EF4-FFF2-40B4-BE49-F238E27FC236}">
                <a16:creationId xmlns:a16="http://schemas.microsoft.com/office/drawing/2014/main" id="{40E3BFAF-D54F-1749-B8ED-81AFEA26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490257" y="4190583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9" descr="\\psf\Home\Graphic Tank\Nutanix Icons v2-31.png">
            <a:extLst>
              <a:ext uri="{FF2B5EF4-FFF2-40B4-BE49-F238E27FC236}">
                <a16:creationId xmlns:a16="http://schemas.microsoft.com/office/drawing/2014/main" id="{4A14F16D-D73D-9641-8947-3FC260736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701855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9" name="Picture 9" descr="\\psf\Home\Graphic Tank\Nutanix Icons v2-31.png">
            <a:extLst>
              <a:ext uri="{FF2B5EF4-FFF2-40B4-BE49-F238E27FC236}">
                <a16:creationId xmlns:a16="http://schemas.microsoft.com/office/drawing/2014/main" id="{1990C820-8A63-EB4A-AA15-A920C6569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6915431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9" descr="\\psf\Home\Graphic Tank\Nutanix Icons v2-31.png">
            <a:extLst>
              <a:ext uri="{FF2B5EF4-FFF2-40B4-BE49-F238E27FC236}">
                <a16:creationId xmlns:a16="http://schemas.microsoft.com/office/drawing/2014/main" id="{F0824410-0232-6B46-A0B5-705487B1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125677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9" descr="\\psf\Home\Graphic Tank\Nutanix Icons v2-31.png">
            <a:extLst>
              <a:ext uri="{FF2B5EF4-FFF2-40B4-BE49-F238E27FC236}">
                <a16:creationId xmlns:a16="http://schemas.microsoft.com/office/drawing/2014/main" id="{E9387A65-6009-AF40-8B5B-921CC8A66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339989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9" descr="\\psf\Home\Graphic Tank\Nutanix Icons v2-31.png">
            <a:extLst>
              <a:ext uri="{FF2B5EF4-FFF2-40B4-BE49-F238E27FC236}">
                <a16:creationId xmlns:a16="http://schemas.microsoft.com/office/drawing/2014/main" id="{DADFFEAD-59EE-5A48-A497-F6D38A586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ltGray">
          <a:xfrm>
            <a:off x="7551627" y="4190585"/>
            <a:ext cx="174580" cy="2213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Rounded Rectangle 173">
            <a:extLst>
              <a:ext uri="{FF2B5EF4-FFF2-40B4-BE49-F238E27FC236}">
                <a16:creationId xmlns:a16="http://schemas.microsoft.com/office/drawing/2014/main" id="{6088870C-D7FA-1D46-B06E-CA86E745D6E1}"/>
              </a:ext>
            </a:extLst>
          </p:cNvPr>
          <p:cNvSpPr/>
          <p:nvPr/>
        </p:nvSpPr>
        <p:spPr bwMode="ltGray">
          <a:xfrm>
            <a:off x="7533673" y="1310525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75" name="Rounded Rectangle 174">
            <a:extLst>
              <a:ext uri="{FF2B5EF4-FFF2-40B4-BE49-F238E27FC236}">
                <a16:creationId xmlns:a16="http://schemas.microsoft.com/office/drawing/2014/main" id="{D263D965-1E3F-074B-B448-0709147B1952}"/>
              </a:ext>
            </a:extLst>
          </p:cNvPr>
          <p:cNvSpPr/>
          <p:nvPr/>
        </p:nvSpPr>
        <p:spPr bwMode="ltGray">
          <a:xfrm>
            <a:off x="6374333" y="1309899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76" name="Rounded Rectangle 175">
            <a:extLst>
              <a:ext uri="{FF2B5EF4-FFF2-40B4-BE49-F238E27FC236}">
                <a16:creationId xmlns:a16="http://schemas.microsoft.com/office/drawing/2014/main" id="{126B47A5-0657-D94C-9C80-A55783ACB622}"/>
              </a:ext>
            </a:extLst>
          </p:cNvPr>
          <p:cNvSpPr/>
          <p:nvPr/>
        </p:nvSpPr>
        <p:spPr bwMode="ltGray">
          <a:xfrm>
            <a:off x="5225151" y="1309899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78" name="모서리가 둥근 직사각형 91">
            <a:extLst>
              <a:ext uri="{FF2B5EF4-FFF2-40B4-BE49-F238E27FC236}">
                <a16:creationId xmlns:a16="http://schemas.microsoft.com/office/drawing/2014/main" id="{FB8B95A2-5446-4F48-9443-99D89B14F844}"/>
              </a:ext>
            </a:extLst>
          </p:cNvPr>
          <p:cNvSpPr/>
          <p:nvPr/>
        </p:nvSpPr>
        <p:spPr>
          <a:xfrm>
            <a:off x="363868" y="1534639"/>
            <a:ext cx="4240689" cy="305565"/>
          </a:xfrm>
          <a:prstGeom prst="rect">
            <a:avLst/>
          </a:prstGeom>
          <a:solidFill>
            <a:srgbClr val="024DA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79" name="갈매기형 수장 92">
            <a:extLst>
              <a:ext uri="{FF2B5EF4-FFF2-40B4-BE49-F238E27FC236}">
                <a16:creationId xmlns:a16="http://schemas.microsoft.com/office/drawing/2014/main" id="{94742B8A-0DBC-0741-A455-332DAE883864}"/>
              </a:ext>
            </a:extLst>
          </p:cNvPr>
          <p:cNvSpPr/>
          <p:nvPr/>
        </p:nvSpPr>
        <p:spPr>
          <a:xfrm>
            <a:off x="4415523" y="1585551"/>
            <a:ext cx="81974" cy="208711"/>
          </a:xfrm>
          <a:prstGeom prst="chevron">
            <a:avLst>
              <a:gd name="adj" fmla="val 80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80" name="모서리가 둥근 직사각형 94">
            <a:extLst>
              <a:ext uri="{FF2B5EF4-FFF2-40B4-BE49-F238E27FC236}">
                <a16:creationId xmlns:a16="http://schemas.microsoft.com/office/drawing/2014/main" id="{5156B2D0-6FEB-504C-BB02-532F92FC816A}"/>
              </a:ext>
            </a:extLst>
          </p:cNvPr>
          <p:cNvSpPr/>
          <p:nvPr/>
        </p:nvSpPr>
        <p:spPr>
          <a:xfrm>
            <a:off x="359533" y="1851697"/>
            <a:ext cx="4240689" cy="1339273"/>
          </a:xfrm>
          <a:prstGeom prst="roundRect">
            <a:avLst>
              <a:gd name="adj" fmla="val 186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높은 스토리지 자원 활용률</a:t>
            </a:r>
          </a:p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RAID</a:t>
            </a:r>
            <a:r>
              <a:rPr lang="ko-KR" altLang="en-US" sz="1200" dirty="0" err="1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를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 기반으로 하는 중앙 집중화된 데이터 보호 기술은 서버 장애로 인한 데이터의 손실 가능성 제거</a:t>
            </a:r>
          </a:p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네트워크를 통해 스토리지 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latin typeface="Tahoma" panose="020B0604030504040204" pitchFamily="34" charset="0"/>
                <a:ea typeface="Meiryo" panose="020B0604030504040204" pitchFamily="34" charset="-128"/>
                <a:cs typeface="Meiryo" panose="020B0604030504040204" pitchFamily="34" charset="-128"/>
              </a:rPr>
              <a:t>I/O 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제공</a:t>
            </a:r>
          </a:p>
        </p:txBody>
      </p:sp>
      <p:pic>
        <p:nvPicPr>
          <p:cNvPr id="81" name="그림 112" descr="1.png">
            <a:extLst>
              <a:ext uri="{FF2B5EF4-FFF2-40B4-BE49-F238E27FC236}">
                <a16:creationId xmlns:a16="http://schemas.microsoft.com/office/drawing/2014/main" id="{AD5C5861-4B7D-7B46-A498-7099F8D6A8C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" y="1580572"/>
            <a:ext cx="195282" cy="27109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C60325B-5910-7D4C-9541-A54502B8C174}"/>
              </a:ext>
            </a:extLst>
          </p:cNvPr>
          <p:cNvSpPr txBox="1"/>
          <p:nvPr/>
        </p:nvSpPr>
        <p:spPr>
          <a:xfrm>
            <a:off x="697669" y="1563638"/>
            <a:ext cx="96212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alpha val="99000"/>
                  </a:schemeClr>
                </a:solidFill>
                <a:latin typeface="Meiryo" panose="020B0604030504040204" pitchFamily="34" charset="-128"/>
                <a:ea typeface="Malgun Gothic" panose="020B0503020000020004" pitchFamily="34" charset="-127"/>
                <a:cs typeface="Tahoma" panose="020B0604030504040204" pitchFamily="34" charset="0"/>
              </a:rPr>
              <a:t>주요 특징</a:t>
            </a:r>
            <a:endParaRPr lang="en-US" altLang="ko-KR" sz="1400" b="1" dirty="0">
              <a:solidFill>
                <a:schemeClr val="bg1">
                  <a:alpha val="99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85" name="모서리가 둥근 직사각형 91">
            <a:extLst>
              <a:ext uri="{FF2B5EF4-FFF2-40B4-BE49-F238E27FC236}">
                <a16:creationId xmlns:a16="http://schemas.microsoft.com/office/drawing/2014/main" id="{7E8A7960-CA2B-A447-9775-13F81D142744}"/>
              </a:ext>
            </a:extLst>
          </p:cNvPr>
          <p:cNvSpPr/>
          <p:nvPr/>
        </p:nvSpPr>
        <p:spPr>
          <a:xfrm>
            <a:off x="363868" y="3221065"/>
            <a:ext cx="4236354" cy="305565"/>
          </a:xfrm>
          <a:prstGeom prst="rect">
            <a:avLst/>
          </a:prstGeom>
          <a:solidFill>
            <a:srgbClr val="AFD13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105" name="갈매기형 수장 92">
            <a:extLst>
              <a:ext uri="{FF2B5EF4-FFF2-40B4-BE49-F238E27FC236}">
                <a16:creationId xmlns:a16="http://schemas.microsoft.com/office/drawing/2014/main" id="{04D0CDD9-4766-504D-8F14-10A8E275CA61}"/>
              </a:ext>
            </a:extLst>
          </p:cNvPr>
          <p:cNvSpPr/>
          <p:nvPr/>
        </p:nvSpPr>
        <p:spPr>
          <a:xfrm>
            <a:off x="4415522" y="3269492"/>
            <a:ext cx="81974" cy="208711"/>
          </a:xfrm>
          <a:prstGeom prst="chevron">
            <a:avLst>
              <a:gd name="adj" fmla="val 80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106" name="모서리가 둥근 직사각형 94">
            <a:extLst>
              <a:ext uri="{FF2B5EF4-FFF2-40B4-BE49-F238E27FC236}">
                <a16:creationId xmlns:a16="http://schemas.microsoft.com/office/drawing/2014/main" id="{65051479-3C54-154C-A9A4-3AF0B82A87B5}"/>
              </a:ext>
            </a:extLst>
          </p:cNvPr>
          <p:cNvSpPr/>
          <p:nvPr/>
        </p:nvSpPr>
        <p:spPr>
          <a:xfrm>
            <a:off x="359532" y="3536856"/>
            <a:ext cx="4236354" cy="1195134"/>
          </a:xfrm>
          <a:prstGeom prst="roundRect">
            <a:avLst>
              <a:gd name="adj" fmla="val 186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b="1" u="sng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고비용</a:t>
            </a:r>
          </a:p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b="1" u="sng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복잡성의 증가 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(SAN Fabric, WWPNs, RAID groups, volumes, spindle counts, etc.)</a:t>
            </a:r>
          </a:p>
          <a:p>
            <a:pPr marL="214205" indent="-214205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추가적인 관리 도구와 구성요소 별 전문가 필요</a:t>
            </a:r>
            <a:endParaRPr lang="en-US" altLang="ko-KR" sz="1200" dirty="0">
              <a:ln w="3175">
                <a:noFill/>
              </a:ln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978D7B0-2CD4-7544-B196-0DB94C1DDC2E}"/>
              </a:ext>
            </a:extLst>
          </p:cNvPr>
          <p:cNvSpPr txBox="1"/>
          <p:nvPr/>
        </p:nvSpPr>
        <p:spPr>
          <a:xfrm>
            <a:off x="676389" y="3219822"/>
            <a:ext cx="7232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alpha val="99000"/>
                  </a:schemeClr>
                </a:solidFill>
                <a:latin typeface="Meiryo" panose="020B0604030504040204" pitchFamily="34" charset="-128"/>
                <a:ea typeface="Malgun Gothic" panose="020B0503020000020004" pitchFamily="34" charset="-127"/>
                <a:cs typeface="Tahoma" panose="020B0604030504040204" pitchFamily="34" charset="0"/>
              </a:rPr>
              <a:t>문제점</a:t>
            </a:r>
            <a:endParaRPr lang="en-US" altLang="ko-KR" sz="1400" b="1" dirty="0">
              <a:solidFill>
                <a:schemeClr val="bg1">
                  <a:alpha val="99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109" name="그림 113" descr="2.png">
            <a:extLst>
              <a:ext uri="{FF2B5EF4-FFF2-40B4-BE49-F238E27FC236}">
                <a16:creationId xmlns:a16="http://schemas.microsoft.com/office/drawing/2014/main" id="{EF199343-8398-C343-B2F1-547CBC9B5C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lum brigh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" y="3260367"/>
            <a:ext cx="227447" cy="273395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3E5B900-F5BE-4F43-984B-F93F42ECC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30887"/>
          </a:xfrm>
        </p:spPr>
        <p:txBody>
          <a:bodyPr/>
          <a:lstStyle/>
          <a:p>
            <a:r>
              <a:rPr lang="en-US" altLang="ko-Kore-KR" sz="2800" dirty="0">
                <a:latin typeface="Tahoma" panose="020B0604030504040204" pitchFamily="34" charset="0"/>
                <a:ea typeface="Meiryo" panose="020B0604030504040204" pitchFamily="34" charset="-128"/>
              </a:rPr>
              <a:t>IT </a:t>
            </a:r>
            <a:r>
              <a:rPr lang="ko-KR" altLang="en-US" sz="2800" dirty="0">
                <a:latin typeface="Tahoma" panose="020B0604030504040204" pitchFamily="34" charset="0"/>
                <a:ea typeface="Malgun Gothic" panose="020B0503020000020004" pitchFamily="34" charset="-127"/>
              </a:rPr>
              <a:t>인프라 트랜드 </a:t>
            </a:r>
            <a:r>
              <a:rPr lang="en-US" altLang="ko-KR" sz="2800" dirty="0">
                <a:latin typeface="Tahoma" panose="020B0604030504040204" pitchFamily="34" charset="0"/>
                <a:ea typeface="Meiryo" panose="020B0604030504040204" pitchFamily="34" charset="-128"/>
              </a:rPr>
              <a:t>-</a:t>
            </a:r>
            <a:r>
              <a:rPr lang="ko-KR" altLang="en-US" sz="2800" dirty="0">
                <a:latin typeface="Tahoma" panose="020B0604030504040204" pitchFamily="34" charset="0"/>
                <a:ea typeface="Malgun Gothic" panose="020B0503020000020004" pitchFamily="34" charset="-127"/>
              </a:rPr>
              <a:t> 공유 스토리지 인프라</a:t>
            </a:r>
            <a:r>
              <a:rPr lang="en-US" altLang="ko-KR" sz="2800" dirty="0">
                <a:latin typeface="Tahoma" panose="020B0604030504040204" pitchFamily="34" charset="0"/>
                <a:ea typeface="Meiryo" panose="020B0604030504040204" pitchFamily="34" charset="-128"/>
              </a:rPr>
              <a:t>(3-Tier)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6588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9744E-DDD0-5E44-AA0A-CE1D5228FDD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-41678" y="-46166"/>
            <a:ext cx="41678" cy="92333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56</a:t>
            </a:fld>
            <a:endParaRPr lang="en-US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1DC9969-6DEB-9E47-962E-28F529B2C23A}"/>
              </a:ext>
            </a:extLst>
          </p:cNvPr>
          <p:cNvSpPr/>
          <p:nvPr/>
        </p:nvSpPr>
        <p:spPr>
          <a:xfrm>
            <a:off x="5220072" y="1314248"/>
            <a:ext cx="3358641" cy="26060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가상화</a:t>
            </a:r>
            <a:endParaRPr lang="en-US" sz="105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sp>
        <p:nvSpPr>
          <p:cNvPr id="78" name="모서리가 둥근 직사각형 91">
            <a:extLst>
              <a:ext uri="{FF2B5EF4-FFF2-40B4-BE49-F238E27FC236}">
                <a16:creationId xmlns:a16="http://schemas.microsoft.com/office/drawing/2014/main" id="{259A2E02-D22D-6940-AE37-BE96557CAA9B}"/>
              </a:ext>
            </a:extLst>
          </p:cNvPr>
          <p:cNvSpPr/>
          <p:nvPr/>
        </p:nvSpPr>
        <p:spPr>
          <a:xfrm>
            <a:off x="363868" y="1537972"/>
            <a:ext cx="4240689" cy="305565"/>
          </a:xfrm>
          <a:prstGeom prst="roundRect">
            <a:avLst>
              <a:gd name="adj" fmla="val 0"/>
            </a:avLst>
          </a:prstGeom>
          <a:solidFill>
            <a:srgbClr val="02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79" name="갈매기형 수장 92">
            <a:extLst>
              <a:ext uri="{FF2B5EF4-FFF2-40B4-BE49-F238E27FC236}">
                <a16:creationId xmlns:a16="http://schemas.microsoft.com/office/drawing/2014/main" id="{8F3F485F-EEDB-1441-97A4-C5030EFCB939}"/>
              </a:ext>
            </a:extLst>
          </p:cNvPr>
          <p:cNvSpPr/>
          <p:nvPr/>
        </p:nvSpPr>
        <p:spPr>
          <a:xfrm>
            <a:off x="4415523" y="1575963"/>
            <a:ext cx="81974" cy="229582"/>
          </a:xfrm>
          <a:prstGeom prst="chevron">
            <a:avLst>
              <a:gd name="adj" fmla="val 80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80" name="모서리가 둥근 직사각형 94">
            <a:extLst>
              <a:ext uri="{FF2B5EF4-FFF2-40B4-BE49-F238E27FC236}">
                <a16:creationId xmlns:a16="http://schemas.microsoft.com/office/drawing/2014/main" id="{F51A3E29-427A-FC42-BFF5-2FB77EB2BC4D}"/>
              </a:ext>
            </a:extLst>
          </p:cNvPr>
          <p:cNvSpPr/>
          <p:nvPr/>
        </p:nvSpPr>
        <p:spPr>
          <a:xfrm>
            <a:off x="359533" y="1851670"/>
            <a:ext cx="4240689" cy="755985"/>
          </a:xfrm>
          <a:prstGeom prst="roundRect">
            <a:avLst>
              <a:gd name="adj" fmla="val 1864"/>
            </a:avLst>
          </a:prstGeom>
          <a:solidFill>
            <a:srgbClr val="0037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214205" indent="-214205">
              <a:lnSpc>
                <a:spcPct val="150000"/>
              </a:lnSpc>
              <a:buSzPct val="90000"/>
              <a:buFont typeface="Arial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하드웨어로부터 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OS</a:t>
            </a:r>
            <a:r>
              <a:rPr lang="ko-KR" altLang="en-US" sz="1200" dirty="0" err="1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를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 추상화 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(VM)</a:t>
            </a:r>
          </a:p>
          <a:p>
            <a:pPr marL="214205" indent="-214205">
              <a:lnSpc>
                <a:spcPct val="150000"/>
              </a:lnSpc>
              <a:buSzPct val="90000"/>
              <a:buFont typeface="Arial" charset="0"/>
              <a:buChar char="•"/>
            </a:pP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컴퓨팅 자원의 효율적인 활용은 워크로드의 집적도 향상</a:t>
            </a:r>
          </a:p>
        </p:txBody>
      </p:sp>
      <p:pic>
        <p:nvPicPr>
          <p:cNvPr id="81" name="그림 112" descr="1.png">
            <a:extLst>
              <a:ext uri="{FF2B5EF4-FFF2-40B4-BE49-F238E27FC236}">
                <a16:creationId xmlns:a16="http://schemas.microsoft.com/office/drawing/2014/main" id="{BED80018-D58F-694B-94CC-C1D1367E1F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78" y="1595190"/>
            <a:ext cx="195282" cy="271098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E0D69A8-519E-E840-A0FE-F6CA370572B7}"/>
              </a:ext>
            </a:extLst>
          </p:cNvPr>
          <p:cNvSpPr txBox="1"/>
          <p:nvPr/>
        </p:nvSpPr>
        <p:spPr>
          <a:xfrm>
            <a:off x="707445" y="1571764"/>
            <a:ext cx="962123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alpha val="99000"/>
                  </a:schemeClr>
                </a:solidFill>
                <a:latin typeface="Meiryo" panose="020B0604030504040204" pitchFamily="34" charset="-128"/>
                <a:ea typeface="Malgun Gothic" panose="020B0503020000020004" pitchFamily="34" charset="-127"/>
                <a:cs typeface="Tahoma" panose="020B0604030504040204" pitchFamily="34" charset="0"/>
              </a:rPr>
              <a:t>주요 특징</a:t>
            </a:r>
            <a:endParaRPr lang="en-US" altLang="ko-KR" sz="1400" b="1" dirty="0">
              <a:solidFill>
                <a:schemeClr val="bg1">
                  <a:alpha val="99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05" name="모서리가 둥근 직사각형 91">
            <a:extLst>
              <a:ext uri="{FF2B5EF4-FFF2-40B4-BE49-F238E27FC236}">
                <a16:creationId xmlns:a16="http://schemas.microsoft.com/office/drawing/2014/main" id="{5D95B7A1-9520-6B4F-8290-2C530C6E9D7E}"/>
              </a:ext>
            </a:extLst>
          </p:cNvPr>
          <p:cNvSpPr/>
          <p:nvPr/>
        </p:nvSpPr>
        <p:spPr>
          <a:xfrm>
            <a:off x="363868" y="3222308"/>
            <a:ext cx="4236354" cy="305565"/>
          </a:xfrm>
          <a:prstGeom prst="roundRect">
            <a:avLst>
              <a:gd name="adj" fmla="val 0"/>
            </a:avLst>
          </a:prstGeom>
          <a:solidFill>
            <a:srgbClr val="AFD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106" name="갈매기형 수장 92">
            <a:extLst>
              <a:ext uri="{FF2B5EF4-FFF2-40B4-BE49-F238E27FC236}">
                <a16:creationId xmlns:a16="http://schemas.microsoft.com/office/drawing/2014/main" id="{5B797C07-8315-9949-831D-DC12EF625520}"/>
              </a:ext>
            </a:extLst>
          </p:cNvPr>
          <p:cNvSpPr/>
          <p:nvPr/>
        </p:nvSpPr>
        <p:spPr>
          <a:xfrm>
            <a:off x="4415522" y="3260299"/>
            <a:ext cx="81974" cy="229582"/>
          </a:xfrm>
          <a:prstGeom prst="chevron">
            <a:avLst>
              <a:gd name="adj" fmla="val 8058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49">
              <a:latin typeface="+mn-ea"/>
            </a:endParaRPr>
          </a:p>
        </p:txBody>
      </p:sp>
      <p:sp>
        <p:nvSpPr>
          <p:cNvPr id="107" name="모서리가 둥근 직사각형 94">
            <a:extLst>
              <a:ext uri="{FF2B5EF4-FFF2-40B4-BE49-F238E27FC236}">
                <a16:creationId xmlns:a16="http://schemas.microsoft.com/office/drawing/2014/main" id="{0506F919-F2F8-BA4A-99B2-9FC370F3DA61}"/>
              </a:ext>
            </a:extLst>
          </p:cNvPr>
          <p:cNvSpPr/>
          <p:nvPr/>
        </p:nvSpPr>
        <p:spPr>
          <a:xfrm>
            <a:off x="359532" y="3651870"/>
            <a:ext cx="4055990" cy="1047224"/>
          </a:xfrm>
          <a:prstGeom prst="roundRect">
            <a:avLst>
              <a:gd name="adj" fmla="val 1864"/>
            </a:avLst>
          </a:prstGeom>
          <a:solidFill>
            <a:srgbClr val="00373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marL="214205" indent="-214205">
              <a:buSzPct val="90000"/>
              <a:buFont typeface="Arial" charset="0"/>
              <a:buChar char="•"/>
            </a:pPr>
            <a:r>
              <a:rPr lang="ko-KR" altLang="en-US" sz="1200" dirty="0" err="1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사일로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(Silo) 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수 및 관리 </a:t>
            </a:r>
            <a:r>
              <a:rPr lang="ko-KR" altLang="en-US" sz="1200" b="1" u="sng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복잡성의 증가</a:t>
            </a:r>
          </a:p>
          <a:p>
            <a:pPr marL="214205" indent="-214205">
              <a:buSzPct val="90000"/>
              <a:buFont typeface="Arial" charset="0"/>
              <a:buChar char="•"/>
            </a:pP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VM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의 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HA(High-Availability) 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기능이 구성되지 않을 경우에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, 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컴퓨팅 노드의 장애에 따른 영향이 매우 큼</a:t>
            </a:r>
          </a:p>
          <a:p>
            <a:pPr marL="214205" indent="-214205">
              <a:buSzPct val="90000"/>
              <a:buFont typeface="Arial" charset="0"/>
              <a:buChar char="•"/>
            </a:pPr>
            <a:r>
              <a:rPr lang="ko-KR" altLang="en-US" sz="1200" dirty="0" err="1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풀링</a:t>
            </a:r>
            <a:r>
              <a:rPr lang="en-US" altLang="ko-KR" sz="1200" dirty="0">
                <a:ln w="3175">
                  <a:noFill/>
                </a:ln>
                <a:solidFill>
                  <a:schemeClr val="bg1"/>
                </a:solidFill>
                <a:ea typeface="Meiryo" panose="020B0604030504040204" pitchFamily="34" charset="-128"/>
                <a:cs typeface="Meiryo" panose="020B0604030504040204" pitchFamily="34" charset="-128"/>
              </a:rPr>
              <a:t>(Pooling)</a:t>
            </a:r>
            <a:r>
              <a:rPr lang="ko-KR" altLang="en-US" sz="1200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된 자원의 부족</a:t>
            </a:r>
          </a:p>
          <a:p>
            <a:pPr marL="214205" indent="-214205">
              <a:buSzPct val="90000"/>
              <a:buFont typeface="Arial" charset="0"/>
              <a:buChar char="•"/>
            </a:pPr>
            <a:r>
              <a:rPr lang="ko-KR" altLang="en-US" sz="1200" b="1" u="sng" dirty="0">
                <a:ln w="3175">
                  <a:noFill/>
                </a:ln>
                <a:solidFill>
                  <a:schemeClr val="bg1"/>
                </a:solidFill>
                <a:latin typeface="Meiryo" panose="020B0604030504040204" pitchFamily="34" charset="-128"/>
                <a:ea typeface="Malgun Gothic" charset="-127"/>
                <a:cs typeface="Meiryo" panose="020B0604030504040204" pitchFamily="34" charset="-128"/>
              </a:rPr>
              <a:t>추가적인 관리 도구 및 전문가 필요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353FAD-DBF5-0542-85DA-89BE66ADF81F}"/>
              </a:ext>
            </a:extLst>
          </p:cNvPr>
          <p:cNvSpPr txBox="1"/>
          <p:nvPr/>
        </p:nvSpPr>
        <p:spPr>
          <a:xfrm>
            <a:off x="676389" y="3272085"/>
            <a:ext cx="7232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alpha val="99000"/>
                  </a:schemeClr>
                </a:solidFill>
                <a:latin typeface="Meiryo" panose="020B0604030504040204" pitchFamily="34" charset="-128"/>
                <a:ea typeface="Malgun Gothic" panose="020B0503020000020004" pitchFamily="34" charset="-127"/>
                <a:cs typeface="Tahoma" panose="020B0604030504040204" pitchFamily="34" charset="0"/>
              </a:rPr>
              <a:t>문제점</a:t>
            </a:r>
            <a:endParaRPr lang="en-US" altLang="ko-KR" sz="1400" b="1" dirty="0">
              <a:solidFill>
                <a:schemeClr val="bg1">
                  <a:alpha val="99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110" name="그림 113" descr="2.png">
            <a:extLst>
              <a:ext uri="{FF2B5EF4-FFF2-40B4-BE49-F238E27FC236}">
                <a16:creationId xmlns:a16="http://schemas.microsoft.com/office/drawing/2014/main" id="{82600793-27CA-B149-AA1D-DF4D5513DB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lum brigh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002" y="3260367"/>
            <a:ext cx="227447" cy="273395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8E5D17B-9F14-468B-8E47-284B71737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30887"/>
          </a:xfrm>
        </p:spPr>
        <p:txBody>
          <a:bodyPr/>
          <a:lstStyle/>
          <a:p>
            <a:r>
              <a:rPr lang="en-US" altLang="ko-Kore-KR" sz="2800" dirty="0">
                <a:latin typeface="Tahoma" panose="020B0604030504040204" pitchFamily="34" charset="0"/>
                <a:ea typeface="Meiryo" panose="020B0604030504040204" pitchFamily="34" charset="-128"/>
              </a:rPr>
              <a:t>IT </a:t>
            </a:r>
            <a:r>
              <a:rPr lang="ko-KR" altLang="en-US" sz="2800" dirty="0">
                <a:latin typeface="Tahoma" panose="020B0604030504040204" pitchFamily="34" charset="0"/>
                <a:ea typeface="Malgun Gothic" panose="020B0503020000020004" pitchFamily="34" charset="-127"/>
              </a:rPr>
              <a:t>인프라 트랜드 </a:t>
            </a:r>
            <a:r>
              <a:rPr lang="en-US" altLang="ko-KR" sz="2800" dirty="0">
                <a:latin typeface="Tahoma" panose="020B0604030504040204" pitchFamily="34" charset="0"/>
                <a:ea typeface="Meiryo" panose="020B0604030504040204" pitchFamily="34" charset="-128"/>
              </a:rPr>
              <a:t>-</a:t>
            </a:r>
            <a:r>
              <a:rPr lang="ko-KR" altLang="en-US" sz="2800" dirty="0">
                <a:latin typeface="Tahoma" panose="020B0604030504040204" pitchFamily="34" charset="0"/>
                <a:ea typeface="Malgun Gothic" panose="020B0503020000020004" pitchFamily="34" charset="-127"/>
              </a:rPr>
              <a:t> </a:t>
            </a:r>
            <a:r>
              <a:rPr lang="en-US" sz="2800" dirty="0">
                <a:latin typeface="Tahoma" panose="020B0604030504040204" pitchFamily="34" charset="0"/>
                <a:ea typeface="Meiryo" panose="020B0604030504040204" pitchFamily="34" charset="-128"/>
              </a:rPr>
              <a:t>x86 </a:t>
            </a:r>
            <a:r>
              <a:rPr lang="ko-KR" altLang="en-US" sz="2800" dirty="0">
                <a:latin typeface="Tahoma" panose="020B0604030504040204" pitchFamily="34" charset="0"/>
                <a:ea typeface="Malgun Gothic" panose="020B0503020000020004" pitchFamily="34" charset="-127"/>
              </a:rPr>
              <a:t>가상화 인프라</a:t>
            </a:r>
            <a:endParaRPr lang="ru-RU" sz="2800" dirty="0"/>
          </a:p>
        </p:txBody>
      </p:sp>
      <p:sp>
        <p:nvSpPr>
          <p:cNvPr id="108" name="Rounded Rectangle 173">
            <a:extLst>
              <a:ext uri="{FF2B5EF4-FFF2-40B4-BE49-F238E27FC236}">
                <a16:creationId xmlns:a16="http://schemas.microsoft.com/office/drawing/2014/main" id="{23D7297A-6C77-418E-BA0D-808B5FCB57BD}"/>
              </a:ext>
            </a:extLst>
          </p:cNvPr>
          <p:cNvSpPr/>
          <p:nvPr/>
        </p:nvSpPr>
        <p:spPr bwMode="ltGray">
          <a:xfrm>
            <a:off x="7533673" y="988200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1" name="Rounded Rectangle 174">
            <a:extLst>
              <a:ext uri="{FF2B5EF4-FFF2-40B4-BE49-F238E27FC236}">
                <a16:creationId xmlns:a16="http://schemas.microsoft.com/office/drawing/2014/main" id="{1B9DDD95-E778-4DEB-9E1C-899165677990}"/>
              </a:ext>
            </a:extLst>
          </p:cNvPr>
          <p:cNvSpPr/>
          <p:nvPr/>
        </p:nvSpPr>
        <p:spPr bwMode="ltGray">
          <a:xfrm>
            <a:off x="6374333" y="987574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12" name="Rounded Rectangle 175">
            <a:extLst>
              <a:ext uri="{FF2B5EF4-FFF2-40B4-BE49-F238E27FC236}">
                <a16:creationId xmlns:a16="http://schemas.microsoft.com/office/drawing/2014/main" id="{2AE49682-CFF0-49EB-A393-081AB00A74A8}"/>
              </a:ext>
            </a:extLst>
          </p:cNvPr>
          <p:cNvSpPr/>
          <p:nvPr/>
        </p:nvSpPr>
        <p:spPr bwMode="ltGray">
          <a:xfrm>
            <a:off x="5225151" y="987574"/>
            <a:ext cx="1045040" cy="253113"/>
          </a:xfrm>
          <a:prstGeom prst="rect">
            <a:avLst/>
          </a:prstGeom>
          <a:solidFill>
            <a:srgbClr val="003738"/>
          </a:solidFill>
          <a:ln w="12700">
            <a:solidFill>
              <a:srgbClr val="0081E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bg1">
                    <a:lumMod val="95000"/>
                  </a:schemeClr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App</a:t>
            </a:r>
            <a:endParaRPr lang="en-US" sz="1050" dirty="0">
              <a:solidFill>
                <a:schemeClr val="bg1">
                  <a:lumMod val="95000"/>
                </a:schemeClr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96D6BB-4D65-4CA7-A413-6D93D89B03E0}"/>
              </a:ext>
            </a:extLst>
          </p:cNvPr>
          <p:cNvGrpSpPr/>
          <p:nvPr/>
        </p:nvGrpSpPr>
        <p:grpSpPr>
          <a:xfrm>
            <a:off x="5220072" y="1617382"/>
            <a:ext cx="3363721" cy="3114608"/>
            <a:chOff x="5220072" y="1617382"/>
            <a:chExt cx="3363721" cy="3114608"/>
          </a:xfrm>
        </p:grpSpPr>
        <p:cxnSp>
          <p:nvCxnSpPr>
            <p:cNvPr id="125" name="Straight Connector 86">
              <a:extLst>
                <a:ext uri="{FF2B5EF4-FFF2-40B4-BE49-F238E27FC236}">
                  <a16:creationId xmlns:a16="http://schemas.microsoft.com/office/drawing/2014/main" id="{AF005614-A1E4-42F2-AAE5-0080AB1552DC}"/>
                </a:ext>
              </a:extLst>
            </p:cNvPr>
            <p:cNvCxnSpPr/>
            <p:nvPr/>
          </p:nvCxnSpPr>
          <p:spPr>
            <a:xfrm flipH="1" flipV="1">
              <a:off x="5742593" y="1866572"/>
              <a:ext cx="679289" cy="38924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87">
              <a:extLst>
                <a:ext uri="{FF2B5EF4-FFF2-40B4-BE49-F238E27FC236}">
                  <a16:creationId xmlns:a16="http://schemas.microsoft.com/office/drawing/2014/main" id="{E72A0E36-7E6B-4E5B-856E-A3FB4969BB54}"/>
                </a:ext>
              </a:extLst>
            </p:cNvPr>
            <p:cNvCxnSpPr/>
            <p:nvPr/>
          </p:nvCxnSpPr>
          <p:spPr>
            <a:xfrm flipV="1">
              <a:off x="6421881" y="1866572"/>
              <a:ext cx="480052" cy="38924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88">
              <a:extLst>
                <a:ext uri="{FF2B5EF4-FFF2-40B4-BE49-F238E27FC236}">
                  <a16:creationId xmlns:a16="http://schemas.microsoft.com/office/drawing/2014/main" id="{5B4C16F1-606D-47EA-AEA5-C329415FFE84}"/>
                </a:ext>
              </a:extLst>
            </p:cNvPr>
            <p:cNvCxnSpPr/>
            <p:nvPr/>
          </p:nvCxnSpPr>
          <p:spPr>
            <a:xfrm flipV="1">
              <a:off x="6421881" y="1866572"/>
              <a:ext cx="1639392" cy="38924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89">
              <a:extLst>
                <a:ext uri="{FF2B5EF4-FFF2-40B4-BE49-F238E27FC236}">
                  <a16:creationId xmlns:a16="http://schemas.microsoft.com/office/drawing/2014/main" id="{83005090-BE4A-40F4-BAC7-A5550701A76D}"/>
                </a:ext>
              </a:extLst>
            </p:cNvPr>
            <p:cNvCxnSpPr/>
            <p:nvPr/>
          </p:nvCxnSpPr>
          <p:spPr>
            <a:xfrm flipH="1" flipV="1">
              <a:off x="5742593" y="1866572"/>
              <a:ext cx="1629407" cy="38924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90">
              <a:extLst>
                <a:ext uri="{FF2B5EF4-FFF2-40B4-BE49-F238E27FC236}">
                  <a16:creationId xmlns:a16="http://schemas.microsoft.com/office/drawing/2014/main" id="{61189E9C-90DE-4BE8-9FDD-A304173EA7EF}"/>
                </a:ext>
              </a:extLst>
            </p:cNvPr>
            <p:cNvCxnSpPr/>
            <p:nvPr/>
          </p:nvCxnSpPr>
          <p:spPr>
            <a:xfrm flipH="1" flipV="1">
              <a:off x="6901933" y="1866572"/>
              <a:ext cx="470066" cy="38924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91">
              <a:extLst>
                <a:ext uri="{FF2B5EF4-FFF2-40B4-BE49-F238E27FC236}">
                  <a16:creationId xmlns:a16="http://schemas.microsoft.com/office/drawing/2014/main" id="{1AF28A1F-B0E5-467B-BC28-8750A9B729C3}"/>
                </a:ext>
              </a:extLst>
            </p:cNvPr>
            <p:cNvCxnSpPr/>
            <p:nvPr/>
          </p:nvCxnSpPr>
          <p:spPr>
            <a:xfrm flipV="1">
              <a:off x="7371999" y="1866572"/>
              <a:ext cx="689274" cy="38924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Rounded Rectangle 92">
              <a:extLst>
                <a:ext uri="{FF2B5EF4-FFF2-40B4-BE49-F238E27FC236}">
                  <a16:creationId xmlns:a16="http://schemas.microsoft.com/office/drawing/2014/main" id="{2BF381A5-D6AD-4906-859F-D23EC0327AC5}"/>
                </a:ext>
              </a:extLst>
            </p:cNvPr>
            <p:cNvSpPr/>
            <p:nvPr/>
          </p:nvSpPr>
          <p:spPr bwMode="ltGray">
            <a:xfrm>
              <a:off x="5220072" y="1617382"/>
              <a:ext cx="1045040" cy="24919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4378">
                <a:defRPr/>
              </a:pPr>
              <a:r>
                <a:rPr lang="en-US" sz="1125" kern="0" dirty="0">
                  <a:solidFill>
                    <a:srgbClr val="003738"/>
                  </a:solidFill>
                  <a:ea typeface="Meiryo" panose="020B0604030504040204" pitchFamily="34" charset="-128"/>
                  <a:cs typeface="Tahoma" panose="020B0604030504040204" pitchFamily="34" charset="0"/>
                </a:rPr>
                <a:t>X86</a:t>
              </a:r>
            </a:p>
          </p:txBody>
        </p:sp>
        <p:cxnSp>
          <p:nvCxnSpPr>
            <p:cNvPr id="132" name="Straight Connector 93">
              <a:extLst>
                <a:ext uri="{FF2B5EF4-FFF2-40B4-BE49-F238E27FC236}">
                  <a16:creationId xmlns:a16="http://schemas.microsoft.com/office/drawing/2014/main" id="{BF7E52B4-277A-41D3-BBAC-45A4E9B9BA47}"/>
                </a:ext>
              </a:extLst>
            </p:cNvPr>
            <p:cNvCxnSpPr/>
            <p:nvPr/>
          </p:nvCxnSpPr>
          <p:spPr bwMode="ltGray">
            <a:xfrm flipH="1">
              <a:off x="5972952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33" name="Straight Connector 94">
              <a:extLst>
                <a:ext uri="{FF2B5EF4-FFF2-40B4-BE49-F238E27FC236}">
                  <a16:creationId xmlns:a16="http://schemas.microsoft.com/office/drawing/2014/main" id="{4377DEFD-BC18-4335-90F7-0F839075E1A7}"/>
                </a:ext>
              </a:extLst>
            </p:cNvPr>
            <p:cNvCxnSpPr/>
            <p:nvPr/>
          </p:nvCxnSpPr>
          <p:spPr bwMode="ltGray">
            <a:xfrm flipH="1">
              <a:off x="5972952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34" name="Straight Connector 95">
              <a:extLst>
                <a:ext uri="{FF2B5EF4-FFF2-40B4-BE49-F238E27FC236}">
                  <a16:creationId xmlns:a16="http://schemas.microsoft.com/office/drawing/2014/main" id="{85373013-E07D-4D7E-8792-07169C46CFE8}"/>
                </a:ext>
              </a:extLst>
            </p:cNvPr>
            <p:cNvCxnSpPr/>
            <p:nvPr/>
          </p:nvCxnSpPr>
          <p:spPr bwMode="ltGray">
            <a:xfrm flipH="1">
              <a:off x="5972952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35" name="Straight Connector 96">
              <a:extLst>
                <a:ext uri="{FF2B5EF4-FFF2-40B4-BE49-F238E27FC236}">
                  <a16:creationId xmlns:a16="http://schemas.microsoft.com/office/drawing/2014/main" id="{5FA5C8A4-011E-4BB0-891F-1560FBE4B54B}"/>
                </a:ext>
              </a:extLst>
            </p:cNvPr>
            <p:cNvCxnSpPr/>
            <p:nvPr/>
          </p:nvCxnSpPr>
          <p:spPr bwMode="ltGray">
            <a:xfrm flipH="1">
              <a:off x="5310012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36" name="Straight Connector 97">
              <a:extLst>
                <a:ext uri="{FF2B5EF4-FFF2-40B4-BE49-F238E27FC236}">
                  <a16:creationId xmlns:a16="http://schemas.microsoft.com/office/drawing/2014/main" id="{C2031C23-3AC6-4BDF-A6B9-A29FECC54455}"/>
                </a:ext>
              </a:extLst>
            </p:cNvPr>
            <p:cNvCxnSpPr/>
            <p:nvPr/>
          </p:nvCxnSpPr>
          <p:spPr bwMode="ltGray">
            <a:xfrm flipH="1">
              <a:off x="5310012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77" name="Straight Connector 98">
              <a:extLst>
                <a:ext uri="{FF2B5EF4-FFF2-40B4-BE49-F238E27FC236}">
                  <a16:creationId xmlns:a16="http://schemas.microsoft.com/office/drawing/2014/main" id="{C55364A2-ED67-43D9-9C0E-95D3225E4369}"/>
                </a:ext>
              </a:extLst>
            </p:cNvPr>
            <p:cNvCxnSpPr/>
            <p:nvPr/>
          </p:nvCxnSpPr>
          <p:spPr bwMode="ltGray">
            <a:xfrm flipH="1">
              <a:off x="5310012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sp>
          <p:nvSpPr>
            <p:cNvPr id="178" name="Rounded Rectangle 99">
              <a:extLst>
                <a:ext uri="{FF2B5EF4-FFF2-40B4-BE49-F238E27FC236}">
                  <a16:creationId xmlns:a16="http://schemas.microsoft.com/office/drawing/2014/main" id="{BFC6C41C-B740-44A9-A775-1E56A3F63971}"/>
                </a:ext>
              </a:extLst>
            </p:cNvPr>
            <p:cNvSpPr/>
            <p:nvPr/>
          </p:nvSpPr>
          <p:spPr bwMode="ltGray">
            <a:xfrm>
              <a:off x="6379412" y="1617382"/>
              <a:ext cx="1045040" cy="24919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4378">
                <a:defRPr/>
              </a:pPr>
              <a:r>
                <a:rPr lang="en-US" sz="1125" kern="0" dirty="0">
                  <a:solidFill>
                    <a:srgbClr val="003738"/>
                  </a:solidFill>
                  <a:ea typeface="Meiryo" panose="020B0604030504040204" pitchFamily="34" charset="-128"/>
                  <a:cs typeface="Tahoma" panose="020B0604030504040204" pitchFamily="34" charset="0"/>
                </a:rPr>
                <a:t>X86</a:t>
              </a:r>
            </a:p>
          </p:txBody>
        </p:sp>
        <p:cxnSp>
          <p:nvCxnSpPr>
            <p:cNvPr id="179" name="Straight Connector 100">
              <a:extLst>
                <a:ext uri="{FF2B5EF4-FFF2-40B4-BE49-F238E27FC236}">
                  <a16:creationId xmlns:a16="http://schemas.microsoft.com/office/drawing/2014/main" id="{F3141A92-A3AE-43ED-9041-2E4D4C4A85FD}"/>
                </a:ext>
              </a:extLst>
            </p:cNvPr>
            <p:cNvCxnSpPr/>
            <p:nvPr/>
          </p:nvCxnSpPr>
          <p:spPr bwMode="ltGray">
            <a:xfrm flipH="1">
              <a:off x="7132292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0" name="Straight Connector 101">
              <a:extLst>
                <a:ext uri="{FF2B5EF4-FFF2-40B4-BE49-F238E27FC236}">
                  <a16:creationId xmlns:a16="http://schemas.microsoft.com/office/drawing/2014/main" id="{457017C5-40B2-4FC5-87B4-9B9864AEB548}"/>
                </a:ext>
              </a:extLst>
            </p:cNvPr>
            <p:cNvCxnSpPr/>
            <p:nvPr/>
          </p:nvCxnSpPr>
          <p:spPr bwMode="ltGray">
            <a:xfrm flipH="1">
              <a:off x="7132292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1" name="Straight Connector 102">
              <a:extLst>
                <a:ext uri="{FF2B5EF4-FFF2-40B4-BE49-F238E27FC236}">
                  <a16:creationId xmlns:a16="http://schemas.microsoft.com/office/drawing/2014/main" id="{4A439ECA-D4DA-4945-AB56-FF25124A512D}"/>
                </a:ext>
              </a:extLst>
            </p:cNvPr>
            <p:cNvCxnSpPr/>
            <p:nvPr/>
          </p:nvCxnSpPr>
          <p:spPr bwMode="ltGray">
            <a:xfrm flipH="1">
              <a:off x="7132292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2" name="Straight Connector 103">
              <a:extLst>
                <a:ext uri="{FF2B5EF4-FFF2-40B4-BE49-F238E27FC236}">
                  <a16:creationId xmlns:a16="http://schemas.microsoft.com/office/drawing/2014/main" id="{F1B5F2EA-61C1-4266-BF3B-06B1215DBC6B}"/>
                </a:ext>
              </a:extLst>
            </p:cNvPr>
            <p:cNvCxnSpPr/>
            <p:nvPr/>
          </p:nvCxnSpPr>
          <p:spPr bwMode="ltGray">
            <a:xfrm flipH="1">
              <a:off x="6469352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3" name="Straight Connector 112">
              <a:extLst>
                <a:ext uri="{FF2B5EF4-FFF2-40B4-BE49-F238E27FC236}">
                  <a16:creationId xmlns:a16="http://schemas.microsoft.com/office/drawing/2014/main" id="{0B92C5DC-49C6-4B47-8B10-42854D2C8BEF}"/>
                </a:ext>
              </a:extLst>
            </p:cNvPr>
            <p:cNvCxnSpPr/>
            <p:nvPr/>
          </p:nvCxnSpPr>
          <p:spPr bwMode="ltGray">
            <a:xfrm flipH="1">
              <a:off x="6469352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4" name="Straight Connector 113">
              <a:extLst>
                <a:ext uri="{FF2B5EF4-FFF2-40B4-BE49-F238E27FC236}">
                  <a16:creationId xmlns:a16="http://schemas.microsoft.com/office/drawing/2014/main" id="{7A64598C-0A28-4ED1-9369-9F730033B797}"/>
                </a:ext>
              </a:extLst>
            </p:cNvPr>
            <p:cNvCxnSpPr/>
            <p:nvPr/>
          </p:nvCxnSpPr>
          <p:spPr bwMode="ltGray">
            <a:xfrm flipH="1">
              <a:off x="6469352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sp>
          <p:nvSpPr>
            <p:cNvPr id="185" name="Rounded Rectangle 114">
              <a:extLst>
                <a:ext uri="{FF2B5EF4-FFF2-40B4-BE49-F238E27FC236}">
                  <a16:creationId xmlns:a16="http://schemas.microsoft.com/office/drawing/2014/main" id="{90865EF5-4969-4487-8013-E6EEF1FB2019}"/>
                </a:ext>
              </a:extLst>
            </p:cNvPr>
            <p:cNvSpPr/>
            <p:nvPr/>
          </p:nvSpPr>
          <p:spPr bwMode="ltGray">
            <a:xfrm>
              <a:off x="7538753" y="1617382"/>
              <a:ext cx="1045040" cy="249190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algn="ctr" defTabSz="914378">
                <a:defRPr/>
              </a:pPr>
              <a:r>
                <a:rPr lang="en-US" sz="1125" kern="0" dirty="0">
                  <a:solidFill>
                    <a:srgbClr val="003738"/>
                  </a:solidFill>
                  <a:ea typeface="Meiryo" panose="020B0604030504040204" pitchFamily="34" charset="-128"/>
                  <a:cs typeface="Tahoma" panose="020B0604030504040204" pitchFamily="34" charset="0"/>
                </a:rPr>
                <a:t>X86</a:t>
              </a:r>
            </a:p>
          </p:txBody>
        </p:sp>
        <p:cxnSp>
          <p:nvCxnSpPr>
            <p:cNvPr id="186" name="Straight Connector 115">
              <a:extLst>
                <a:ext uri="{FF2B5EF4-FFF2-40B4-BE49-F238E27FC236}">
                  <a16:creationId xmlns:a16="http://schemas.microsoft.com/office/drawing/2014/main" id="{25765A72-555F-478D-9A8F-E31D79FFCFDC}"/>
                </a:ext>
              </a:extLst>
            </p:cNvPr>
            <p:cNvCxnSpPr/>
            <p:nvPr/>
          </p:nvCxnSpPr>
          <p:spPr bwMode="ltGray">
            <a:xfrm flipH="1">
              <a:off x="8291633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7" name="Straight Connector 116">
              <a:extLst>
                <a:ext uri="{FF2B5EF4-FFF2-40B4-BE49-F238E27FC236}">
                  <a16:creationId xmlns:a16="http://schemas.microsoft.com/office/drawing/2014/main" id="{5DA20CF4-F949-48C4-87EF-5F75D980E759}"/>
                </a:ext>
              </a:extLst>
            </p:cNvPr>
            <p:cNvCxnSpPr/>
            <p:nvPr/>
          </p:nvCxnSpPr>
          <p:spPr bwMode="ltGray">
            <a:xfrm flipH="1">
              <a:off x="8291633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8" name="Straight Connector 117">
              <a:extLst>
                <a:ext uri="{FF2B5EF4-FFF2-40B4-BE49-F238E27FC236}">
                  <a16:creationId xmlns:a16="http://schemas.microsoft.com/office/drawing/2014/main" id="{E2F125CE-1951-4622-8F67-FE1A9A0B31B0}"/>
                </a:ext>
              </a:extLst>
            </p:cNvPr>
            <p:cNvCxnSpPr/>
            <p:nvPr/>
          </p:nvCxnSpPr>
          <p:spPr bwMode="ltGray">
            <a:xfrm flipH="1">
              <a:off x="8291633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89" name="Straight Connector 118">
              <a:extLst>
                <a:ext uri="{FF2B5EF4-FFF2-40B4-BE49-F238E27FC236}">
                  <a16:creationId xmlns:a16="http://schemas.microsoft.com/office/drawing/2014/main" id="{B06088B0-A5BE-481B-BCD7-29622E723008}"/>
                </a:ext>
              </a:extLst>
            </p:cNvPr>
            <p:cNvCxnSpPr/>
            <p:nvPr/>
          </p:nvCxnSpPr>
          <p:spPr bwMode="ltGray">
            <a:xfrm flipH="1">
              <a:off x="7628693" y="18001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90" name="Straight Connector 119">
              <a:extLst>
                <a:ext uri="{FF2B5EF4-FFF2-40B4-BE49-F238E27FC236}">
                  <a16:creationId xmlns:a16="http://schemas.microsoft.com/office/drawing/2014/main" id="{33D7B618-0B4D-4C93-BB7A-A0DFC6920C36}"/>
                </a:ext>
              </a:extLst>
            </p:cNvPr>
            <p:cNvCxnSpPr/>
            <p:nvPr/>
          </p:nvCxnSpPr>
          <p:spPr bwMode="ltGray">
            <a:xfrm flipH="1">
              <a:off x="7628693" y="174303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cxnSp>
          <p:nvCxnSpPr>
            <p:cNvPr id="191" name="Straight Connector 120">
              <a:extLst>
                <a:ext uri="{FF2B5EF4-FFF2-40B4-BE49-F238E27FC236}">
                  <a16:creationId xmlns:a16="http://schemas.microsoft.com/office/drawing/2014/main" id="{C356C35B-72D8-40B4-94EB-31D7F13D71E7}"/>
                </a:ext>
              </a:extLst>
            </p:cNvPr>
            <p:cNvCxnSpPr/>
            <p:nvPr/>
          </p:nvCxnSpPr>
          <p:spPr bwMode="ltGray">
            <a:xfrm flipH="1">
              <a:off x="7628693" y="1685885"/>
              <a:ext cx="200720" cy="0"/>
            </a:xfrm>
            <a:prstGeom prst="line">
              <a:avLst/>
            </a:prstGeom>
            <a:solidFill>
              <a:schemeClr val="accent1"/>
            </a:solidFill>
            <a:ln w="22225" cap="rnd" cmpd="sng" algn="ctr">
              <a:solidFill>
                <a:srgbClr val="003738"/>
              </a:solidFill>
              <a:prstDash val="solid"/>
            </a:ln>
            <a:effectLst/>
          </p:spPr>
        </p:cxnSp>
        <p:sp>
          <p:nvSpPr>
            <p:cNvPr id="192" name="Rounded Rectangle 121">
              <a:extLst>
                <a:ext uri="{FF2B5EF4-FFF2-40B4-BE49-F238E27FC236}">
                  <a16:creationId xmlns:a16="http://schemas.microsoft.com/office/drawing/2014/main" id="{8622AD77-4E2C-4C51-B347-FF2D082575CB}"/>
                </a:ext>
              </a:extLst>
            </p:cNvPr>
            <p:cNvSpPr/>
            <p:nvPr/>
          </p:nvSpPr>
          <p:spPr>
            <a:xfrm>
              <a:off x="5860550" y="2888041"/>
              <a:ext cx="2041071" cy="1843949"/>
            </a:xfrm>
            <a:prstGeom prst="rect">
              <a:avLst/>
            </a:prstGeom>
            <a:solidFill>
              <a:srgbClr val="003738"/>
            </a:solidFill>
            <a:ln w="12700"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 dirty="0">
                <a:ea typeface="Meiryo" panose="020B0604030504040204" pitchFamily="34" charset="-128"/>
              </a:endParaRPr>
            </a:p>
          </p:txBody>
        </p:sp>
        <p:sp>
          <p:nvSpPr>
            <p:cNvPr id="193" name="Rounded Rectangle 122">
              <a:extLst>
                <a:ext uri="{FF2B5EF4-FFF2-40B4-BE49-F238E27FC236}">
                  <a16:creationId xmlns:a16="http://schemas.microsoft.com/office/drawing/2014/main" id="{ED6D929D-E3F6-4167-81C7-B72ACA58F4CD}"/>
                </a:ext>
              </a:extLst>
            </p:cNvPr>
            <p:cNvSpPr/>
            <p:nvPr/>
          </p:nvSpPr>
          <p:spPr>
            <a:xfrm>
              <a:off x="6010769" y="3084832"/>
              <a:ext cx="1782326" cy="471487"/>
            </a:xfrm>
            <a:prstGeom prst="rect">
              <a:avLst/>
            </a:prstGeom>
            <a:solidFill>
              <a:srgbClr val="B0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 dirty="0">
                <a:ea typeface="Meiryo" panose="020B0604030504040204" pitchFamily="34" charset="-128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ED1EB488-EE68-4C6D-8B98-CCF009D221F3}"/>
                </a:ext>
              </a:extLst>
            </p:cNvPr>
            <p:cNvSpPr txBox="1"/>
            <p:nvPr/>
          </p:nvSpPr>
          <p:spPr>
            <a:xfrm>
              <a:off x="6010769" y="3355117"/>
              <a:ext cx="1782326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25" b="1" dirty="0">
                  <a:solidFill>
                    <a:srgbClr val="003738"/>
                  </a:solidFill>
                  <a:ea typeface="Meiryo" panose="020B0604030504040204" pitchFamily="34" charset="-128"/>
                </a:rPr>
                <a:t>RAID</a:t>
              </a:r>
            </a:p>
          </p:txBody>
        </p:sp>
        <p:pic>
          <p:nvPicPr>
            <p:cNvPr id="195" name="Picture 9" descr="\\psf\Home\Graphic Tank\Nutanix Icons v2-31.png">
              <a:extLst>
                <a:ext uri="{FF2B5EF4-FFF2-40B4-BE49-F238E27FC236}">
                  <a16:creationId xmlns:a16="http://schemas.microsoft.com/office/drawing/2014/main" id="{4BD77A84-C25E-4BF2-85C1-400ADB141F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067022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6" name="Picture 9" descr="\\psf\Home\Graphic Tank\Nutanix Icons v2-31.png">
              <a:extLst>
                <a:ext uri="{FF2B5EF4-FFF2-40B4-BE49-F238E27FC236}">
                  <a16:creationId xmlns:a16="http://schemas.microsoft.com/office/drawing/2014/main" id="{6B557BE8-F549-46B8-9AE7-C1FA244811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278660" y="3133772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7" name="Picture 9" descr="\\psf\Home\Graphic Tank\Nutanix Icons v2-31.png">
              <a:extLst>
                <a:ext uri="{FF2B5EF4-FFF2-40B4-BE49-F238E27FC236}">
                  <a16:creationId xmlns:a16="http://schemas.microsoft.com/office/drawing/2014/main" id="{B95D186E-C118-47DC-9569-894430B94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490257" y="3133772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9" descr="\\psf\Home\Graphic Tank\Nutanix Icons v2-31.png">
              <a:extLst>
                <a:ext uri="{FF2B5EF4-FFF2-40B4-BE49-F238E27FC236}">
                  <a16:creationId xmlns:a16="http://schemas.microsoft.com/office/drawing/2014/main" id="{B22A883F-A50F-49F4-84FE-864E079AF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701855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9" descr="\\psf\Home\Graphic Tank\Nutanix Icons v2-31.png">
              <a:extLst>
                <a:ext uri="{FF2B5EF4-FFF2-40B4-BE49-F238E27FC236}">
                  <a16:creationId xmlns:a16="http://schemas.microsoft.com/office/drawing/2014/main" id="{5DF3B5C5-8967-4ACE-8301-CF998AC70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915431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9" descr="\\psf\Home\Graphic Tank\Nutanix Icons v2-31.png">
              <a:extLst>
                <a:ext uri="{FF2B5EF4-FFF2-40B4-BE49-F238E27FC236}">
                  <a16:creationId xmlns:a16="http://schemas.microsoft.com/office/drawing/2014/main" id="{8D071B11-F123-4F9F-8576-7F7640D71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125677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9" descr="\\psf\Home\Graphic Tank\Nutanix Icons v2-31.png">
              <a:extLst>
                <a:ext uri="{FF2B5EF4-FFF2-40B4-BE49-F238E27FC236}">
                  <a16:creationId xmlns:a16="http://schemas.microsoft.com/office/drawing/2014/main" id="{44BEAF49-8901-4436-8094-21E5B462A0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339989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9" descr="\\psf\Home\Graphic Tank\Nutanix Icons v2-31.png">
              <a:extLst>
                <a:ext uri="{FF2B5EF4-FFF2-40B4-BE49-F238E27FC236}">
                  <a16:creationId xmlns:a16="http://schemas.microsoft.com/office/drawing/2014/main" id="{63BDA343-687F-4444-AC9C-419E935D28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551627" y="313377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Rounded Rectangle 144">
              <a:extLst>
                <a:ext uri="{FF2B5EF4-FFF2-40B4-BE49-F238E27FC236}">
                  <a16:creationId xmlns:a16="http://schemas.microsoft.com/office/drawing/2014/main" id="{6AE91657-E4E0-4EEB-9D1C-9D5BEDF6A70F}"/>
                </a:ext>
              </a:extLst>
            </p:cNvPr>
            <p:cNvSpPr/>
            <p:nvPr/>
          </p:nvSpPr>
          <p:spPr>
            <a:xfrm>
              <a:off x="6010769" y="3613642"/>
              <a:ext cx="1782326" cy="466492"/>
            </a:xfrm>
            <a:prstGeom prst="rect">
              <a:avLst/>
            </a:prstGeom>
            <a:solidFill>
              <a:srgbClr val="B0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 dirty="0">
                <a:ea typeface="Meiryo" panose="020B0604030504040204" pitchFamily="34" charset="-128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B7720843-DD87-4A89-AEA6-5773829E3AAD}"/>
                </a:ext>
              </a:extLst>
            </p:cNvPr>
            <p:cNvSpPr txBox="1"/>
            <p:nvPr/>
          </p:nvSpPr>
          <p:spPr>
            <a:xfrm>
              <a:off x="6010769" y="3883927"/>
              <a:ext cx="1782326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25" b="1" dirty="0">
                  <a:solidFill>
                    <a:srgbClr val="003738"/>
                  </a:solidFill>
                  <a:ea typeface="Meiryo" panose="020B0604030504040204" pitchFamily="34" charset="-128"/>
                </a:rPr>
                <a:t>RAID</a:t>
              </a:r>
            </a:p>
          </p:txBody>
        </p:sp>
        <p:pic>
          <p:nvPicPr>
            <p:cNvPr id="205" name="Picture 9" descr="\\psf\Home\Graphic Tank\Nutanix Icons v2-31.png">
              <a:extLst>
                <a:ext uri="{FF2B5EF4-FFF2-40B4-BE49-F238E27FC236}">
                  <a16:creationId xmlns:a16="http://schemas.microsoft.com/office/drawing/2014/main" id="{0913862F-0AE7-4D1F-802F-73B988E1C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067022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9" descr="\\psf\Home\Graphic Tank\Nutanix Icons v2-31.png">
              <a:extLst>
                <a:ext uri="{FF2B5EF4-FFF2-40B4-BE49-F238E27FC236}">
                  <a16:creationId xmlns:a16="http://schemas.microsoft.com/office/drawing/2014/main" id="{CC4F225E-1C7B-43AE-B147-779994FD0C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278660" y="3662582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9" descr="\\psf\Home\Graphic Tank\Nutanix Icons v2-31.png">
              <a:extLst>
                <a:ext uri="{FF2B5EF4-FFF2-40B4-BE49-F238E27FC236}">
                  <a16:creationId xmlns:a16="http://schemas.microsoft.com/office/drawing/2014/main" id="{4D435C03-7716-49D4-9DC4-0C67B51DC6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490257" y="3662582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9" descr="\\psf\Home\Graphic Tank\Nutanix Icons v2-31.png">
              <a:extLst>
                <a:ext uri="{FF2B5EF4-FFF2-40B4-BE49-F238E27FC236}">
                  <a16:creationId xmlns:a16="http://schemas.microsoft.com/office/drawing/2014/main" id="{D7484B76-6170-4230-B8CB-753F196378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701855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" name="Picture 9" descr="\\psf\Home\Graphic Tank\Nutanix Icons v2-31.png">
              <a:extLst>
                <a:ext uri="{FF2B5EF4-FFF2-40B4-BE49-F238E27FC236}">
                  <a16:creationId xmlns:a16="http://schemas.microsoft.com/office/drawing/2014/main" id="{F658C17E-6447-4E3A-BEF9-54E0B51D75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915431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9" descr="\\psf\Home\Graphic Tank\Nutanix Icons v2-31.png">
              <a:extLst>
                <a:ext uri="{FF2B5EF4-FFF2-40B4-BE49-F238E27FC236}">
                  <a16:creationId xmlns:a16="http://schemas.microsoft.com/office/drawing/2014/main" id="{E3904FD2-4ECD-4D55-B01F-3D997A61A7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125677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" name="Picture 9" descr="\\psf\Home\Graphic Tank\Nutanix Icons v2-31.png">
              <a:extLst>
                <a:ext uri="{FF2B5EF4-FFF2-40B4-BE49-F238E27FC236}">
                  <a16:creationId xmlns:a16="http://schemas.microsoft.com/office/drawing/2014/main" id="{536DCF85-4ED2-48B3-9EB2-944162FC4E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339989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9" descr="\\psf\Home\Graphic Tank\Nutanix Icons v2-31.png">
              <a:extLst>
                <a:ext uri="{FF2B5EF4-FFF2-40B4-BE49-F238E27FC236}">
                  <a16:creationId xmlns:a16="http://schemas.microsoft.com/office/drawing/2014/main" id="{40DB656B-E3B7-4356-B2D0-FD025FDB9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551627" y="3662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3" name="Straight Connector 154">
              <a:extLst>
                <a:ext uri="{FF2B5EF4-FFF2-40B4-BE49-F238E27FC236}">
                  <a16:creationId xmlns:a16="http://schemas.microsoft.com/office/drawing/2014/main" id="{63DADD18-7CC2-4171-9384-005DA11C85E4}"/>
                </a:ext>
              </a:extLst>
            </p:cNvPr>
            <p:cNvCxnSpPr/>
            <p:nvPr/>
          </p:nvCxnSpPr>
          <p:spPr>
            <a:xfrm>
              <a:off x="6421881" y="2449877"/>
              <a:ext cx="950118" cy="3095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155">
              <a:extLst>
                <a:ext uri="{FF2B5EF4-FFF2-40B4-BE49-F238E27FC236}">
                  <a16:creationId xmlns:a16="http://schemas.microsoft.com/office/drawing/2014/main" id="{83A94274-53E3-487A-8999-71AC3C76728F}"/>
                </a:ext>
              </a:extLst>
            </p:cNvPr>
            <p:cNvCxnSpPr/>
            <p:nvPr/>
          </p:nvCxnSpPr>
          <p:spPr>
            <a:xfrm flipH="1">
              <a:off x="6421881" y="2449877"/>
              <a:ext cx="950118" cy="3095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156">
              <a:extLst>
                <a:ext uri="{FF2B5EF4-FFF2-40B4-BE49-F238E27FC236}">
                  <a16:creationId xmlns:a16="http://schemas.microsoft.com/office/drawing/2014/main" id="{CBBE00B3-D068-443B-99C9-BF1CF0E6EB0C}"/>
                </a:ext>
              </a:extLst>
            </p:cNvPr>
            <p:cNvCxnSpPr/>
            <p:nvPr/>
          </p:nvCxnSpPr>
          <p:spPr>
            <a:xfrm flipV="1">
              <a:off x="7371999" y="2449877"/>
              <a:ext cx="0" cy="3095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157">
              <a:extLst>
                <a:ext uri="{FF2B5EF4-FFF2-40B4-BE49-F238E27FC236}">
                  <a16:creationId xmlns:a16="http://schemas.microsoft.com/office/drawing/2014/main" id="{F67AA81E-E2D8-4DFE-A108-C43D3F280E9B}"/>
                </a:ext>
              </a:extLst>
            </p:cNvPr>
            <p:cNvCxnSpPr/>
            <p:nvPr/>
          </p:nvCxnSpPr>
          <p:spPr>
            <a:xfrm flipV="1">
              <a:off x="6421881" y="2449877"/>
              <a:ext cx="0" cy="3095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ounded Rectangle 158">
              <a:extLst>
                <a:ext uri="{FF2B5EF4-FFF2-40B4-BE49-F238E27FC236}">
                  <a16:creationId xmlns:a16="http://schemas.microsoft.com/office/drawing/2014/main" id="{0F2F279E-9D5D-4693-816E-C06631173E70}"/>
                </a:ext>
              </a:extLst>
            </p:cNvPr>
            <p:cNvSpPr/>
            <p:nvPr/>
          </p:nvSpPr>
          <p:spPr>
            <a:xfrm>
              <a:off x="6107556" y="2255819"/>
              <a:ext cx="628650" cy="194059"/>
            </a:xfrm>
            <a:prstGeom prst="rect">
              <a:avLst/>
            </a:prstGeom>
            <a:solidFill>
              <a:srgbClr val="003738"/>
            </a:solidFill>
            <a:ln w="12700"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75" dirty="0">
                  <a:solidFill>
                    <a:schemeClr val="bg1"/>
                  </a:solidFill>
                  <a:ea typeface="Meiryo" panose="020B0604030504040204" pitchFamily="34" charset="-128"/>
                </a:rPr>
                <a:t>SWITCH-A</a:t>
              </a:r>
              <a:endParaRPr lang="en-AU" sz="1200" dirty="0">
                <a:solidFill>
                  <a:schemeClr val="bg1"/>
                </a:solidFill>
                <a:ea typeface="Meiryo" panose="020B0604030504040204" pitchFamily="34" charset="-128"/>
              </a:endParaRPr>
            </a:p>
          </p:txBody>
        </p:sp>
        <p:sp>
          <p:nvSpPr>
            <p:cNvPr id="218" name="Rounded Rectangle 159">
              <a:extLst>
                <a:ext uri="{FF2B5EF4-FFF2-40B4-BE49-F238E27FC236}">
                  <a16:creationId xmlns:a16="http://schemas.microsoft.com/office/drawing/2014/main" id="{8CFA8AE7-2A18-4AC8-9E2D-7B9FC39DF78B}"/>
                </a:ext>
              </a:extLst>
            </p:cNvPr>
            <p:cNvSpPr/>
            <p:nvPr/>
          </p:nvSpPr>
          <p:spPr>
            <a:xfrm>
              <a:off x="7057674" y="2255819"/>
              <a:ext cx="628650" cy="194058"/>
            </a:xfrm>
            <a:prstGeom prst="rect">
              <a:avLst/>
            </a:prstGeom>
            <a:solidFill>
              <a:srgbClr val="003738"/>
            </a:solidFill>
            <a:ln w="12700"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675" dirty="0">
                  <a:solidFill>
                    <a:schemeClr val="bg1"/>
                  </a:solidFill>
                  <a:ea typeface="Meiryo" panose="020B0604030504040204" pitchFamily="34" charset="-128"/>
                </a:rPr>
                <a:t>SWITCH-B</a:t>
              </a:r>
            </a:p>
          </p:txBody>
        </p:sp>
        <p:sp>
          <p:nvSpPr>
            <p:cNvPr id="219" name="Rounded Rectangle 160">
              <a:extLst>
                <a:ext uri="{FF2B5EF4-FFF2-40B4-BE49-F238E27FC236}">
                  <a16:creationId xmlns:a16="http://schemas.microsoft.com/office/drawing/2014/main" id="{3D18898D-2BA8-434E-A70B-33200DD1CF91}"/>
                </a:ext>
              </a:extLst>
            </p:cNvPr>
            <p:cNvSpPr/>
            <p:nvPr/>
          </p:nvSpPr>
          <p:spPr>
            <a:xfrm>
              <a:off x="6107556" y="2759453"/>
              <a:ext cx="628650" cy="207169"/>
            </a:xfrm>
            <a:prstGeom prst="rect">
              <a:avLst/>
            </a:prstGeom>
            <a:solidFill>
              <a:srgbClr val="003738"/>
            </a:solidFill>
            <a:ln w="12700"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825" dirty="0">
                  <a:solidFill>
                    <a:schemeClr val="bg1"/>
                  </a:solidFill>
                  <a:ea typeface="Meiryo" panose="020B0604030504040204" pitchFamily="34" charset="-128"/>
                </a:rPr>
                <a:t>SP-A</a:t>
              </a:r>
            </a:p>
          </p:txBody>
        </p:sp>
        <p:sp>
          <p:nvSpPr>
            <p:cNvPr id="220" name="Rounded Rectangle 161">
              <a:extLst>
                <a:ext uri="{FF2B5EF4-FFF2-40B4-BE49-F238E27FC236}">
                  <a16:creationId xmlns:a16="http://schemas.microsoft.com/office/drawing/2014/main" id="{006CE40E-7B01-461D-BCEF-5335FC17DFFE}"/>
                </a:ext>
              </a:extLst>
            </p:cNvPr>
            <p:cNvSpPr/>
            <p:nvPr/>
          </p:nvSpPr>
          <p:spPr>
            <a:xfrm>
              <a:off x="7057674" y="2759453"/>
              <a:ext cx="628650" cy="207169"/>
            </a:xfrm>
            <a:prstGeom prst="rect">
              <a:avLst/>
            </a:prstGeom>
            <a:solidFill>
              <a:srgbClr val="003738"/>
            </a:solidFill>
            <a:ln w="12700">
              <a:solidFill>
                <a:srgbClr val="0081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825" dirty="0">
                  <a:solidFill>
                    <a:schemeClr val="bg1"/>
                  </a:solidFill>
                  <a:ea typeface="Meiryo" panose="020B0604030504040204" pitchFamily="34" charset="-128"/>
                </a:rPr>
                <a:t>SP-B</a:t>
              </a:r>
            </a:p>
          </p:txBody>
        </p:sp>
        <p:sp>
          <p:nvSpPr>
            <p:cNvPr id="221" name="Rounded Rectangle 162">
              <a:extLst>
                <a:ext uri="{FF2B5EF4-FFF2-40B4-BE49-F238E27FC236}">
                  <a16:creationId xmlns:a16="http://schemas.microsoft.com/office/drawing/2014/main" id="{BED1D16A-1F66-434A-8922-B0258543EA30}"/>
                </a:ext>
              </a:extLst>
            </p:cNvPr>
            <p:cNvSpPr/>
            <p:nvPr/>
          </p:nvSpPr>
          <p:spPr>
            <a:xfrm>
              <a:off x="6010769" y="4141643"/>
              <a:ext cx="1782326" cy="466492"/>
            </a:xfrm>
            <a:prstGeom prst="rect">
              <a:avLst/>
            </a:prstGeom>
            <a:solidFill>
              <a:srgbClr val="B0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013" dirty="0">
                <a:ea typeface="Meiryo" panose="020B0604030504040204" pitchFamily="34" charset="-128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CBAE46A1-370C-4216-B20D-4A69F517CEB2}"/>
                </a:ext>
              </a:extLst>
            </p:cNvPr>
            <p:cNvSpPr txBox="1"/>
            <p:nvPr/>
          </p:nvSpPr>
          <p:spPr>
            <a:xfrm>
              <a:off x="6010769" y="4411928"/>
              <a:ext cx="1782326" cy="2192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25" b="1" dirty="0">
                  <a:solidFill>
                    <a:srgbClr val="003738"/>
                  </a:solidFill>
                  <a:ea typeface="Meiryo" panose="020B0604030504040204" pitchFamily="34" charset="-128"/>
                </a:rPr>
                <a:t>RAID</a:t>
              </a:r>
            </a:p>
          </p:txBody>
        </p:sp>
        <p:pic>
          <p:nvPicPr>
            <p:cNvPr id="223" name="Picture 9" descr="\\psf\Home\Graphic Tank\Nutanix Icons v2-31.png">
              <a:extLst>
                <a:ext uri="{FF2B5EF4-FFF2-40B4-BE49-F238E27FC236}">
                  <a16:creationId xmlns:a16="http://schemas.microsoft.com/office/drawing/2014/main" id="{65D88F9E-57E4-428C-9A20-5C3D383B09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067022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4" name="Picture 9" descr="\\psf\Home\Graphic Tank\Nutanix Icons v2-31.png">
              <a:extLst>
                <a:ext uri="{FF2B5EF4-FFF2-40B4-BE49-F238E27FC236}">
                  <a16:creationId xmlns:a16="http://schemas.microsoft.com/office/drawing/2014/main" id="{1F33337A-ABB1-49B5-9E99-DA7A1F2D1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278660" y="4190584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5" name="Picture 9" descr="\\psf\Home\Graphic Tank\Nutanix Icons v2-31.png">
              <a:extLst>
                <a:ext uri="{FF2B5EF4-FFF2-40B4-BE49-F238E27FC236}">
                  <a16:creationId xmlns:a16="http://schemas.microsoft.com/office/drawing/2014/main" id="{779A518C-2806-4FF7-BEE5-0698AD5BD2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490257" y="4190583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6" name="Picture 9" descr="\\psf\Home\Graphic Tank\Nutanix Icons v2-31.png">
              <a:extLst>
                <a:ext uri="{FF2B5EF4-FFF2-40B4-BE49-F238E27FC236}">
                  <a16:creationId xmlns:a16="http://schemas.microsoft.com/office/drawing/2014/main" id="{E1AF2889-1E49-4F80-A31E-E98954D59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701855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7" name="Picture 9" descr="\\psf\Home\Graphic Tank\Nutanix Icons v2-31.png">
              <a:extLst>
                <a:ext uri="{FF2B5EF4-FFF2-40B4-BE49-F238E27FC236}">
                  <a16:creationId xmlns:a16="http://schemas.microsoft.com/office/drawing/2014/main" id="{1786D148-28C1-401A-9C6B-D20C160502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6915431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9" descr="\\psf\Home\Graphic Tank\Nutanix Icons v2-31.png">
              <a:extLst>
                <a:ext uri="{FF2B5EF4-FFF2-40B4-BE49-F238E27FC236}">
                  <a16:creationId xmlns:a16="http://schemas.microsoft.com/office/drawing/2014/main" id="{CC001358-92A9-4D32-B9E1-4C57BC9A6D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125677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9" name="Picture 9" descr="\\psf\Home\Graphic Tank\Nutanix Icons v2-31.png">
              <a:extLst>
                <a:ext uri="{FF2B5EF4-FFF2-40B4-BE49-F238E27FC236}">
                  <a16:creationId xmlns:a16="http://schemas.microsoft.com/office/drawing/2014/main" id="{D3D8400C-A764-47F2-8DE0-C551308C4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339989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0" name="Picture 9" descr="\\psf\Home\Graphic Tank\Nutanix Icons v2-31.png">
              <a:extLst>
                <a:ext uri="{FF2B5EF4-FFF2-40B4-BE49-F238E27FC236}">
                  <a16:creationId xmlns:a16="http://schemas.microsoft.com/office/drawing/2014/main" id="{9C420890-6A90-492B-BB49-43F1B18637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ltGray">
            <a:xfrm>
              <a:off x="7551627" y="4190585"/>
              <a:ext cx="174580" cy="22134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93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99CB0-5E1F-1540-9392-7D7BF3E8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ea typeface="+mn-ea"/>
              </a:rPr>
              <a:t>복잡한 백업</a:t>
            </a:r>
            <a:r>
              <a:rPr kumimoji="1" lang="en-US" altLang="ko-KR" dirty="0">
                <a:latin typeface="+mn-lt"/>
                <a:ea typeface="+mn-ea"/>
              </a:rPr>
              <a:t> </a:t>
            </a:r>
            <a:r>
              <a:rPr kumimoji="1" lang="ko-KR" altLang="en-US" dirty="0">
                <a:latin typeface="+mn-lt"/>
                <a:ea typeface="+mn-ea"/>
              </a:rPr>
              <a:t>인프라</a:t>
            </a:r>
            <a:r>
              <a:rPr kumimoji="1" lang="en-US" altLang="ko-KR" dirty="0">
                <a:latin typeface="+mn-lt"/>
                <a:ea typeface="+mn-ea"/>
              </a:rPr>
              <a:t> </a:t>
            </a:r>
            <a:r>
              <a:rPr kumimoji="1" lang="ko-KR" altLang="en-US" dirty="0">
                <a:latin typeface="+mn-lt"/>
                <a:ea typeface="+mn-ea"/>
              </a:rPr>
              <a:t>환경</a:t>
            </a:r>
            <a:endParaRPr kumimoji="1" lang="ko-Kore-KR" altLang="en-US" dirty="0">
              <a:latin typeface="+mn-lt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C5B453-8D65-E741-B2A9-FD324A05475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8F94F2-79B1-4F8D-B2F0-3428BA660B51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: Rounded Corners 2">
            <a:extLst>
              <a:ext uri="{FF2B5EF4-FFF2-40B4-BE49-F238E27FC236}">
                <a16:creationId xmlns:a16="http://schemas.microsoft.com/office/drawing/2014/main" id="{9845E68F-04D7-934E-8CBF-34EAA47ABAC4}"/>
              </a:ext>
            </a:extLst>
          </p:cNvPr>
          <p:cNvSpPr/>
          <p:nvPr/>
        </p:nvSpPr>
        <p:spPr bwMode="gray">
          <a:xfrm>
            <a:off x="4300231" y="2132024"/>
            <a:ext cx="4667250" cy="1999252"/>
          </a:xfrm>
          <a:prstGeom prst="roundRect">
            <a:avLst>
              <a:gd name="adj" fmla="val 366"/>
            </a:avLst>
          </a:prstGeom>
          <a:noFill/>
          <a:ln w="12700" cap="flat" cmpd="sng" algn="ctr">
            <a:solidFill>
              <a:srgbClr val="93EB2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lIns="197510" tIns="197510" rIns="197510" bIns="197510" rtlCol="0" anchor="ctr"/>
          <a:lstStyle/>
          <a:p>
            <a:pPr algn="ctr" defTabSz="685772">
              <a:spcBef>
                <a:spcPts val="972"/>
              </a:spcBef>
            </a:pPr>
            <a:endParaRPr lang="en-US" sz="1125" dirty="0">
              <a:solidFill>
                <a:schemeClr val="tx1">
                  <a:lumMod val="75000"/>
                  <a:lumOff val="25000"/>
                </a:schemeClr>
              </a:solidFill>
              <a:cs typeface="Gotham Book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31256E-4EB4-7241-81BA-EA66B68971F3}"/>
              </a:ext>
            </a:extLst>
          </p:cNvPr>
          <p:cNvGrpSpPr/>
          <p:nvPr/>
        </p:nvGrpSpPr>
        <p:grpSpPr>
          <a:xfrm>
            <a:off x="4463988" y="2614415"/>
            <a:ext cx="576904" cy="610846"/>
            <a:chOff x="3690076" y="1272744"/>
            <a:chExt cx="600775" cy="636121"/>
          </a:xfrm>
        </p:grpSpPr>
        <p:sp>
          <p:nvSpPr>
            <p:cNvPr id="7" name="Chevron 30">
              <a:extLst>
                <a:ext uri="{FF2B5EF4-FFF2-40B4-BE49-F238E27FC236}">
                  <a16:creationId xmlns:a16="http://schemas.microsoft.com/office/drawing/2014/main" id="{294B8ED2-1DE2-DD48-91F0-1C627D6A8B1C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690076" y="1272744"/>
              <a:ext cx="269982" cy="636121"/>
            </a:xfrm>
            <a:prstGeom prst="chevron">
              <a:avLst>
                <a:gd name="adj" fmla="val 76389"/>
              </a:avLst>
            </a:prstGeom>
            <a:solidFill>
              <a:srgbClr val="B1CC11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endParaRPr lang="en-US" sz="1999" dirty="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" name="Chevron 31">
              <a:extLst>
                <a:ext uri="{FF2B5EF4-FFF2-40B4-BE49-F238E27FC236}">
                  <a16:creationId xmlns:a16="http://schemas.microsoft.com/office/drawing/2014/main" id="{5D0FBAC3-89CE-0D48-B123-329F83DDCD0D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3855472" y="1272744"/>
              <a:ext cx="269982" cy="636121"/>
            </a:xfrm>
            <a:prstGeom prst="chevron">
              <a:avLst>
                <a:gd name="adj" fmla="val 76389"/>
              </a:avLst>
            </a:prstGeom>
            <a:solidFill>
              <a:srgbClr val="B1CC11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endParaRPr lang="en-US" sz="1999" dirty="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9" name="Chevron 32">
              <a:extLst>
                <a:ext uri="{FF2B5EF4-FFF2-40B4-BE49-F238E27FC236}">
                  <a16:creationId xmlns:a16="http://schemas.microsoft.com/office/drawing/2014/main" id="{7B952811-58DD-1542-A7F4-F663ACF58E43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4020869" y="1272744"/>
              <a:ext cx="269982" cy="636121"/>
            </a:xfrm>
            <a:prstGeom prst="chevron">
              <a:avLst>
                <a:gd name="adj" fmla="val 76389"/>
              </a:avLst>
            </a:prstGeom>
            <a:solidFill>
              <a:srgbClr val="B1CC11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endParaRPr lang="en-US" sz="1999" dirty="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</p:grpSp>
      <p:sp>
        <p:nvSpPr>
          <p:cNvPr id="10" name="Rectangle: Rounded Corners 29">
            <a:extLst>
              <a:ext uri="{FF2B5EF4-FFF2-40B4-BE49-F238E27FC236}">
                <a16:creationId xmlns:a16="http://schemas.microsoft.com/office/drawing/2014/main" id="{81282C19-D447-474A-BFD5-7A26D0BB4C69}"/>
              </a:ext>
            </a:extLst>
          </p:cNvPr>
          <p:cNvSpPr/>
          <p:nvPr/>
        </p:nvSpPr>
        <p:spPr>
          <a:xfrm>
            <a:off x="304695" y="4285485"/>
            <a:ext cx="8894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스토리지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" name="Rectangle: Rounded Corners 30">
            <a:extLst>
              <a:ext uri="{FF2B5EF4-FFF2-40B4-BE49-F238E27FC236}">
                <a16:creationId xmlns:a16="http://schemas.microsoft.com/office/drawing/2014/main" id="{AD8C27D2-13BB-7F43-98C0-D32DC1001C6F}"/>
              </a:ext>
            </a:extLst>
          </p:cNvPr>
          <p:cNvSpPr/>
          <p:nvPr/>
        </p:nvSpPr>
        <p:spPr>
          <a:xfrm>
            <a:off x="1298214" y="4285485"/>
            <a:ext cx="8894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중복제거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31">
            <a:extLst>
              <a:ext uri="{FF2B5EF4-FFF2-40B4-BE49-F238E27FC236}">
                <a16:creationId xmlns:a16="http://schemas.microsoft.com/office/drawing/2014/main" id="{5A4C9E74-4290-5944-A16E-7535330922E6}"/>
              </a:ext>
            </a:extLst>
          </p:cNvPr>
          <p:cNvSpPr/>
          <p:nvPr/>
        </p:nvSpPr>
        <p:spPr>
          <a:xfrm>
            <a:off x="2291733" y="4285485"/>
            <a:ext cx="8894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클라우드</a:t>
            </a:r>
            <a:r>
              <a:rPr lang="ko-KR" altLang="en-US" sz="1000" dirty="0">
                <a:solidFill>
                  <a:schemeClr val="bg1"/>
                </a:solidFill>
              </a:rPr>
              <a:t> 스토리지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32">
            <a:extLst>
              <a:ext uri="{FF2B5EF4-FFF2-40B4-BE49-F238E27FC236}">
                <a16:creationId xmlns:a16="http://schemas.microsoft.com/office/drawing/2014/main" id="{FB268657-28C0-954D-B113-E13B6864C3C0}"/>
              </a:ext>
            </a:extLst>
          </p:cNvPr>
          <p:cNvSpPr/>
          <p:nvPr/>
        </p:nvSpPr>
        <p:spPr>
          <a:xfrm>
            <a:off x="304695" y="3862083"/>
            <a:ext cx="3868242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rgbClr val="93EB20"/>
                </a:solidFill>
              </a:rPr>
              <a:t>스토리지 네트워크</a:t>
            </a:r>
            <a:endParaRPr lang="en-US" sz="1125" dirty="0">
              <a:solidFill>
                <a:srgbClr val="93EB20"/>
              </a:solidFill>
            </a:endParaRPr>
          </a:p>
        </p:txBody>
      </p:sp>
      <p:sp>
        <p:nvSpPr>
          <p:cNvPr id="14" name="Rectangle: Rounded Corners 33">
            <a:extLst>
              <a:ext uri="{FF2B5EF4-FFF2-40B4-BE49-F238E27FC236}">
                <a16:creationId xmlns:a16="http://schemas.microsoft.com/office/drawing/2014/main" id="{C28B7705-E3E3-3445-95FD-9C0D3A87EED1}"/>
              </a:ext>
            </a:extLst>
          </p:cNvPr>
          <p:cNvSpPr/>
          <p:nvPr/>
        </p:nvSpPr>
        <p:spPr>
          <a:xfrm>
            <a:off x="1618793" y="3346636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125" b="1" dirty="0">
                <a:solidFill>
                  <a:schemeClr val="bg1"/>
                </a:solidFill>
              </a:rPr>
              <a:t>x86 Server</a:t>
            </a:r>
          </a:p>
        </p:txBody>
      </p:sp>
      <p:sp>
        <p:nvSpPr>
          <p:cNvPr id="15" name="Rectangle: Rounded Corners 35">
            <a:extLst>
              <a:ext uri="{FF2B5EF4-FFF2-40B4-BE49-F238E27FC236}">
                <a16:creationId xmlns:a16="http://schemas.microsoft.com/office/drawing/2014/main" id="{66492ED1-C895-D04B-ACD0-5EB1895E8ACD}"/>
              </a:ext>
            </a:extLst>
          </p:cNvPr>
          <p:cNvSpPr/>
          <p:nvPr/>
        </p:nvSpPr>
        <p:spPr>
          <a:xfrm>
            <a:off x="1618793" y="2883758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하이퍼바이저</a:t>
            </a:r>
            <a:endParaRPr lang="en-US" altLang="ko-Kore-KR" sz="1000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37">
            <a:extLst>
              <a:ext uri="{FF2B5EF4-FFF2-40B4-BE49-F238E27FC236}">
                <a16:creationId xmlns:a16="http://schemas.microsoft.com/office/drawing/2014/main" id="{BA0128E9-4BB9-4940-B231-B884CE14E606}"/>
              </a:ext>
            </a:extLst>
          </p:cNvPr>
          <p:cNvSpPr/>
          <p:nvPr/>
        </p:nvSpPr>
        <p:spPr>
          <a:xfrm>
            <a:off x="1618793" y="2441403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백업 서버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40">
            <a:extLst>
              <a:ext uri="{FF2B5EF4-FFF2-40B4-BE49-F238E27FC236}">
                <a16:creationId xmlns:a16="http://schemas.microsoft.com/office/drawing/2014/main" id="{82512E28-C204-A945-AB49-196E43FE27A3}"/>
              </a:ext>
            </a:extLst>
          </p:cNvPr>
          <p:cNvSpPr/>
          <p:nvPr/>
        </p:nvSpPr>
        <p:spPr>
          <a:xfrm>
            <a:off x="2945382" y="3346636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ore-KR" sz="1125" b="1" dirty="0">
                <a:solidFill>
                  <a:schemeClr val="bg1"/>
                </a:solidFill>
              </a:rPr>
              <a:t>x86 Server</a:t>
            </a:r>
          </a:p>
        </p:txBody>
      </p:sp>
      <p:sp>
        <p:nvSpPr>
          <p:cNvPr id="18" name="Rectangle: Rounded Corners 41">
            <a:extLst>
              <a:ext uri="{FF2B5EF4-FFF2-40B4-BE49-F238E27FC236}">
                <a16:creationId xmlns:a16="http://schemas.microsoft.com/office/drawing/2014/main" id="{DAFCE9A0-C66D-8F40-AE40-29B6DB4BC0C7}"/>
              </a:ext>
            </a:extLst>
          </p:cNvPr>
          <p:cNvSpPr/>
          <p:nvPr/>
        </p:nvSpPr>
        <p:spPr>
          <a:xfrm>
            <a:off x="2945382" y="2883758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하이퍼바이저</a:t>
            </a:r>
            <a:endParaRPr lang="en-US" altLang="ko-Kore-KR" sz="1000" dirty="0">
              <a:solidFill>
                <a:schemeClr val="bg1"/>
              </a:solidFill>
            </a:endParaRPr>
          </a:p>
        </p:txBody>
      </p:sp>
      <p:sp>
        <p:nvSpPr>
          <p:cNvPr id="19" name="Rectangle: Rounded Corners 42">
            <a:extLst>
              <a:ext uri="{FF2B5EF4-FFF2-40B4-BE49-F238E27FC236}">
                <a16:creationId xmlns:a16="http://schemas.microsoft.com/office/drawing/2014/main" id="{7DB4D06A-033B-B445-9E8C-077DA55D68AE}"/>
              </a:ext>
            </a:extLst>
          </p:cNvPr>
          <p:cNvSpPr/>
          <p:nvPr/>
        </p:nvSpPr>
        <p:spPr>
          <a:xfrm>
            <a:off x="2945382" y="2441403"/>
            <a:ext cx="123270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데이터 </a:t>
            </a:r>
            <a:r>
              <a:rPr lang="ko-KR" altLang="en-US" sz="1000" dirty="0" err="1">
                <a:solidFill>
                  <a:schemeClr val="bg1"/>
                </a:solidFill>
              </a:rPr>
              <a:t>무버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0" name="Rectangle: Rounded Corners 43">
            <a:extLst>
              <a:ext uri="{FF2B5EF4-FFF2-40B4-BE49-F238E27FC236}">
                <a16:creationId xmlns:a16="http://schemas.microsoft.com/office/drawing/2014/main" id="{4E298B31-4C20-F547-B384-E8507136D837}"/>
              </a:ext>
            </a:extLst>
          </p:cNvPr>
          <p:cNvSpPr/>
          <p:nvPr/>
        </p:nvSpPr>
        <p:spPr>
          <a:xfrm>
            <a:off x="301205" y="3346636"/>
            <a:ext cx="12001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25" b="1" dirty="0">
                <a:solidFill>
                  <a:schemeClr val="bg1"/>
                </a:solidFill>
              </a:rPr>
              <a:t>x86 Server</a:t>
            </a:r>
          </a:p>
        </p:txBody>
      </p:sp>
      <p:sp>
        <p:nvSpPr>
          <p:cNvPr id="21" name="Rectangle: Rounded Corners 44">
            <a:extLst>
              <a:ext uri="{FF2B5EF4-FFF2-40B4-BE49-F238E27FC236}">
                <a16:creationId xmlns:a16="http://schemas.microsoft.com/office/drawing/2014/main" id="{98D52A12-9B6F-A049-A12A-0B93158F68A8}"/>
              </a:ext>
            </a:extLst>
          </p:cNvPr>
          <p:cNvSpPr/>
          <p:nvPr/>
        </p:nvSpPr>
        <p:spPr>
          <a:xfrm>
            <a:off x="301205" y="2915816"/>
            <a:ext cx="12001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</a:rPr>
              <a:t>하이퍼바이저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2" name="Rectangle: Rounded Corners 45">
            <a:extLst>
              <a:ext uri="{FF2B5EF4-FFF2-40B4-BE49-F238E27FC236}">
                <a16:creationId xmlns:a16="http://schemas.microsoft.com/office/drawing/2014/main" id="{3F4360F3-8511-2149-817F-3A6240A7246C}"/>
              </a:ext>
            </a:extLst>
          </p:cNvPr>
          <p:cNvSpPr/>
          <p:nvPr/>
        </p:nvSpPr>
        <p:spPr>
          <a:xfrm>
            <a:off x="299144" y="2422811"/>
            <a:ext cx="1200150" cy="439520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App </a:t>
            </a:r>
            <a:r>
              <a:rPr lang="ko-KR" altLang="en-US" sz="1000" dirty="0">
                <a:solidFill>
                  <a:schemeClr val="bg1"/>
                </a:solidFill>
              </a:rPr>
              <a:t>서버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46">
            <a:extLst>
              <a:ext uri="{FF2B5EF4-FFF2-40B4-BE49-F238E27FC236}">
                <a16:creationId xmlns:a16="http://schemas.microsoft.com/office/drawing/2014/main" id="{EA76B281-3CC6-2442-979F-4EF6E5793405}"/>
              </a:ext>
            </a:extLst>
          </p:cNvPr>
          <p:cNvSpPr/>
          <p:nvPr/>
        </p:nvSpPr>
        <p:spPr>
          <a:xfrm>
            <a:off x="3265138" y="4285485"/>
            <a:ext cx="8894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테이프 라이브러리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ectangle: Rounded Corners 47">
            <a:extLst>
              <a:ext uri="{FF2B5EF4-FFF2-40B4-BE49-F238E27FC236}">
                <a16:creationId xmlns:a16="http://schemas.microsoft.com/office/drawing/2014/main" id="{903234D8-9A8B-404B-B80E-3256418932FA}"/>
              </a:ext>
            </a:extLst>
          </p:cNvPr>
          <p:cNvSpPr/>
          <p:nvPr/>
        </p:nvSpPr>
        <p:spPr>
          <a:xfrm>
            <a:off x="1618792" y="1999048"/>
            <a:ext cx="255929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rgbClr val="93EB20"/>
                </a:solidFill>
              </a:rPr>
              <a:t>백업 운영</a:t>
            </a:r>
            <a:r>
              <a:rPr lang="en-US" altLang="ko-KR" sz="1125" dirty="0">
                <a:solidFill>
                  <a:srgbClr val="93EB20"/>
                </a:solidFill>
              </a:rPr>
              <a:t>/</a:t>
            </a:r>
            <a:r>
              <a:rPr lang="ko-KR" altLang="en-US" sz="1125" dirty="0">
                <a:solidFill>
                  <a:srgbClr val="93EB20"/>
                </a:solidFill>
              </a:rPr>
              <a:t>관리</a:t>
            </a:r>
            <a:r>
              <a:rPr lang="en-US" altLang="ko-KR" sz="1125" dirty="0">
                <a:solidFill>
                  <a:srgbClr val="93EB20"/>
                </a:solidFill>
              </a:rPr>
              <a:t> UI</a:t>
            </a:r>
            <a:endParaRPr lang="en-US" sz="1125" dirty="0">
              <a:solidFill>
                <a:srgbClr val="93EB20"/>
              </a:solidFill>
            </a:endParaRPr>
          </a:p>
        </p:txBody>
      </p:sp>
      <p:sp>
        <p:nvSpPr>
          <p:cNvPr id="25" name="Rectangle: Rounded Corners 49">
            <a:extLst>
              <a:ext uri="{FF2B5EF4-FFF2-40B4-BE49-F238E27FC236}">
                <a16:creationId xmlns:a16="http://schemas.microsoft.com/office/drawing/2014/main" id="{90BD96BD-60F4-3C48-B476-65F2C2DA3905}"/>
              </a:ext>
            </a:extLst>
          </p:cNvPr>
          <p:cNvSpPr/>
          <p:nvPr/>
        </p:nvSpPr>
        <p:spPr>
          <a:xfrm>
            <a:off x="301205" y="1991992"/>
            <a:ext cx="1200150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rgbClr val="93EB20"/>
                </a:solidFill>
              </a:rPr>
              <a:t>가상화 관리</a:t>
            </a:r>
            <a:endParaRPr lang="en-US" sz="1125" dirty="0">
              <a:solidFill>
                <a:srgbClr val="93EB20"/>
              </a:solidFill>
            </a:endParaRPr>
          </a:p>
        </p:txBody>
      </p:sp>
      <p:sp>
        <p:nvSpPr>
          <p:cNvPr id="26" name="Rectangle: Rounded Corners 50">
            <a:extLst>
              <a:ext uri="{FF2B5EF4-FFF2-40B4-BE49-F238E27FC236}">
                <a16:creationId xmlns:a16="http://schemas.microsoft.com/office/drawing/2014/main" id="{5D0CDEA7-2D19-A64C-A9B1-1DB4872F4C3F}"/>
              </a:ext>
            </a:extLst>
          </p:cNvPr>
          <p:cNvSpPr/>
          <p:nvPr/>
        </p:nvSpPr>
        <p:spPr>
          <a:xfrm>
            <a:off x="304694" y="1464354"/>
            <a:ext cx="3868242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chemeClr val="bg1">
                <a:alpha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25" dirty="0">
                <a:solidFill>
                  <a:srgbClr val="93EB20"/>
                </a:solidFill>
              </a:rPr>
              <a:t>가상 인프라 통합 모니터링</a:t>
            </a:r>
            <a:endParaRPr lang="en-US" sz="1125" dirty="0">
              <a:solidFill>
                <a:srgbClr val="93EB20"/>
              </a:solidFill>
            </a:endParaRP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4F4B29E-2C13-894C-9D62-5A6149285CA5}"/>
              </a:ext>
            </a:extLst>
          </p:cNvPr>
          <p:cNvSpPr txBox="1">
            <a:spLocks/>
          </p:cNvSpPr>
          <p:nvPr/>
        </p:nvSpPr>
        <p:spPr>
          <a:xfrm>
            <a:off x="446654" y="989558"/>
            <a:ext cx="3482018" cy="377334"/>
          </a:xfrm>
          <a:prstGeom prst="rect">
            <a:avLst/>
          </a:prstGeom>
        </p:spPr>
        <p:txBody>
          <a:bodyPr vert="horz" lIns="57150" tIns="28575" rIns="57150" bIns="28575" rtlCol="0" anchor="ctr">
            <a:normAutofit/>
          </a:bodyPr>
          <a:lstStyle>
            <a:defPPr>
              <a:defRPr lang="en-US"/>
            </a:defPPr>
            <a:lvl1pPr marL="122827" indent="-122827" algn="l" defTabSz="491307" rtl="0" eaLnBrk="1" latinLnBrk="0" hangingPunct="1">
              <a:lnSpc>
                <a:spcPct val="90000"/>
              </a:lnSpc>
              <a:spcBef>
                <a:spcPts val="537"/>
              </a:spcBef>
              <a:buFont typeface="Arial" panose="020B0604020202020204" pitchFamily="34" charset="0"/>
              <a:buChar char="•"/>
              <a:defRPr sz="7445" kern="1200">
                <a:solidFill>
                  <a:schemeClr val="accent1"/>
                </a:solidFill>
                <a:latin typeface="Gotham Medium" pitchFamily="2" charset="0"/>
                <a:ea typeface="+mn-ea"/>
                <a:cs typeface="Gotham Medium" pitchFamily="2" charset="0"/>
              </a:defRPr>
            </a:lvl1pPr>
            <a:lvl2pPr marL="368480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Book"/>
                <a:ea typeface="+mn-ea"/>
                <a:cs typeface="+mn-cs"/>
              </a:defRPr>
            </a:lvl2pPr>
            <a:lvl3pPr marL="614134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Book"/>
                <a:ea typeface="+mn-ea"/>
                <a:cs typeface="+mn-cs"/>
              </a:defRPr>
            </a:lvl3pPr>
            <a:lvl4pPr marL="859787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Book"/>
                <a:ea typeface="+mn-ea"/>
                <a:cs typeface="+mn-cs"/>
              </a:defRPr>
            </a:lvl4pPr>
            <a:lvl5pPr marL="1105441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Gotham Book"/>
                <a:ea typeface="+mn-ea"/>
                <a:cs typeface="+mn-cs"/>
              </a:defRPr>
            </a:lvl5pPr>
            <a:lvl6pPr marL="1351095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9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96748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9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42402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9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88055" indent="-122827" algn="l" defTabSz="491307" rtl="0" eaLnBrk="1" latinLnBrk="0" hangingPunct="1">
              <a:lnSpc>
                <a:spcPct val="90000"/>
              </a:lnSpc>
              <a:spcBef>
                <a:spcPts val="269"/>
              </a:spcBef>
              <a:buFont typeface="Arial" panose="020B0604020202020204" pitchFamily="34" charset="0"/>
              <a:buChar char="•"/>
              <a:defRPr sz="9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ko-KR" altLang="en-US" sz="1250" dirty="0" err="1">
                <a:solidFill>
                  <a:schemeClr val="bg1"/>
                </a:solidFill>
                <a:latin typeface="+mn-lt"/>
                <a:cs typeface="Tahoma" panose="020B0604030504040204" pitchFamily="34" charset="0"/>
              </a:rPr>
              <a:t>레거시</a:t>
            </a:r>
            <a:r>
              <a:rPr lang="en-US" altLang="ko-KR" sz="1250" dirty="0">
                <a:solidFill>
                  <a:schemeClr val="bg1"/>
                </a:solidFill>
                <a:latin typeface="+mn-lt"/>
                <a:cs typeface="Tahoma" panose="020B0604030504040204" pitchFamily="34" charset="0"/>
              </a:rPr>
              <a:t>(3-Tier)</a:t>
            </a:r>
            <a:r>
              <a:rPr lang="ko-KR" altLang="en-US" sz="1250" dirty="0">
                <a:solidFill>
                  <a:schemeClr val="bg1"/>
                </a:solidFill>
                <a:latin typeface="+mn-lt"/>
                <a:cs typeface="Tahoma" panose="020B0604030504040204" pitchFamily="34" charset="0"/>
              </a:rPr>
              <a:t> 백업 인프라</a:t>
            </a:r>
            <a:endParaRPr lang="en-US" sz="1250" dirty="0">
              <a:solidFill>
                <a:schemeClr val="bg1"/>
              </a:solidFill>
              <a:latin typeface="+mn-lt"/>
              <a:cs typeface="Tahoma" panose="020B0604030504040204" pitchFamily="34" charset="0"/>
            </a:endParaRPr>
          </a:p>
        </p:txBody>
      </p:sp>
      <p:sp>
        <p:nvSpPr>
          <p:cNvPr id="28" name="Rectangle: Rounded Corners 53">
            <a:extLst>
              <a:ext uri="{FF2B5EF4-FFF2-40B4-BE49-F238E27FC236}">
                <a16:creationId xmlns:a16="http://schemas.microsoft.com/office/drawing/2014/main" id="{F9BA1669-28EA-8A45-B779-B8D1CAE31CF3}"/>
              </a:ext>
            </a:extLst>
          </p:cNvPr>
          <p:cNvSpPr/>
          <p:nvPr/>
        </p:nvSpPr>
        <p:spPr>
          <a:xfrm>
            <a:off x="254903" y="1949220"/>
            <a:ext cx="1291167" cy="1800044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25" dirty="0" err="1">
              <a:solidFill>
                <a:schemeClr val="bg1"/>
              </a:solidFill>
            </a:endParaRPr>
          </a:p>
        </p:txBody>
      </p:sp>
      <p:sp>
        <p:nvSpPr>
          <p:cNvPr id="29" name="Rectangle: Rounded Corners 54">
            <a:extLst>
              <a:ext uri="{FF2B5EF4-FFF2-40B4-BE49-F238E27FC236}">
                <a16:creationId xmlns:a16="http://schemas.microsoft.com/office/drawing/2014/main" id="{1059622A-5139-1249-87F4-5CBC764DDC42}"/>
              </a:ext>
            </a:extLst>
          </p:cNvPr>
          <p:cNvSpPr/>
          <p:nvPr/>
        </p:nvSpPr>
        <p:spPr>
          <a:xfrm>
            <a:off x="1579729" y="1949220"/>
            <a:ext cx="2628194" cy="1800044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25" dirty="0" err="1">
              <a:solidFill>
                <a:schemeClr val="bg1"/>
              </a:solidFill>
            </a:endParaRPr>
          </a:p>
        </p:txBody>
      </p:sp>
      <p:sp>
        <p:nvSpPr>
          <p:cNvPr id="30" name="Rectangle: Rounded Corners 55">
            <a:extLst>
              <a:ext uri="{FF2B5EF4-FFF2-40B4-BE49-F238E27FC236}">
                <a16:creationId xmlns:a16="http://schemas.microsoft.com/office/drawing/2014/main" id="{037FA886-A32D-7445-A0A2-20E33C6E7BF2}"/>
              </a:ext>
            </a:extLst>
          </p:cNvPr>
          <p:cNvSpPr/>
          <p:nvPr/>
        </p:nvSpPr>
        <p:spPr>
          <a:xfrm>
            <a:off x="251521" y="3800406"/>
            <a:ext cx="3952874" cy="904726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B0D2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25" dirty="0" err="1">
              <a:solidFill>
                <a:schemeClr val="bg1"/>
              </a:solidFill>
            </a:endParaRPr>
          </a:p>
        </p:txBody>
      </p:sp>
      <p:sp>
        <p:nvSpPr>
          <p:cNvPr id="31" name="Rectangle: Rounded Corners 56">
            <a:extLst>
              <a:ext uri="{FF2B5EF4-FFF2-40B4-BE49-F238E27FC236}">
                <a16:creationId xmlns:a16="http://schemas.microsoft.com/office/drawing/2014/main" id="{7297A1D6-77A1-5E4E-980F-6AB6DB85C6D4}"/>
              </a:ext>
            </a:extLst>
          </p:cNvPr>
          <p:cNvSpPr/>
          <p:nvPr/>
        </p:nvSpPr>
        <p:spPr>
          <a:xfrm>
            <a:off x="251521" y="1419622"/>
            <a:ext cx="3952874" cy="447984"/>
          </a:xfrm>
          <a:prstGeom prst="roundRect">
            <a:avLst>
              <a:gd name="adj" fmla="val 0"/>
            </a:avLst>
          </a:prstGeom>
          <a:noFill/>
          <a:ln w="28575">
            <a:solidFill>
              <a:srgbClr val="B0D2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25" dirty="0" err="1">
              <a:solidFill>
                <a:schemeClr val="bg1"/>
              </a:solidFill>
            </a:endParaRPr>
          </a:p>
        </p:txBody>
      </p:sp>
      <p:sp>
        <p:nvSpPr>
          <p:cNvPr id="32" name="Rounded Rectangle 272">
            <a:extLst>
              <a:ext uri="{FF2B5EF4-FFF2-40B4-BE49-F238E27FC236}">
                <a16:creationId xmlns:a16="http://schemas.microsoft.com/office/drawing/2014/main" id="{DEF62874-673D-A241-8CFD-06292E945EDF}"/>
              </a:ext>
            </a:extLst>
          </p:cNvPr>
          <p:cNvSpPr/>
          <p:nvPr/>
        </p:nvSpPr>
        <p:spPr bwMode="ltGray">
          <a:xfrm>
            <a:off x="7641194" y="3662478"/>
            <a:ext cx="462565" cy="209727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33" name="Rounded Rectangle 273">
            <a:extLst>
              <a:ext uri="{FF2B5EF4-FFF2-40B4-BE49-F238E27FC236}">
                <a16:creationId xmlns:a16="http://schemas.microsoft.com/office/drawing/2014/main" id="{DBA74EF8-BDCF-E640-B1C5-ADFA92563470}"/>
              </a:ext>
            </a:extLst>
          </p:cNvPr>
          <p:cNvSpPr/>
          <p:nvPr/>
        </p:nvSpPr>
        <p:spPr bwMode="ltGray">
          <a:xfrm>
            <a:off x="8155530" y="3662478"/>
            <a:ext cx="462565" cy="209727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34" name="Rounded Rectangle 274">
            <a:extLst>
              <a:ext uri="{FF2B5EF4-FFF2-40B4-BE49-F238E27FC236}">
                <a16:creationId xmlns:a16="http://schemas.microsoft.com/office/drawing/2014/main" id="{58631F1C-7412-564F-9A98-4A300D2E18F3}"/>
              </a:ext>
            </a:extLst>
          </p:cNvPr>
          <p:cNvSpPr/>
          <p:nvPr/>
        </p:nvSpPr>
        <p:spPr bwMode="ltGray">
          <a:xfrm>
            <a:off x="7609435" y="3571738"/>
            <a:ext cx="1067021" cy="784272"/>
          </a:xfrm>
          <a:prstGeom prst="roundRect">
            <a:avLst>
              <a:gd name="adj" fmla="val 0"/>
            </a:avLst>
          </a:prstGeom>
          <a:noFill/>
          <a:ln w="12700" cap="rnd">
            <a:solidFill>
              <a:schemeClr val="bg1">
                <a:lumMod val="85000"/>
                <a:alpha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39">
              <a:defRPr/>
            </a:pPr>
            <a:endParaRPr lang="en-US" sz="563" dirty="0">
              <a:solidFill>
                <a:srgbClr val="4D4D4E"/>
              </a:solidFill>
              <a:cs typeface="Tahoma" panose="020B0604030504040204" pitchFamily="34" charset="0"/>
            </a:endParaRPr>
          </a:p>
        </p:txBody>
      </p:sp>
      <p:grpSp>
        <p:nvGrpSpPr>
          <p:cNvPr id="35" name="Group 275">
            <a:extLst>
              <a:ext uri="{FF2B5EF4-FFF2-40B4-BE49-F238E27FC236}">
                <a16:creationId xmlns:a16="http://schemas.microsoft.com/office/drawing/2014/main" id="{FB2DF634-22B4-8C4A-A215-AC8FCC43F913}"/>
              </a:ext>
            </a:extLst>
          </p:cNvPr>
          <p:cNvGrpSpPr/>
          <p:nvPr/>
        </p:nvGrpSpPr>
        <p:grpSpPr>
          <a:xfrm>
            <a:off x="7918346" y="3895834"/>
            <a:ext cx="526277" cy="120801"/>
            <a:chOff x="2309771" y="4029851"/>
            <a:chExt cx="631204" cy="145095"/>
          </a:xfrm>
        </p:grpSpPr>
        <p:cxnSp>
          <p:nvCxnSpPr>
            <p:cNvPr id="36" name="Straight Connector 276">
              <a:extLst>
                <a:ext uri="{FF2B5EF4-FFF2-40B4-BE49-F238E27FC236}">
                  <a16:creationId xmlns:a16="http://schemas.microsoft.com/office/drawing/2014/main" id="{827D4D4E-0C99-3345-8C79-4A062762D921}"/>
                </a:ext>
              </a:extLst>
            </p:cNvPr>
            <p:cNvCxnSpPr/>
            <p:nvPr/>
          </p:nvCxnSpPr>
          <p:spPr bwMode="ltGray">
            <a:xfrm>
              <a:off x="2309771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277">
              <a:extLst>
                <a:ext uri="{FF2B5EF4-FFF2-40B4-BE49-F238E27FC236}">
                  <a16:creationId xmlns:a16="http://schemas.microsoft.com/office/drawing/2014/main" id="{FBBD3AC0-D5F9-CD41-980A-5F37E715C7DE}"/>
                </a:ext>
              </a:extLst>
            </p:cNvPr>
            <p:cNvCxnSpPr/>
            <p:nvPr/>
          </p:nvCxnSpPr>
          <p:spPr bwMode="ltGray">
            <a:xfrm>
              <a:off x="2940975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278">
              <a:extLst>
                <a:ext uri="{FF2B5EF4-FFF2-40B4-BE49-F238E27FC236}">
                  <a16:creationId xmlns:a16="http://schemas.microsoft.com/office/drawing/2014/main" id="{4D6FA815-FAF4-3048-BC80-737B1B371EF9}"/>
                </a:ext>
              </a:extLst>
            </p:cNvPr>
            <p:cNvCxnSpPr/>
            <p:nvPr/>
          </p:nvCxnSpPr>
          <p:spPr bwMode="ltGray">
            <a:xfrm flipH="1">
              <a:off x="2309771" y="4103822"/>
              <a:ext cx="631204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279">
              <a:extLst>
                <a:ext uri="{FF2B5EF4-FFF2-40B4-BE49-F238E27FC236}">
                  <a16:creationId xmlns:a16="http://schemas.microsoft.com/office/drawing/2014/main" id="{BCE02905-6D42-404E-A879-61FEF9227D04}"/>
                </a:ext>
              </a:extLst>
            </p:cNvPr>
            <p:cNvCxnSpPr/>
            <p:nvPr/>
          </p:nvCxnSpPr>
          <p:spPr bwMode="ltGray">
            <a:xfrm>
              <a:off x="2625373" y="4105020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280">
            <a:extLst>
              <a:ext uri="{FF2B5EF4-FFF2-40B4-BE49-F238E27FC236}">
                <a16:creationId xmlns:a16="http://schemas.microsoft.com/office/drawing/2014/main" id="{07CD281B-B4C5-2247-800D-DFAB6BE38EC4}"/>
              </a:ext>
            </a:extLst>
          </p:cNvPr>
          <p:cNvGrpSpPr/>
          <p:nvPr/>
        </p:nvGrpSpPr>
        <p:grpSpPr>
          <a:xfrm>
            <a:off x="6784139" y="3377679"/>
            <a:ext cx="1027870" cy="255254"/>
            <a:chOff x="5281348" y="2972345"/>
            <a:chExt cx="508694" cy="455990"/>
          </a:xfrm>
        </p:grpSpPr>
        <p:cxnSp>
          <p:nvCxnSpPr>
            <p:cNvPr id="41" name="Straight Connector 281">
              <a:extLst>
                <a:ext uri="{FF2B5EF4-FFF2-40B4-BE49-F238E27FC236}">
                  <a16:creationId xmlns:a16="http://schemas.microsoft.com/office/drawing/2014/main" id="{ABF9B04E-D834-6C48-9104-886BE1FD960C}"/>
                </a:ext>
              </a:extLst>
            </p:cNvPr>
            <p:cNvCxnSpPr/>
            <p:nvPr/>
          </p:nvCxnSpPr>
          <p:spPr bwMode="ltGray">
            <a:xfrm>
              <a:off x="5281348" y="2972345"/>
              <a:ext cx="0" cy="110047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282">
              <a:extLst>
                <a:ext uri="{FF2B5EF4-FFF2-40B4-BE49-F238E27FC236}">
                  <a16:creationId xmlns:a16="http://schemas.microsoft.com/office/drawing/2014/main" id="{647DEC23-1826-954A-A1D1-B4B76FCD18D5}"/>
                </a:ext>
              </a:extLst>
            </p:cNvPr>
            <p:cNvCxnSpPr/>
            <p:nvPr/>
          </p:nvCxnSpPr>
          <p:spPr bwMode="ltGray">
            <a:xfrm>
              <a:off x="5790042" y="3094719"/>
              <a:ext cx="0" cy="33361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283">
              <a:extLst>
                <a:ext uri="{FF2B5EF4-FFF2-40B4-BE49-F238E27FC236}">
                  <a16:creationId xmlns:a16="http://schemas.microsoft.com/office/drawing/2014/main" id="{633DF85C-D98A-F349-8342-1C3FA4C5E6D1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284">
            <a:extLst>
              <a:ext uri="{FF2B5EF4-FFF2-40B4-BE49-F238E27FC236}">
                <a16:creationId xmlns:a16="http://schemas.microsoft.com/office/drawing/2014/main" id="{50ACCAB2-92D1-094D-97E1-74E9CEA83E47}"/>
              </a:ext>
            </a:extLst>
          </p:cNvPr>
          <p:cNvGrpSpPr/>
          <p:nvPr/>
        </p:nvGrpSpPr>
        <p:grpSpPr>
          <a:xfrm>
            <a:off x="6871238" y="3377677"/>
            <a:ext cx="1464918" cy="255257"/>
            <a:chOff x="5281348" y="3028282"/>
            <a:chExt cx="508694" cy="455995"/>
          </a:xfrm>
        </p:grpSpPr>
        <p:cxnSp>
          <p:nvCxnSpPr>
            <p:cNvPr id="45" name="Straight Connector 285">
              <a:extLst>
                <a:ext uri="{FF2B5EF4-FFF2-40B4-BE49-F238E27FC236}">
                  <a16:creationId xmlns:a16="http://schemas.microsoft.com/office/drawing/2014/main" id="{5CA9795E-E35C-D745-87B2-28B6E799A1C6}"/>
                </a:ext>
              </a:extLst>
            </p:cNvPr>
            <p:cNvCxnSpPr/>
            <p:nvPr/>
          </p:nvCxnSpPr>
          <p:spPr bwMode="ltGray">
            <a:xfrm>
              <a:off x="5281348" y="3028282"/>
              <a:ext cx="0" cy="5411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286">
              <a:extLst>
                <a:ext uri="{FF2B5EF4-FFF2-40B4-BE49-F238E27FC236}">
                  <a16:creationId xmlns:a16="http://schemas.microsoft.com/office/drawing/2014/main" id="{6C559EFD-6368-A041-AB67-37DDBF5A2F2C}"/>
                </a:ext>
              </a:extLst>
            </p:cNvPr>
            <p:cNvCxnSpPr/>
            <p:nvPr/>
          </p:nvCxnSpPr>
          <p:spPr bwMode="ltGray">
            <a:xfrm>
              <a:off x="5790042" y="3087634"/>
              <a:ext cx="0" cy="396643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287">
              <a:extLst>
                <a:ext uri="{FF2B5EF4-FFF2-40B4-BE49-F238E27FC236}">
                  <a16:creationId xmlns:a16="http://schemas.microsoft.com/office/drawing/2014/main" id="{EDBC5CE3-7739-8F45-BF04-374DB7393C1F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288">
            <a:extLst>
              <a:ext uri="{FF2B5EF4-FFF2-40B4-BE49-F238E27FC236}">
                <a16:creationId xmlns:a16="http://schemas.microsoft.com/office/drawing/2014/main" id="{7023AF1D-1214-B148-A550-2C2D64D6CEFF}"/>
              </a:ext>
            </a:extLst>
          </p:cNvPr>
          <p:cNvGrpSpPr/>
          <p:nvPr/>
        </p:nvGrpSpPr>
        <p:grpSpPr>
          <a:xfrm>
            <a:off x="7515931" y="3377908"/>
            <a:ext cx="961161" cy="257417"/>
            <a:chOff x="5281348" y="2863735"/>
            <a:chExt cx="508694" cy="400755"/>
          </a:xfrm>
        </p:grpSpPr>
        <p:cxnSp>
          <p:nvCxnSpPr>
            <p:cNvPr id="49" name="Straight Connector 289">
              <a:extLst>
                <a:ext uri="{FF2B5EF4-FFF2-40B4-BE49-F238E27FC236}">
                  <a16:creationId xmlns:a16="http://schemas.microsoft.com/office/drawing/2014/main" id="{89FBA2AA-D8A5-254E-8373-4A7610A14FA3}"/>
                </a:ext>
              </a:extLst>
            </p:cNvPr>
            <p:cNvCxnSpPr/>
            <p:nvPr/>
          </p:nvCxnSpPr>
          <p:spPr bwMode="ltGray">
            <a:xfrm>
              <a:off x="5281348" y="2863735"/>
              <a:ext cx="0" cy="21865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90">
              <a:extLst>
                <a:ext uri="{FF2B5EF4-FFF2-40B4-BE49-F238E27FC236}">
                  <a16:creationId xmlns:a16="http://schemas.microsoft.com/office/drawing/2014/main" id="{8A9E6830-82B5-DA4A-8D80-85476B3A0EDF}"/>
                </a:ext>
              </a:extLst>
            </p:cNvPr>
            <p:cNvCxnSpPr/>
            <p:nvPr/>
          </p:nvCxnSpPr>
          <p:spPr bwMode="ltGray">
            <a:xfrm>
              <a:off x="5790042" y="3087635"/>
              <a:ext cx="0" cy="176855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291">
              <a:extLst>
                <a:ext uri="{FF2B5EF4-FFF2-40B4-BE49-F238E27FC236}">
                  <a16:creationId xmlns:a16="http://schemas.microsoft.com/office/drawing/2014/main" id="{D4CCFE97-5F2B-6143-8DD1-00ACA99B3458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292">
            <a:extLst>
              <a:ext uri="{FF2B5EF4-FFF2-40B4-BE49-F238E27FC236}">
                <a16:creationId xmlns:a16="http://schemas.microsoft.com/office/drawing/2014/main" id="{BE30D0BF-C834-3749-A8E4-F4E3D98EDAA8}"/>
              </a:ext>
            </a:extLst>
          </p:cNvPr>
          <p:cNvGrpSpPr/>
          <p:nvPr/>
        </p:nvGrpSpPr>
        <p:grpSpPr>
          <a:xfrm>
            <a:off x="7465500" y="3377902"/>
            <a:ext cx="493123" cy="255262"/>
            <a:chOff x="5281348" y="2938619"/>
            <a:chExt cx="508694" cy="197298"/>
          </a:xfrm>
        </p:grpSpPr>
        <p:cxnSp>
          <p:nvCxnSpPr>
            <p:cNvPr id="53" name="Straight Connector 293">
              <a:extLst>
                <a:ext uri="{FF2B5EF4-FFF2-40B4-BE49-F238E27FC236}">
                  <a16:creationId xmlns:a16="http://schemas.microsoft.com/office/drawing/2014/main" id="{79FCAA68-6698-3F48-B018-51918DEB085B}"/>
                </a:ext>
              </a:extLst>
            </p:cNvPr>
            <p:cNvCxnSpPr/>
            <p:nvPr/>
          </p:nvCxnSpPr>
          <p:spPr bwMode="ltGray">
            <a:xfrm>
              <a:off x="5281348" y="2938619"/>
              <a:ext cx="0" cy="143773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94">
              <a:extLst>
                <a:ext uri="{FF2B5EF4-FFF2-40B4-BE49-F238E27FC236}">
                  <a16:creationId xmlns:a16="http://schemas.microsoft.com/office/drawing/2014/main" id="{C6FD0D56-C42D-E94C-ABFA-9A44AD455043}"/>
                </a:ext>
              </a:extLst>
            </p:cNvPr>
            <p:cNvCxnSpPr/>
            <p:nvPr/>
          </p:nvCxnSpPr>
          <p:spPr bwMode="ltGray">
            <a:xfrm>
              <a:off x="5790042" y="3087635"/>
              <a:ext cx="0" cy="48282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95">
              <a:extLst>
                <a:ext uri="{FF2B5EF4-FFF2-40B4-BE49-F238E27FC236}">
                  <a16:creationId xmlns:a16="http://schemas.microsoft.com/office/drawing/2014/main" id="{76079128-1E07-994E-BB46-EE2DA5D5F26E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ounded Rectangle 296">
            <a:extLst>
              <a:ext uri="{FF2B5EF4-FFF2-40B4-BE49-F238E27FC236}">
                <a16:creationId xmlns:a16="http://schemas.microsoft.com/office/drawing/2014/main" id="{EA590803-1843-BB44-92A1-1278E2DC9BD2}"/>
              </a:ext>
            </a:extLst>
          </p:cNvPr>
          <p:cNvSpPr/>
          <p:nvPr/>
        </p:nvSpPr>
        <p:spPr bwMode="ltGray">
          <a:xfrm>
            <a:off x="5409864" y="3662479"/>
            <a:ext cx="462565" cy="20972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57" name="Rounded Rectangle 297">
            <a:extLst>
              <a:ext uri="{FF2B5EF4-FFF2-40B4-BE49-F238E27FC236}">
                <a16:creationId xmlns:a16="http://schemas.microsoft.com/office/drawing/2014/main" id="{D34EC8CD-2495-3D48-ABEC-2B1713859498}"/>
              </a:ext>
            </a:extLst>
          </p:cNvPr>
          <p:cNvSpPr/>
          <p:nvPr/>
        </p:nvSpPr>
        <p:spPr bwMode="ltGray">
          <a:xfrm>
            <a:off x="5924199" y="3662479"/>
            <a:ext cx="462565" cy="20972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58" name="Rounded Rectangle 298">
            <a:extLst>
              <a:ext uri="{FF2B5EF4-FFF2-40B4-BE49-F238E27FC236}">
                <a16:creationId xmlns:a16="http://schemas.microsoft.com/office/drawing/2014/main" id="{DE439231-BB7E-234C-A96E-D44999F3DF9B}"/>
              </a:ext>
            </a:extLst>
          </p:cNvPr>
          <p:cNvSpPr/>
          <p:nvPr/>
        </p:nvSpPr>
        <p:spPr bwMode="ltGray">
          <a:xfrm>
            <a:off x="5378104" y="3571738"/>
            <a:ext cx="1067021" cy="784272"/>
          </a:xfrm>
          <a:prstGeom prst="roundRect">
            <a:avLst>
              <a:gd name="adj" fmla="val 0"/>
            </a:avLst>
          </a:prstGeom>
          <a:noFill/>
          <a:ln w="12700" cap="rnd">
            <a:solidFill>
              <a:schemeClr val="bg1">
                <a:lumMod val="85000"/>
                <a:alpha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39">
              <a:defRPr/>
            </a:pPr>
            <a:endParaRPr lang="en-US" sz="563" dirty="0">
              <a:solidFill>
                <a:srgbClr val="4D4D4E"/>
              </a:solidFill>
              <a:cs typeface="Tahoma" panose="020B0604030504040204" pitchFamily="34" charset="0"/>
            </a:endParaRPr>
          </a:p>
        </p:txBody>
      </p:sp>
      <p:grpSp>
        <p:nvGrpSpPr>
          <p:cNvPr id="59" name="Group 299">
            <a:extLst>
              <a:ext uri="{FF2B5EF4-FFF2-40B4-BE49-F238E27FC236}">
                <a16:creationId xmlns:a16="http://schemas.microsoft.com/office/drawing/2014/main" id="{11E06747-1B61-0145-ADBB-13619F48D0FD}"/>
              </a:ext>
            </a:extLst>
          </p:cNvPr>
          <p:cNvGrpSpPr/>
          <p:nvPr/>
        </p:nvGrpSpPr>
        <p:grpSpPr>
          <a:xfrm>
            <a:off x="5687015" y="3895834"/>
            <a:ext cx="526277" cy="120801"/>
            <a:chOff x="2309771" y="4029851"/>
            <a:chExt cx="631204" cy="145095"/>
          </a:xfrm>
        </p:grpSpPr>
        <p:cxnSp>
          <p:nvCxnSpPr>
            <p:cNvPr id="60" name="Straight Connector 300">
              <a:extLst>
                <a:ext uri="{FF2B5EF4-FFF2-40B4-BE49-F238E27FC236}">
                  <a16:creationId xmlns:a16="http://schemas.microsoft.com/office/drawing/2014/main" id="{AC787A22-E1B1-C24B-A1CA-C436CA8DFE13}"/>
                </a:ext>
              </a:extLst>
            </p:cNvPr>
            <p:cNvCxnSpPr/>
            <p:nvPr/>
          </p:nvCxnSpPr>
          <p:spPr bwMode="ltGray">
            <a:xfrm>
              <a:off x="2309771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301">
              <a:extLst>
                <a:ext uri="{FF2B5EF4-FFF2-40B4-BE49-F238E27FC236}">
                  <a16:creationId xmlns:a16="http://schemas.microsoft.com/office/drawing/2014/main" id="{24CB7B75-242B-5A46-88FD-5828E85E730A}"/>
                </a:ext>
              </a:extLst>
            </p:cNvPr>
            <p:cNvCxnSpPr/>
            <p:nvPr/>
          </p:nvCxnSpPr>
          <p:spPr bwMode="ltGray">
            <a:xfrm>
              <a:off x="2940975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302">
              <a:extLst>
                <a:ext uri="{FF2B5EF4-FFF2-40B4-BE49-F238E27FC236}">
                  <a16:creationId xmlns:a16="http://schemas.microsoft.com/office/drawing/2014/main" id="{51A1A9D7-4C8A-D94C-93AE-C9968A94BA92}"/>
                </a:ext>
              </a:extLst>
            </p:cNvPr>
            <p:cNvCxnSpPr/>
            <p:nvPr/>
          </p:nvCxnSpPr>
          <p:spPr bwMode="ltGray">
            <a:xfrm flipH="1">
              <a:off x="2309771" y="4103822"/>
              <a:ext cx="631204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303">
              <a:extLst>
                <a:ext uri="{FF2B5EF4-FFF2-40B4-BE49-F238E27FC236}">
                  <a16:creationId xmlns:a16="http://schemas.microsoft.com/office/drawing/2014/main" id="{79C4B0AB-116E-FE4C-A46C-CCECFB805F36}"/>
                </a:ext>
              </a:extLst>
            </p:cNvPr>
            <p:cNvCxnSpPr/>
            <p:nvPr/>
          </p:nvCxnSpPr>
          <p:spPr bwMode="ltGray">
            <a:xfrm>
              <a:off x="2625373" y="4105020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304">
            <a:extLst>
              <a:ext uri="{FF2B5EF4-FFF2-40B4-BE49-F238E27FC236}">
                <a16:creationId xmlns:a16="http://schemas.microsoft.com/office/drawing/2014/main" id="{845787D1-A701-6A46-BFA2-40962754387D}"/>
              </a:ext>
            </a:extLst>
          </p:cNvPr>
          <p:cNvGrpSpPr/>
          <p:nvPr/>
        </p:nvGrpSpPr>
        <p:grpSpPr>
          <a:xfrm flipH="1">
            <a:off x="5576437" y="3377676"/>
            <a:ext cx="961161" cy="255257"/>
            <a:chOff x="5281348" y="3012466"/>
            <a:chExt cx="508694" cy="397393"/>
          </a:xfrm>
        </p:grpSpPr>
        <p:cxnSp>
          <p:nvCxnSpPr>
            <p:cNvPr id="65" name="Straight Connector 305">
              <a:extLst>
                <a:ext uri="{FF2B5EF4-FFF2-40B4-BE49-F238E27FC236}">
                  <a16:creationId xmlns:a16="http://schemas.microsoft.com/office/drawing/2014/main" id="{12E09FA4-E992-B14D-9500-2DB5748B7834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306">
              <a:extLst>
                <a:ext uri="{FF2B5EF4-FFF2-40B4-BE49-F238E27FC236}">
                  <a16:creationId xmlns:a16="http://schemas.microsoft.com/office/drawing/2014/main" id="{42E7987A-8EDC-9343-8DBD-D14634F7961A}"/>
                </a:ext>
              </a:extLst>
            </p:cNvPr>
            <p:cNvCxnSpPr/>
            <p:nvPr/>
          </p:nvCxnSpPr>
          <p:spPr bwMode="ltGray">
            <a:xfrm flipH="1">
              <a:off x="5790042" y="3087636"/>
              <a:ext cx="0" cy="322223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07">
              <a:extLst>
                <a:ext uri="{FF2B5EF4-FFF2-40B4-BE49-F238E27FC236}">
                  <a16:creationId xmlns:a16="http://schemas.microsoft.com/office/drawing/2014/main" id="{FFD7025D-57D3-784A-9524-B075047B9FD0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308">
            <a:extLst>
              <a:ext uri="{FF2B5EF4-FFF2-40B4-BE49-F238E27FC236}">
                <a16:creationId xmlns:a16="http://schemas.microsoft.com/office/drawing/2014/main" id="{0DCF9973-41A5-CA48-86DC-54E26752609A}"/>
              </a:ext>
            </a:extLst>
          </p:cNvPr>
          <p:cNvGrpSpPr/>
          <p:nvPr/>
        </p:nvGrpSpPr>
        <p:grpSpPr>
          <a:xfrm flipH="1">
            <a:off x="6094905" y="3377688"/>
            <a:ext cx="493123" cy="255247"/>
            <a:chOff x="5281348" y="3012466"/>
            <a:chExt cx="508694" cy="197286"/>
          </a:xfrm>
        </p:grpSpPr>
        <p:cxnSp>
          <p:nvCxnSpPr>
            <p:cNvPr id="69" name="Straight Connector 309">
              <a:extLst>
                <a:ext uri="{FF2B5EF4-FFF2-40B4-BE49-F238E27FC236}">
                  <a16:creationId xmlns:a16="http://schemas.microsoft.com/office/drawing/2014/main" id="{1C83A85F-4A2A-AF4E-B129-E997C64257C1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310">
              <a:extLst>
                <a:ext uri="{FF2B5EF4-FFF2-40B4-BE49-F238E27FC236}">
                  <a16:creationId xmlns:a16="http://schemas.microsoft.com/office/drawing/2014/main" id="{E92B1CCA-8152-6946-A2B0-B9D1E0CB2CC3}"/>
                </a:ext>
              </a:extLst>
            </p:cNvPr>
            <p:cNvCxnSpPr/>
            <p:nvPr/>
          </p:nvCxnSpPr>
          <p:spPr bwMode="ltGray">
            <a:xfrm flipH="1">
              <a:off x="5790042" y="3087635"/>
              <a:ext cx="0" cy="122117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311">
              <a:extLst>
                <a:ext uri="{FF2B5EF4-FFF2-40B4-BE49-F238E27FC236}">
                  <a16:creationId xmlns:a16="http://schemas.microsoft.com/office/drawing/2014/main" id="{A78A7793-A456-C741-91B2-9C76BAA496A4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312">
            <a:extLst>
              <a:ext uri="{FF2B5EF4-FFF2-40B4-BE49-F238E27FC236}">
                <a16:creationId xmlns:a16="http://schemas.microsoft.com/office/drawing/2014/main" id="{3C710F30-A2F4-A748-8AAF-F8683AC29139}"/>
              </a:ext>
            </a:extLst>
          </p:cNvPr>
          <p:cNvGrpSpPr/>
          <p:nvPr/>
        </p:nvGrpSpPr>
        <p:grpSpPr>
          <a:xfrm flipH="1">
            <a:off x="6241521" y="3377909"/>
            <a:ext cx="1027870" cy="255252"/>
            <a:chOff x="5281348" y="2801685"/>
            <a:chExt cx="508694" cy="455986"/>
          </a:xfrm>
        </p:grpSpPr>
        <p:cxnSp>
          <p:nvCxnSpPr>
            <p:cNvPr id="73" name="Straight Connector 313">
              <a:extLst>
                <a:ext uri="{FF2B5EF4-FFF2-40B4-BE49-F238E27FC236}">
                  <a16:creationId xmlns:a16="http://schemas.microsoft.com/office/drawing/2014/main" id="{9D410EB0-628C-9545-923E-93B2B602B8F6}"/>
                </a:ext>
              </a:extLst>
            </p:cNvPr>
            <p:cNvCxnSpPr/>
            <p:nvPr/>
          </p:nvCxnSpPr>
          <p:spPr bwMode="ltGray">
            <a:xfrm flipH="1">
              <a:off x="5281348" y="2801685"/>
              <a:ext cx="0" cy="280707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314">
              <a:extLst>
                <a:ext uri="{FF2B5EF4-FFF2-40B4-BE49-F238E27FC236}">
                  <a16:creationId xmlns:a16="http://schemas.microsoft.com/office/drawing/2014/main" id="{B36599C7-1104-6344-AC0E-FCA224E8E9E2}"/>
                </a:ext>
              </a:extLst>
            </p:cNvPr>
            <p:cNvCxnSpPr/>
            <p:nvPr/>
          </p:nvCxnSpPr>
          <p:spPr bwMode="ltGray">
            <a:xfrm flipH="1">
              <a:off x="5790042" y="3094719"/>
              <a:ext cx="0" cy="162952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315">
              <a:extLst>
                <a:ext uri="{FF2B5EF4-FFF2-40B4-BE49-F238E27FC236}">
                  <a16:creationId xmlns:a16="http://schemas.microsoft.com/office/drawing/2014/main" id="{8395AE45-3135-9D45-BF69-0F743F248023}"/>
                </a:ext>
              </a:extLst>
            </p:cNvPr>
            <p:cNvCxnSpPr/>
            <p:nvPr/>
          </p:nvCxnSpPr>
          <p:spPr bwMode="ltGray">
            <a:xfrm flipH="1">
              <a:off x="5282854" y="3095522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316">
            <a:extLst>
              <a:ext uri="{FF2B5EF4-FFF2-40B4-BE49-F238E27FC236}">
                <a16:creationId xmlns:a16="http://schemas.microsoft.com/office/drawing/2014/main" id="{B2EAAB97-B63D-AE47-9930-D0AC339E12B2}"/>
              </a:ext>
            </a:extLst>
          </p:cNvPr>
          <p:cNvGrpSpPr/>
          <p:nvPr/>
        </p:nvGrpSpPr>
        <p:grpSpPr>
          <a:xfrm flipH="1">
            <a:off x="5717374" y="3377911"/>
            <a:ext cx="1464919" cy="257415"/>
            <a:chOff x="5281348" y="2857624"/>
            <a:chExt cx="508694" cy="459850"/>
          </a:xfrm>
        </p:grpSpPr>
        <p:cxnSp>
          <p:nvCxnSpPr>
            <p:cNvPr id="77" name="Straight Connector 317">
              <a:extLst>
                <a:ext uri="{FF2B5EF4-FFF2-40B4-BE49-F238E27FC236}">
                  <a16:creationId xmlns:a16="http://schemas.microsoft.com/office/drawing/2014/main" id="{5569FFCB-6767-3B4B-AC19-E2129DF8F4C2}"/>
                </a:ext>
              </a:extLst>
            </p:cNvPr>
            <p:cNvCxnSpPr/>
            <p:nvPr/>
          </p:nvCxnSpPr>
          <p:spPr bwMode="ltGray">
            <a:xfrm flipH="1">
              <a:off x="5281348" y="2857624"/>
              <a:ext cx="0" cy="224764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318">
              <a:extLst>
                <a:ext uri="{FF2B5EF4-FFF2-40B4-BE49-F238E27FC236}">
                  <a16:creationId xmlns:a16="http://schemas.microsoft.com/office/drawing/2014/main" id="{6FB6C397-FD2C-A44D-9653-1A900A843406}"/>
                </a:ext>
              </a:extLst>
            </p:cNvPr>
            <p:cNvCxnSpPr/>
            <p:nvPr/>
          </p:nvCxnSpPr>
          <p:spPr bwMode="ltGray">
            <a:xfrm flipH="1">
              <a:off x="5790042" y="3087634"/>
              <a:ext cx="0" cy="22984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319">
              <a:extLst>
                <a:ext uri="{FF2B5EF4-FFF2-40B4-BE49-F238E27FC236}">
                  <a16:creationId xmlns:a16="http://schemas.microsoft.com/office/drawing/2014/main" id="{7D0AE618-D0F4-6540-A9E5-37E7E8D637BF}"/>
                </a:ext>
              </a:extLst>
            </p:cNvPr>
            <p:cNvCxnSpPr/>
            <p:nvPr/>
          </p:nvCxnSpPr>
          <p:spPr bwMode="ltGray">
            <a:xfrm flipH="1">
              <a:off x="5282854" y="3088440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320">
            <a:extLst>
              <a:ext uri="{FF2B5EF4-FFF2-40B4-BE49-F238E27FC236}">
                <a16:creationId xmlns:a16="http://schemas.microsoft.com/office/drawing/2014/main" id="{0643AC31-3C18-5847-A5F7-9F54D1F42B7C}"/>
              </a:ext>
            </a:extLst>
          </p:cNvPr>
          <p:cNvGrpSpPr/>
          <p:nvPr/>
        </p:nvGrpSpPr>
        <p:grpSpPr bwMode="ltGray">
          <a:xfrm>
            <a:off x="6068484" y="2091746"/>
            <a:ext cx="552276" cy="933954"/>
            <a:chOff x="-157359" y="1345900"/>
            <a:chExt cx="737283" cy="1248626"/>
          </a:xfrm>
          <a:solidFill>
            <a:schemeClr val="bg1"/>
          </a:solidFill>
        </p:grpSpPr>
        <p:grpSp>
          <p:nvGrpSpPr>
            <p:cNvPr id="81" name="Group 321">
              <a:extLst>
                <a:ext uri="{FF2B5EF4-FFF2-40B4-BE49-F238E27FC236}">
                  <a16:creationId xmlns:a16="http://schemas.microsoft.com/office/drawing/2014/main" id="{10BA816E-55AB-764A-BE00-D443F25E0725}"/>
                </a:ext>
              </a:extLst>
            </p:cNvPr>
            <p:cNvGrpSpPr/>
            <p:nvPr/>
          </p:nvGrpSpPr>
          <p:grpSpPr bwMode="ltGray">
            <a:xfrm>
              <a:off x="-157359" y="1345900"/>
              <a:ext cx="737283" cy="1248626"/>
              <a:chOff x="6166544" y="3360738"/>
              <a:chExt cx="295275" cy="500063"/>
            </a:xfrm>
            <a:grpFill/>
          </p:grpSpPr>
          <p:sp>
            <p:nvSpPr>
              <p:cNvPr id="83" name="Rounded Rectangle 323">
                <a:extLst>
                  <a:ext uri="{FF2B5EF4-FFF2-40B4-BE49-F238E27FC236}">
                    <a16:creationId xmlns:a16="http://schemas.microsoft.com/office/drawing/2014/main" id="{1D7CA6E6-7685-4448-855E-E45A78E646DB}"/>
                  </a:ext>
                </a:extLst>
              </p:cNvPr>
              <p:cNvSpPr/>
              <p:nvPr/>
            </p:nvSpPr>
            <p:spPr bwMode="ltGray">
              <a:xfrm>
                <a:off x="6166544" y="3360738"/>
                <a:ext cx="295275" cy="500063"/>
              </a:xfrm>
              <a:prstGeom prst="rect">
                <a:avLst/>
              </a:prstGeom>
              <a:solidFill>
                <a:srgbClr val="003738"/>
              </a:solidFill>
              <a:ln w="12700">
                <a:solidFill>
                  <a:srgbClr val="00E296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285739">
                  <a:defRPr/>
                </a:pPr>
                <a:endParaRPr lang="en-US" sz="1000" dirty="0"/>
              </a:p>
            </p:txBody>
          </p:sp>
          <p:grpSp>
            <p:nvGrpSpPr>
              <p:cNvPr id="84" name="Group 324">
                <a:extLst>
                  <a:ext uri="{FF2B5EF4-FFF2-40B4-BE49-F238E27FC236}">
                    <a16:creationId xmlns:a16="http://schemas.microsoft.com/office/drawing/2014/main" id="{0A93352C-D078-E34B-BF04-60DCC1090532}"/>
                  </a:ext>
                </a:extLst>
              </p:cNvPr>
              <p:cNvGrpSpPr/>
              <p:nvPr/>
            </p:nvGrpSpPr>
            <p:grpSpPr bwMode="ltGray">
              <a:xfrm>
                <a:off x="6191944" y="3386138"/>
                <a:ext cx="242888" cy="428625"/>
                <a:chOff x="6191944" y="3386138"/>
                <a:chExt cx="242888" cy="428625"/>
              </a:xfrm>
              <a:grpFill/>
            </p:grpSpPr>
            <p:sp>
              <p:nvSpPr>
                <p:cNvPr id="85" name="Rectangle 12">
                  <a:extLst>
                    <a:ext uri="{FF2B5EF4-FFF2-40B4-BE49-F238E27FC236}">
                      <a16:creationId xmlns:a16="http://schemas.microsoft.com/office/drawing/2014/main" id="{B1937007-6C77-F74A-9EFF-398D573631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386138"/>
                  <a:ext cx="242888" cy="52388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86" name="Rectangle 13">
                  <a:extLst>
                    <a:ext uri="{FF2B5EF4-FFF2-40B4-BE49-F238E27FC236}">
                      <a16:creationId xmlns:a16="http://schemas.microsoft.com/office/drawing/2014/main" id="{FECBE502-DE46-C942-B916-8B8EDD7E5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449638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87" name="Rectangle 16">
                  <a:extLst>
                    <a:ext uri="{FF2B5EF4-FFF2-40B4-BE49-F238E27FC236}">
                      <a16:creationId xmlns:a16="http://schemas.microsoft.com/office/drawing/2014/main" id="{C23870EC-E278-0544-92CE-28973DAFB8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638550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19050">
                  <a:solidFill>
                    <a:srgbClr val="93EB20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88" name="Rectangle 17">
                  <a:extLst>
                    <a:ext uri="{FF2B5EF4-FFF2-40B4-BE49-F238E27FC236}">
                      <a16:creationId xmlns:a16="http://schemas.microsoft.com/office/drawing/2014/main" id="{46948BBB-C32E-444A-8E43-1DDD124FA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702050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89" name="Rectangle 18">
                  <a:extLst>
                    <a:ext uri="{FF2B5EF4-FFF2-40B4-BE49-F238E27FC236}">
                      <a16:creationId xmlns:a16="http://schemas.microsoft.com/office/drawing/2014/main" id="{AEC52DC9-A8E6-5B43-A5D7-FB76D531CC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763963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</p:grp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4DD562-CA5F-C749-815C-88554BA9E215}"/>
                </a:ext>
              </a:extLst>
            </p:cNvPr>
            <p:cNvSpPr txBox="1"/>
            <p:nvPr/>
          </p:nvSpPr>
          <p:spPr bwMode="ltGray">
            <a:xfrm>
              <a:off x="-53080" y="1721653"/>
              <a:ext cx="524726" cy="457593"/>
            </a:xfrm>
            <a:prstGeom prst="rect">
              <a:avLst/>
            </a:prstGeom>
            <a:solidFill>
              <a:srgbClr val="003738"/>
            </a:solidFill>
            <a:ln w="19050">
              <a:solidFill>
                <a:srgbClr val="93EB2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285739">
                <a:defRPr/>
              </a:pPr>
              <a:r>
                <a:rPr lang="en-US" sz="812" dirty="0">
                  <a:solidFill>
                    <a:schemeClr val="bg1"/>
                  </a:solidFill>
                  <a:cs typeface="Tahoma" panose="020B0604030504040204" pitchFamily="34" charset="0"/>
                </a:rPr>
                <a:t>App </a:t>
              </a:r>
            </a:p>
            <a:p>
              <a:pPr algn="ctr" defTabSz="285739">
                <a:defRPr/>
              </a:pPr>
              <a:r>
                <a:rPr lang="ko-KR" altLang="en-US" sz="812" dirty="0">
                  <a:solidFill>
                    <a:schemeClr val="bg1"/>
                  </a:solidFill>
                  <a:cs typeface="Tahoma" panose="020B0604030504040204" pitchFamily="34" charset="0"/>
                </a:rPr>
                <a:t>서버</a:t>
              </a:r>
              <a:endParaRPr lang="en-US" sz="812" dirty="0">
                <a:solidFill>
                  <a:schemeClr val="bg1"/>
                </a:solidFill>
                <a:cs typeface="Tahoma" panose="020B0604030504040204" pitchFamily="34" charset="0"/>
              </a:endParaRPr>
            </a:p>
          </p:txBody>
        </p:sp>
      </p:grpSp>
      <p:grpSp>
        <p:nvGrpSpPr>
          <p:cNvPr id="90" name="Group 330">
            <a:extLst>
              <a:ext uri="{FF2B5EF4-FFF2-40B4-BE49-F238E27FC236}">
                <a16:creationId xmlns:a16="http://schemas.microsoft.com/office/drawing/2014/main" id="{BB261D7B-8638-2B48-A28B-65CC0CA7F495}"/>
              </a:ext>
            </a:extLst>
          </p:cNvPr>
          <p:cNvGrpSpPr/>
          <p:nvPr/>
        </p:nvGrpSpPr>
        <p:grpSpPr bwMode="ltGray">
          <a:xfrm>
            <a:off x="7401462" y="2091746"/>
            <a:ext cx="633508" cy="933954"/>
            <a:chOff x="599700" y="1345900"/>
            <a:chExt cx="845725" cy="1248626"/>
          </a:xfrm>
          <a:solidFill>
            <a:schemeClr val="bg1"/>
          </a:solidFill>
        </p:grpSpPr>
        <p:grpSp>
          <p:nvGrpSpPr>
            <p:cNvPr id="91" name="Group 331">
              <a:extLst>
                <a:ext uri="{FF2B5EF4-FFF2-40B4-BE49-F238E27FC236}">
                  <a16:creationId xmlns:a16="http://schemas.microsoft.com/office/drawing/2014/main" id="{A145A447-8C19-D247-922E-344FAED3953E}"/>
                </a:ext>
              </a:extLst>
            </p:cNvPr>
            <p:cNvGrpSpPr/>
            <p:nvPr/>
          </p:nvGrpSpPr>
          <p:grpSpPr bwMode="ltGray">
            <a:xfrm>
              <a:off x="655906" y="1345900"/>
              <a:ext cx="737283" cy="1248626"/>
              <a:chOff x="6492250" y="3360738"/>
              <a:chExt cx="295275" cy="500063"/>
            </a:xfrm>
            <a:grpFill/>
          </p:grpSpPr>
          <p:sp>
            <p:nvSpPr>
              <p:cNvPr id="93" name="Rounded Rectangle 333">
                <a:extLst>
                  <a:ext uri="{FF2B5EF4-FFF2-40B4-BE49-F238E27FC236}">
                    <a16:creationId xmlns:a16="http://schemas.microsoft.com/office/drawing/2014/main" id="{76CB92C0-8AA9-DE4D-9A06-30B175A715A3}"/>
                  </a:ext>
                </a:extLst>
              </p:cNvPr>
              <p:cNvSpPr/>
              <p:nvPr/>
            </p:nvSpPr>
            <p:spPr bwMode="ltGray">
              <a:xfrm>
                <a:off x="6492250" y="3360738"/>
                <a:ext cx="295275" cy="500063"/>
              </a:xfrm>
              <a:prstGeom prst="rect">
                <a:avLst/>
              </a:prstGeom>
              <a:solidFill>
                <a:srgbClr val="003738"/>
              </a:solidFill>
              <a:ln w="12700">
                <a:solidFill>
                  <a:srgbClr val="00E296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285739">
                  <a:defRPr/>
                </a:pPr>
                <a:endParaRPr lang="en-US" sz="1000" dirty="0"/>
              </a:p>
            </p:txBody>
          </p:sp>
          <p:grpSp>
            <p:nvGrpSpPr>
              <p:cNvPr id="94" name="Group 334">
                <a:extLst>
                  <a:ext uri="{FF2B5EF4-FFF2-40B4-BE49-F238E27FC236}">
                    <a16:creationId xmlns:a16="http://schemas.microsoft.com/office/drawing/2014/main" id="{8D0148C7-9870-ED49-A722-976B2573E78B}"/>
                  </a:ext>
                </a:extLst>
              </p:cNvPr>
              <p:cNvGrpSpPr/>
              <p:nvPr/>
            </p:nvGrpSpPr>
            <p:grpSpPr bwMode="ltGray">
              <a:xfrm>
                <a:off x="6517650" y="3386138"/>
                <a:ext cx="242889" cy="428625"/>
                <a:chOff x="6517650" y="3386138"/>
                <a:chExt cx="242889" cy="428625"/>
              </a:xfrm>
              <a:grpFill/>
            </p:grpSpPr>
            <p:sp>
              <p:nvSpPr>
                <p:cNvPr id="95" name="Rectangle 12">
                  <a:extLst>
                    <a:ext uri="{FF2B5EF4-FFF2-40B4-BE49-F238E27FC236}">
                      <a16:creationId xmlns:a16="http://schemas.microsoft.com/office/drawing/2014/main" id="{43BCC679-0D0C-D748-81AA-EBC3AA77F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517651" y="3386138"/>
                  <a:ext cx="242888" cy="52388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96" name="Rectangle 13">
                  <a:extLst>
                    <a:ext uri="{FF2B5EF4-FFF2-40B4-BE49-F238E27FC236}">
                      <a16:creationId xmlns:a16="http://schemas.microsoft.com/office/drawing/2014/main" id="{3827B297-4B1D-CE46-8C16-E461928095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517650" y="3449638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97" name="Rectangle 16">
                  <a:extLst>
                    <a:ext uri="{FF2B5EF4-FFF2-40B4-BE49-F238E27FC236}">
                      <a16:creationId xmlns:a16="http://schemas.microsoft.com/office/drawing/2014/main" id="{DFC7C5AE-EC2B-674E-986B-CCD115BB6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517650" y="3638550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rgbClr val="93EB20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98" name="Rectangle 17">
                  <a:extLst>
                    <a:ext uri="{FF2B5EF4-FFF2-40B4-BE49-F238E27FC236}">
                      <a16:creationId xmlns:a16="http://schemas.microsoft.com/office/drawing/2014/main" id="{EF159FAA-8C22-2447-9AD4-4E8B95D2EC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517650" y="3702050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99" name="Rectangle 18">
                  <a:extLst>
                    <a:ext uri="{FF2B5EF4-FFF2-40B4-BE49-F238E27FC236}">
                      <a16:creationId xmlns:a16="http://schemas.microsoft.com/office/drawing/2014/main" id="{65301FAB-329D-9046-BD89-0CB12D26E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517650" y="3763963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</p:grp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923B03-842B-3241-B515-A566F311422D}"/>
                </a:ext>
              </a:extLst>
            </p:cNvPr>
            <p:cNvSpPr txBox="1"/>
            <p:nvPr/>
          </p:nvSpPr>
          <p:spPr bwMode="ltGray">
            <a:xfrm>
              <a:off x="599700" y="1721653"/>
              <a:ext cx="845725" cy="290519"/>
            </a:xfrm>
            <a:prstGeom prst="rect">
              <a:avLst/>
            </a:prstGeom>
            <a:solidFill>
              <a:srgbClr val="003738"/>
            </a:solidFill>
            <a:ln w="19050">
              <a:solidFill>
                <a:srgbClr val="93EB2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285739">
                <a:defRPr/>
              </a:pPr>
              <a:r>
                <a:rPr lang="ko-KR" altLang="en-US" sz="812" dirty="0">
                  <a:solidFill>
                    <a:schemeClr val="bg1"/>
                  </a:solidFill>
                  <a:cs typeface="Tahoma" panose="020B0604030504040204" pitchFamily="34" charset="0"/>
                </a:rPr>
                <a:t>백업 서버</a:t>
              </a:r>
              <a:endParaRPr lang="en-US" sz="812" dirty="0">
                <a:solidFill>
                  <a:schemeClr val="bg1"/>
                </a:solidFill>
                <a:cs typeface="Tahoma" panose="020B0604030504040204" pitchFamily="34" charset="0"/>
              </a:endParaRPr>
            </a:p>
          </p:txBody>
        </p:sp>
      </p:grpSp>
      <p:sp>
        <p:nvSpPr>
          <p:cNvPr id="100" name="Rounded Rectangle 340">
            <a:extLst>
              <a:ext uri="{FF2B5EF4-FFF2-40B4-BE49-F238E27FC236}">
                <a16:creationId xmlns:a16="http://schemas.microsoft.com/office/drawing/2014/main" id="{DD21F83D-8F8C-8448-A97A-6C3B9506BE46}"/>
              </a:ext>
            </a:extLst>
          </p:cNvPr>
          <p:cNvSpPr/>
          <p:nvPr/>
        </p:nvSpPr>
        <p:spPr bwMode="ltGray">
          <a:xfrm>
            <a:off x="7128655" y="3182905"/>
            <a:ext cx="1085609" cy="16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endParaRPr lang="en-US" sz="812" dirty="0">
              <a:solidFill>
                <a:prstClr val="white">
                  <a:lumMod val="95000"/>
                </a:prstClr>
              </a:solidFill>
              <a:cs typeface="Tahoma" panose="020B0604030504040204" pitchFamily="34" charset="0"/>
            </a:endParaRPr>
          </a:p>
        </p:txBody>
      </p:sp>
      <p:sp>
        <p:nvSpPr>
          <p:cNvPr id="101" name="Rounded Rectangle 341">
            <a:extLst>
              <a:ext uri="{FF2B5EF4-FFF2-40B4-BE49-F238E27FC236}">
                <a16:creationId xmlns:a16="http://schemas.microsoft.com/office/drawing/2014/main" id="{712001D1-777B-934B-A889-F0A64844EF05}"/>
              </a:ext>
            </a:extLst>
          </p:cNvPr>
          <p:cNvSpPr/>
          <p:nvPr/>
        </p:nvSpPr>
        <p:spPr bwMode="ltGray">
          <a:xfrm>
            <a:off x="5811907" y="3182905"/>
            <a:ext cx="1085609" cy="16065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endParaRPr lang="en-US" sz="812" dirty="0">
              <a:solidFill>
                <a:prstClr val="white">
                  <a:lumMod val="95000"/>
                </a:prstClr>
              </a:solidFill>
              <a:cs typeface="Tahoma" panose="020B0604030504040204" pitchFamily="34" charset="0"/>
            </a:endParaRPr>
          </a:p>
        </p:txBody>
      </p:sp>
      <p:grpSp>
        <p:nvGrpSpPr>
          <p:cNvPr id="102" name="Group 342">
            <a:extLst>
              <a:ext uri="{FF2B5EF4-FFF2-40B4-BE49-F238E27FC236}">
                <a16:creationId xmlns:a16="http://schemas.microsoft.com/office/drawing/2014/main" id="{77BFC366-3560-A540-8B83-BFB5235FEAE2}"/>
              </a:ext>
            </a:extLst>
          </p:cNvPr>
          <p:cNvGrpSpPr/>
          <p:nvPr/>
        </p:nvGrpSpPr>
        <p:grpSpPr>
          <a:xfrm>
            <a:off x="6294354" y="3046056"/>
            <a:ext cx="1072121" cy="109480"/>
            <a:chOff x="5281348" y="3012466"/>
            <a:chExt cx="513457" cy="235442"/>
          </a:xfrm>
        </p:grpSpPr>
        <p:cxnSp>
          <p:nvCxnSpPr>
            <p:cNvPr id="103" name="Straight Connector 343">
              <a:extLst>
                <a:ext uri="{FF2B5EF4-FFF2-40B4-BE49-F238E27FC236}">
                  <a16:creationId xmlns:a16="http://schemas.microsoft.com/office/drawing/2014/main" id="{ACB7A381-A7E3-8540-9E86-564912EBE979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344">
              <a:extLst>
                <a:ext uri="{FF2B5EF4-FFF2-40B4-BE49-F238E27FC236}">
                  <a16:creationId xmlns:a16="http://schemas.microsoft.com/office/drawing/2014/main" id="{F27C151A-DBEF-204F-85C5-8059F7E57B4C}"/>
                </a:ext>
              </a:extLst>
            </p:cNvPr>
            <p:cNvCxnSpPr/>
            <p:nvPr/>
          </p:nvCxnSpPr>
          <p:spPr bwMode="ltGray">
            <a:xfrm>
              <a:off x="5794805" y="3087637"/>
              <a:ext cx="0" cy="160271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45">
              <a:extLst>
                <a:ext uri="{FF2B5EF4-FFF2-40B4-BE49-F238E27FC236}">
                  <a16:creationId xmlns:a16="http://schemas.microsoft.com/office/drawing/2014/main" id="{F2CD0C9D-CAEF-514B-8832-1C4AE82C5AA9}"/>
                </a:ext>
              </a:extLst>
            </p:cNvPr>
            <p:cNvCxnSpPr/>
            <p:nvPr/>
          </p:nvCxnSpPr>
          <p:spPr bwMode="ltGray">
            <a:xfrm flipH="1">
              <a:off x="5282854" y="3088439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346">
            <a:extLst>
              <a:ext uri="{FF2B5EF4-FFF2-40B4-BE49-F238E27FC236}">
                <a16:creationId xmlns:a16="http://schemas.microsoft.com/office/drawing/2014/main" id="{7323F31E-CE34-0D4B-8277-16C143290F85}"/>
              </a:ext>
            </a:extLst>
          </p:cNvPr>
          <p:cNvGrpSpPr/>
          <p:nvPr/>
        </p:nvGrpSpPr>
        <p:grpSpPr>
          <a:xfrm flipH="1">
            <a:off x="6439679" y="3046051"/>
            <a:ext cx="1072121" cy="109480"/>
            <a:chOff x="5281348" y="3012466"/>
            <a:chExt cx="513457" cy="100078"/>
          </a:xfrm>
        </p:grpSpPr>
        <p:cxnSp>
          <p:nvCxnSpPr>
            <p:cNvPr id="107" name="Straight Connector 347">
              <a:extLst>
                <a:ext uri="{FF2B5EF4-FFF2-40B4-BE49-F238E27FC236}">
                  <a16:creationId xmlns:a16="http://schemas.microsoft.com/office/drawing/2014/main" id="{461E0F84-CC39-EB4D-8BC6-45772D90DD48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348">
              <a:extLst>
                <a:ext uri="{FF2B5EF4-FFF2-40B4-BE49-F238E27FC236}">
                  <a16:creationId xmlns:a16="http://schemas.microsoft.com/office/drawing/2014/main" id="{0E8D33FE-4CDE-3441-A4A6-B7544BED0B14}"/>
                </a:ext>
              </a:extLst>
            </p:cNvPr>
            <p:cNvCxnSpPr/>
            <p:nvPr/>
          </p:nvCxnSpPr>
          <p:spPr bwMode="ltGray">
            <a:xfrm flipH="1">
              <a:off x="5794805" y="3087636"/>
              <a:ext cx="0" cy="24908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349">
              <a:extLst>
                <a:ext uri="{FF2B5EF4-FFF2-40B4-BE49-F238E27FC236}">
                  <a16:creationId xmlns:a16="http://schemas.microsoft.com/office/drawing/2014/main" id="{2A5723E3-F81A-FE41-B4D8-C099E3A10323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350">
            <a:extLst>
              <a:ext uri="{FF2B5EF4-FFF2-40B4-BE49-F238E27FC236}">
                <a16:creationId xmlns:a16="http://schemas.microsoft.com/office/drawing/2014/main" id="{13B1DAD1-557A-5C44-AFB6-DEFDDD319F55}"/>
              </a:ext>
            </a:extLst>
          </p:cNvPr>
          <p:cNvGrpSpPr/>
          <p:nvPr/>
        </p:nvGrpSpPr>
        <p:grpSpPr>
          <a:xfrm flipH="1">
            <a:off x="5873904" y="3046056"/>
            <a:ext cx="275669" cy="109480"/>
            <a:chOff x="5281348" y="3012466"/>
            <a:chExt cx="513457" cy="235442"/>
          </a:xfrm>
        </p:grpSpPr>
        <p:cxnSp>
          <p:nvCxnSpPr>
            <p:cNvPr id="111" name="Straight Connector 351">
              <a:extLst>
                <a:ext uri="{FF2B5EF4-FFF2-40B4-BE49-F238E27FC236}">
                  <a16:creationId xmlns:a16="http://schemas.microsoft.com/office/drawing/2014/main" id="{60A42086-4D1F-DD4E-8560-CCCA9A098585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352">
              <a:extLst>
                <a:ext uri="{FF2B5EF4-FFF2-40B4-BE49-F238E27FC236}">
                  <a16:creationId xmlns:a16="http://schemas.microsoft.com/office/drawing/2014/main" id="{D420E331-3A50-AB4B-BFCD-495D9E7EC8E4}"/>
                </a:ext>
              </a:extLst>
            </p:cNvPr>
            <p:cNvCxnSpPr/>
            <p:nvPr/>
          </p:nvCxnSpPr>
          <p:spPr bwMode="ltGray">
            <a:xfrm>
              <a:off x="5794805" y="3087637"/>
              <a:ext cx="0" cy="160271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353">
              <a:extLst>
                <a:ext uri="{FF2B5EF4-FFF2-40B4-BE49-F238E27FC236}">
                  <a16:creationId xmlns:a16="http://schemas.microsoft.com/office/drawing/2014/main" id="{BE8FD9C7-C7FA-0348-AF97-CD2BAF80AC83}"/>
                </a:ext>
              </a:extLst>
            </p:cNvPr>
            <p:cNvCxnSpPr/>
            <p:nvPr/>
          </p:nvCxnSpPr>
          <p:spPr bwMode="ltGray">
            <a:xfrm flipH="1">
              <a:off x="5282854" y="3088439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354">
            <a:extLst>
              <a:ext uri="{FF2B5EF4-FFF2-40B4-BE49-F238E27FC236}">
                <a16:creationId xmlns:a16="http://schemas.microsoft.com/office/drawing/2014/main" id="{D711534F-B765-5E46-A532-13375D4A1096}"/>
              </a:ext>
            </a:extLst>
          </p:cNvPr>
          <p:cNvGrpSpPr/>
          <p:nvPr/>
        </p:nvGrpSpPr>
        <p:grpSpPr>
          <a:xfrm>
            <a:off x="7652667" y="3046051"/>
            <a:ext cx="298165" cy="109480"/>
            <a:chOff x="5281348" y="3012466"/>
            <a:chExt cx="513457" cy="100078"/>
          </a:xfrm>
        </p:grpSpPr>
        <p:cxnSp>
          <p:nvCxnSpPr>
            <p:cNvPr id="115" name="Straight Connector 355">
              <a:extLst>
                <a:ext uri="{FF2B5EF4-FFF2-40B4-BE49-F238E27FC236}">
                  <a16:creationId xmlns:a16="http://schemas.microsoft.com/office/drawing/2014/main" id="{3997D4A3-E979-784A-9CBE-CA907C05FBF2}"/>
                </a:ext>
              </a:extLst>
            </p:cNvPr>
            <p:cNvCxnSpPr/>
            <p:nvPr/>
          </p:nvCxnSpPr>
          <p:spPr bwMode="ltGray">
            <a:xfrm>
              <a:off x="5281348" y="3012466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356">
              <a:extLst>
                <a:ext uri="{FF2B5EF4-FFF2-40B4-BE49-F238E27FC236}">
                  <a16:creationId xmlns:a16="http://schemas.microsoft.com/office/drawing/2014/main" id="{93C21C03-BF26-2049-893C-60B1E684A57D}"/>
                </a:ext>
              </a:extLst>
            </p:cNvPr>
            <p:cNvCxnSpPr/>
            <p:nvPr/>
          </p:nvCxnSpPr>
          <p:spPr bwMode="ltGray">
            <a:xfrm flipH="1">
              <a:off x="5794805" y="3087636"/>
              <a:ext cx="0" cy="24908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357">
              <a:extLst>
                <a:ext uri="{FF2B5EF4-FFF2-40B4-BE49-F238E27FC236}">
                  <a16:creationId xmlns:a16="http://schemas.microsoft.com/office/drawing/2014/main" id="{FCD3CD68-3458-4444-AAC4-D5381181B590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ounded Rectangle 358">
            <a:extLst>
              <a:ext uri="{FF2B5EF4-FFF2-40B4-BE49-F238E27FC236}">
                <a16:creationId xmlns:a16="http://schemas.microsoft.com/office/drawing/2014/main" id="{22F5C3D1-53D5-8241-83D5-95AEFA8E8C26}"/>
              </a:ext>
            </a:extLst>
          </p:cNvPr>
          <p:cNvSpPr/>
          <p:nvPr/>
        </p:nvSpPr>
        <p:spPr bwMode="ltGray">
          <a:xfrm>
            <a:off x="6526582" y="3662479"/>
            <a:ext cx="462565" cy="209727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119" name="Rounded Rectangle 359">
            <a:extLst>
              <a:ext uri="{FF2B5EF4-FFF2-40B4-BE49-F238E27FC236}">
                <a16:creationId xmlns:a16="http://schemas.microsoft.com/office/drawing/2014/main" id="{0B5C9D8F-64DB-2941-9A90-9B9D3C1FCAFF}"/>
              </a:ext>
            </a:extLst>
          </p:cNvPr>
          <p:cNvSpPr/>
          <p:nvPr/>
        </p:nvSpPr>
        <p:spPr bwMode="ltGray">
          <a:xfrm>
            <a:off x="7040919" y="3662479"/>
            <a:ext cx="462565" cy="209727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r>
              <a:rPr lang="en-US" sz="563" dirty="0">
                <a:solidFill>
                  <a:schemeClr val="bg1"/>
                </a:solidFill>
                <a:cs typeface="Tahoma" panose="020B0604030504040204" pitchFamily="34" charset="0"/>
              </a:rPr>
              <a:t>Storage Controller</a:t>
            </a:r>
          </a:p>
        </p:txBody>
      </p:sp>
      <p:sp>
        <p:nvSpPr>
          <p:cNvPr id="120" name="Rounded Rectangle 360">
            <a:extLst>
              <a:ext uri="{FF2B5EF4-FFF2-40B4-BE49-F238E27FC236}">
                <a16:creationId xmlns:a16="http://schemas.microsoft.com/office/drawing/2014/main" id="{40C11E49-EA6D-B648-BA8C-0F86DCE5DAC4}"/>
              </a:ext>
            </a:extLst>
          </p:cNvPr>
          <p:cNvSpPr/>
          <p:nvPr/>
        </p:nvSpPr>
        <p:spPr bwMode="ltGray">
          <a:xfrm>
            <a:off x="6494823" y="3571738"/>
            <a:ext cx="1067021" cy="784272"/>
          </a:xfrm>
          <a:prstGeom prst="roundRect">
            <a:avLst>
              <a:gd name="adj" fmla="val 0"/>
            </a:avLst>
          </a:prstGeom>
          <a:noFill/>
          <a:ln w="12700" cap="rnd">
            <a:solidFill>
              <a:schemeClr val="bg1">
                <a:lumMod val="85000"/>
                <a:alpha val="50000"/>
              </a:schemeClr>
            </a:solidFill>
            <a:prstDash val="solid"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39">
              <a:defRPr/>
            </a:pPr>
            <a:endParaRPr lang="en-US" sz="563" dirty="0">
              <a:solidFill>
                <a:srgbClr val="4D4D4E"/>
              </a:solidFill>
              <a:cs typeface="Tahoma" panose="020B0604030504040204" pitchFamily="34" charset="0"/>
            </a:endParaRPr>
          </a:p>
        </p:txBody>
      </p:sp>
      <p:grpSp>
        <p:nvGrpSpPr>
          <p:cNvPr id="121" name="Group 361">
            <a:extLst>
              <a:ext uri="{FF2B5EF4-FFF2-40B4-BE49-F238E27FC236}">
                <a16:creationId xmlns:a16="http://schemas.microsoft.com/office/drawing/2014/main" id="{59E21325-8D2C-CA4F-B8B7-539044C9497C}"/>
              </a:ext>
            </a:extLst>
          </p:cNvPr>
          <p:cNvGrpSpPr/>
          <p:nvPr/>
        </p:nvGrpSpPr>
        <p:grpSpPr>
          <a:xfrm>
            <a:off x="6803734" y="3895834"/>
            <a:ext cx="526277" cy="120801"/>
            <a:chOff x="2309771" y="4029851"/>
            <a:chExt cx="631204" cy="145095"/>
          </a:xfrm>
        </p:grpSpPr>
        <p:cxnSp>
          <p:nvCxnSpPr>
            <p:cNvPr id="122" name="Straight Connector 362">
              <a:extLst>
                <a:ext uri="{FF2B5EF4-FFF2-40B4-BE49-F238E27FC236}">
                  <a16:creationId xmlns:a16="http://schemas.microsoft.com/office/drawing/2014/main" id="{9D5DEA30-C309-9C49-9EB3-E437BAE88ECD}"/>
                </a:ext>
              </a:extLst>
            </p:cNvPr>
            <p:cNvCxnSpPr/>
            <p:nvPr/>
          </p:nvCxnSpPr>
          <p:spPr bwMode="ltGray">
            <a:xfrm>
              <a:off x="2309771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363">
              <a:extLst>
                <a:ext uri="{FF2B5EF4-FFF2-40B4-BE49-F238E27FC236}">
                  <a16:creationId xmlns:a16="http://schemas.microsoft.com/office/drawing/2014/main" id="{9EC33B89-62D3-E14D-BEE2-940E0C627705}"/>
                </a:ext>
              </a:extLst>
            </p:cNvPr>
            <p:cNvCxnSpPr/>
            <p:nvPr/>
          </p:nvCxnSpPr>
          <p:spPr bwMode="ltGray">
            <a:xfrm>
              <a:off x="2940975" y="4029851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364">
              <a:extLst>
                <a:ext uri="{FF2B5EF4-FFF2-40B4-BE49-F238E27FC236}">
                  <a16:creationId xmlns:a16="http://schemas.microsoft.com/office/drawing/2014/main" id="{CFE2C2F5-BC49-EE49-97BC-9E9F6E12DF74}"/>
                </a:ext>
              </a:extLst>
            </p:cNvPr>
            <p:cNvCxnSpPr/>
            <p:nvPr/>
          </p:nvCxnSpPr>
          <p:spPr bwMode="ltGray">
            <a:xfrm flipH="1">
              <a:off x="2309771" y="4103822"/>
              <a:ext cx="631204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365">
              <a:extLst>
                <a:ext uri="{FF2B5EF4-FFF2-40B4-BE49-F238E27FC236}">
                  <a16:creationId xmlns:a16="http://schemas.microsoft.com/office/drawing/2014/main" id="{DB90EBCC-C45D-284C-A521-9DB4EFD60463}"/>
                </a:ext>
              </a:extLst>
            </p:cNvPr>
            <p:cNvCxnSpPr/>
            <p:nvPr/>
          </p:nvCxnSpPr>
          <p:spPr bwMode="ltGray">
            <a:xfrm>
              <a:off x="2625373" y="4105020"/>
              <a:ext cx="0" cy="69926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366">
            <a:extLst>
              <a:ext uri="{FF2B5EF4-FFF2-40B4-BE49-F238E27FC236}">
                <a16:creationId xmlns:a16="http://schemas.microsoft.com/office/drawing/2014/main" id="{4B937EC1-2508-C746-A88A-C9F591482B6A}"/>
              </a:ext>
            </a:extLst>
          </p:cNvPr>
          <p:cNvGrpSpPr/>
          <p:nvPr/>
        </p:nvGrpSpPr>
        <p:grpSpPr>
          <a:xfrm flipH="1">
            <a:off x="6825231" y="3377915"/>
            <a:ext cx="517016" cy="257410"/>
            <a:chOff x="5281348" y="2938620"/>
            <a:chExt cx="508694" cy="198957"/>
          </a:xfrm>
        </p:grpSpPr>
        <p:cxnSp>
          <p:nvCxnSpPr>
            <p:cNvPr id="127" name="Straight Connector 367">
              <a:extLst>
                <a:ext uri="{FF2B5EF4-FFF2-40B4-BE49-F238E27FC236}">
                  <a16:creationId xmlns:a16="http://schemas.microsoft.com/office/drawing/2014/main" id="{9CACEC3F-3418-F84B-A326-F7991A298AE6}"/>
                </a:ext>
              </a:extLst>
            </p:cNvPr>
            <p:cNvCxnSpPr/>
            <p:nvPr/>
          </p:nvCxnSpPr>
          <p:spPr bwMode="ltGray">
            <a:xfrm flipH="1">
              <a:off x="5281348" y="2938620"/>
              <a:ext cx="0" cy="143772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368">
              <a:extLst>
                <a:ext uri="{FF2B5EF4-FFF2-40B4-BE49-F238E27FC236}">
                  <a16:creationId xmlns:a16="http://schemas.microsoft.com/office/drawing/2014/main" id="{10B7DCBB-9D47-1644-9455-EBE46A6191C7}"/>
                </a:ext>
              </a:extLst>
            </p:cNvPr>
            <p:cNvCxnSpPr/>
            <p:nvPr/>
          </p:nvCxnSpPr>
          <p:spPr bwMode="ltGray">
            <a:xfrm flipH="1">
              <a:off x="5790042" y="3087635"/>
              <a:ext cx="0" cy="49942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369">
              <a:extLst>
                <a:ext uri="{FF2B5EF4-FFF2-40B4-BE49-F238E27FC236}">
                  <a16:creationId xmlns:a16="http://schemas.microsoft.com/office/drawing/2014/main" id="{FC6CB166-5A14-FB49-9048-AA587438F7A1}"/>
                </a:ext>
              </a:extLst>
            </p:cNvPr>
            <p:cNvCxnSpPr/>
            <p:nvPr/>
          </p:nvCxnSpPr>
          <p:spPr bwMode="ltGray">
            <a:xfrm flipH="1">
              <a:off x="5282854" y="3088438"/>
              <a:ext cx="507188" cy="0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0" name="Straight Connector 370">
            <a:extLst>
              <a:ext uri="{FF2B5EF4-FFF2-40B4-BE49-F238E27FC236}">
                <a16:creationId xmlns:a16="http://schemas.microsoft.com/office/drawing/2014/main" id="{95A86521-7881-8C4F-BA22-EE16F5A21A13}"/>
              </a:ext>
            </a:extLst>
          </p:cNvPr>
          <p:cNvCxnSpPr/>
          <p:nvPr/>
        </p:nvCxnSpPr>
        <p:spPr bwMode="ltGray">
          <a:xfrm flipV="1">
            <a:off x="6646532" y="3380717"/>
            <a:ext cx="0" cy="252218"/>
          </a:xfrm>
          <a:prstGeom prst="line">
            <a:avLst/>
          </a:prstGeom>
          <a:ln w="12700" cap="rnd">
            <a:solidFill>
              <a:srgbClr val="00E2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oup 371">
            <a:extLst>
              <a:ext uri="{FF2B5EF4-FFF2-40B4-BE49-F238E27FC236}">
                <a16:creationId xmlns:a16="http://schemas.microsoft.com/office/drawing/2014/main" id="{9AB2E1EE-E2B7-C346-8799-12B10C0C51C0}"/>
              </a:ext>
            </a:extLst>
          </p:cNvPr>
          <p:cNvGrpSpPr/>
          <p:nvPr/>
        </p:nvGrpSpPr>
        <p:grpSpPr>
          <a:xfrm>
            <a:off x="6709241" y="3381653"/>
            <a:ext cx="517011" cy="255247"/>
            <a:chOff x="8092491" y="3415546"/>
            <a:chExt cx="620090" cy="306580"/>
          </a:xfrm>
        </p:grpSpPr>
        <p:grpSp>
          <p:nvGrpSpPr>
            <p:cNvPr id="132" name="Group 372">
              <a:extLst>
                <a:ext uri="{FF2B5EF4-FFF2-40B4-BE49-F238E27FC236}">
                  <a16:creationId xmlns:a16="http://schemas.microsoft.com/office/drawing/2014/main" id="{34C75E2D-A71F-154C-9FAC-0925570CBD10}"/>
                </a:ext>
              </a:extLst>
            </p:cNvPr>
            <p:cNvGrpSpPr/>
            <p:nvPr/>
          </p:nvGrpSpPr>
          <p:grpSpPr>
            <a:xfrm>
              <a:off x="8092491" y="3415546"/>
              <a:ext cx="620090" cy="306580"/>
              <a:chOff x="5281354" y="4681335"/>
              <a:chExt cx="508690" cy="306580"/>
            </a:xfrm>
          </p:grpSpPr>
          <p:cxnSp>
            <p:nvCxnSpPr>
              <p:cNvPr id="134" name="Straight Connector 374">
                <a:extLst>
                  <a:ext uri="{FF2B5EF4-FFF2-40B4-BE49-F238E27FC236}">
                    <a16:creationId xmlns:a16="http://schemas.microsoft.com/office/drawing/2014/main" id="{7E9FCA18-9711-2842-9F72-F88CE7C0C360}"/>
                  </a:ext>
                </a:extLst>
              </p:cNvPr>
              <p:cNvCxnSpPr/>
              <p:nvPr/>
            </p:nvCxnSpPr>
            <p:spPr bwMode="ltGray">
              <a:xfrm>
                <a:off x="5281354" y="4681335"/>
                <a:ext cx="0" cy="108664"/>
              </a:xfrm>
              <a:prstGeom prst="line">
                <a:avLst/>
              </a:prstGeom>
              <a:ln w="12700" cap="rnd">
                <a:solidFill>
                  <a:srgbClr val="00E29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375">
                <a:extLst>
                  <a:ext uri="{FF2B5EF4-FFF2-40B4-BE49-F238E27FC236}">
                    <a16:creationId xmlns:a16="http://schemas.microsoft.com/office/drawing/2014/main" id="{6308894C-5484-3047-AE32-2D7C0EFC5104}"/>
                  </a:ext>
                </a:extLst>
              </p:cNvPr>
              <p:cNvCxnSpPr/>
              <p:nvPr/>
            </p:nvCxnSpPr>
            <p:spPr bwMode="ltGray">
              <a:xfrm>
                <a:off x="5790044" y="4798147"/>
                <a:ext cx="0" cy="189768"/>
              </a:xfrm>
              <a:prstGeom prst="line">
                <a:avLst/>
              </a:prstGeom>
              <a:ln w="12700" cap="rnd">
                <a:solidFill>
                  <a:srgbClr val="00E29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373">
              <a:extLst>
                <a:ext uri="{FF2B5EF4-FFF2-40B4-BE49-F238E27FC236}">
                  <a16:creationId xmlns:a16="http://schemas.microsoft.com/office/drawing/2014/main" id="{C4A0233D-52A0-1445-8B0F-799351A71C44}"/>
                </a:ext>
              </a:extLst>
            </p:cNvPr>
            <p:cNvCxnSpPr/>
            <p:nvPr/>
          </p:nvCxnSpPr>
          <p:spPr bwMode="ltGray">
            <a:xfrm flipH="1">
              <a:off x="8094319" y="3526691"/>
              <a:ext cx="606915" cy="2"/>
            </a:xfrm>
            <a:prstGeom prst="line">
              <a:avLst/>
            </a:prstGeom>
            <a:ln w="12700" cap="rnd">
              <a:solidFill>
                <a:srgbClr val="00E29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6" name="Straight Connector 376">
            <a:extLst>
              <a:ext uri="{FF2B5EF4-FFF2-40B4-BE49-F238E27FC236}">
                <a16:creationId xmlns:a16="http://schemas.microsoft.com/office/drawing/2014/main" id="{628B9768-EE15-C64F-BD34-DC332170F532}"/>
              </a:ext>
            </a:extLst>
          </p:cNvPr>
          <p:cNvCxnSpPr/>
          <p:nvPr/>
        </p:nvCxnSpPr>
        <p:spPr bwMode="ltGray">
          <a:xfrm flipV="1">
            <a:off x="7408694" y="3376751"/>
            <a:ext cx="0" cy="252218"/>
          </a:xfrm>
          <a:prstGeom prst="line">
            <a:avLst/>
          </a:prstGeom>
          <a:ln w="12700" cap="rnd">
            <a:solidFill>
              <a:srgbClr val="00E29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7" name="Group 377">
            <a:extLst>
              <a:ext uri="{FF2B5EF4-FFF2-40B4-BE49-F238E27FC236}">
                <a16:creationId xmlns:a16="http://schemas.microsoft.com/office/drawing/2014/main" id="{B94675B7-061D-5B44-8443-3BE972FEAA67}"/>
              </a:ext>
            </a:extLst>
          </p:cNvPr>
          <p:cNvGrpSpPr/>
          <p:nvPr/>
        </p:nvGrpSpPr>
        <p:grpSpPr>
          <a:xfrm>
            <a:off x="5525081" y="3990990"/>
            <a:ext cx="366130" cy="319881"/>
            <a:chOff x="4371975" y="-2289176"/>
            <a:chExt cx="754063" cy="658813"/>
          </a:xfrm>
        </p:grpSpPr>
        <p:sp>
          <p:nvSpPr>
            <p:cNvPr id="138" name="Freeform 1247">
              <a:extLst>
                <a:ext uri="{FF2B5EF4-FFF2-40B4-BE49-F238E27FC236}">
                  <a16:creationId xmlns:a16="http://schemas.microsoft.com/office/drawing/2014/main" id="{9201E7A5-9A91-BA4A-80A1-36201B430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39" name="Freeform 1248">
              <a:extLst>
                <a:ext uri="{FF2B5EF4-FFF2-40B4-BE49-F238E27FC236}">
                  <a16:creationId xmlns:a16="http://schemas.microsoft.com/office/drawing/2014/main" id="{03EE77E2-0FF1-B647-80E3-649343C3B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0" name="Freeform 1249">
              <a:extLst>
                <a:ext uri="{FF2B5EF4-FFF2-40B4-BE49-F238E27FC236}">
                  <a16:creationId xmlns:a16="http://schemas.microsoft.com/office/drawing/2014/main" id="{9E29D794-1E03-7243-89D5-10D4533B4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1" name="Rectangle 1250">
              <a:extLst>
                <a:ext uri="{FF2B5EF4-FFF2-40B4-BE49-F238E27FC236}">
                  <a16:creationId xmlns:a16="http://schemas.microsoft.com/office/drawing/2014/main" id="{30B2909B-81F9-A54D-8A2D-9746C0DF3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2" name="Rectangle 1251">
              <a:extLst>
                <a:ext uri="{FF2B5EF4-FFF2-40B4-BE49-F238E27FC236}">
                  <a16:creationId xmlns:a16="http://schemas.microsoft.com/office/drawing/2014/main" id="{DA1C5A72-C68F-BD45-8F0A-8FBED3473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3" name="Rectangle 1252">
              <a:extLst>
                <a:ext uri="{FF2B5EF4-FFF2-40B4-BE49-F238E27FC236}">
                  <a16:creationId xmlns:a16="http://schemas.microsoft.com/office/drawing/2014/main" id="{24BC733A-8530-4448-BAC1-D12C81327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4" name="Freeform 1253">
              <a:extLst>
                <a:ext uri="{FF2B5EF4-FFF2-40B4-BE49-F238E27FC236}">
                  <a16:creationId xmlns:a16="http://schemas.microsoft.com/office/drawing/2014/main" id="{848A7782-ED59-F542-BA38-2C303C4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5" name="Rectangle 1254">
              <a:extLst>
                <a:ext uri="{FF2B5EF4-FFF2-40B4-BE49-F238E27FC236}">
                  <a16:creationId xmlns:a16="http://schemas.microsoft.com/office/drawing/2014/main" id="{7F428E90-A41F-D74C-BC36-7884DD5C8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6" name="Rectangle 1255">
              <a:extLst>
                <a:ext uri="{FF2B5EF4-FFF2-40B4-BE49-F238E27FC236}">
                  <a16:creationId xmlns:a16="http://schemas.microsoft.com/office/drawing/2014/main" id="{B5803DBF-58A9-9446-A3B5-A6C229DFD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7" name="Freeform 1256">
              <a:extLst>
                <a:ext uri="{FF2B5EF4-FFF2-40B4-BE49-F238E27FC236}">
                  <a16:creationId xmlns:a16="http://schemas.microsoft.com/office/drawing/2014/main" id="{66F09572-1E77-6F4C-BB8F-CC7ACFB48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8" name="Rectangle 1257">
              <a:extLst>
                <a:ext uri="{FF2B5EF4-FFF2-40B4-BE49-F238E27FC236}">
                  <a16:creationId xmlns:a16="http://schemas.microsoft.com/office/drawing/2014/main" id="{8511E1EC-FF6D-4642-8C02-8E9A666FD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49" name="Rectangle 1258">
              <a:extLst>
                <a:ext uri="{FF2B5EF4-FFF2-40B4-BE49-F238E27FC236}">
                  <a16:creationId xmlns:a16="http://schemas.microsoft.com/office/drawing/2014/main" id="{AF358643-BEE4-294D-97DF-B84A3DEC3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0" name="Rectangle 1259">
              <a:extLst>
                <a:ext uri="{FF2B5EF4-FFF2-40B4-BE49-F238E27FC236}">
                  <a16:creationId xmlns:a16="http://schemas.microsoft.com/office/drawing/2014/main" id="{1E9146AB-E66C-294B-AA4B-61B3D4EBF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1" name="Freeform 1260">
              <a:extLst>
                <a:ext uri="{FF2B5EF4-FFF2-40B4-BE49-F238E27FC236}">
                  <a16:creationId xmlns:a16="http://schemas.microsoft.com/office/drawing/2014/main" id="{F036D623-9B11-9E4E-B1C3-E5B47261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2" name="Rectangle 1261">
              <a:extLst>
                <a:ext uri="{FF2B5EF4-FFF2-40B4-BE49-F238E27FC236}">
                  <a16:creationId xmlns:a16="http://schemas.microsoft.com/office/drawing/2014/main" id="{9BA4075E-2919-0B4D-9ADB-BA5D83A09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3" name="Rectangle 1262">
              <a:extLst>
                <a:ext uri="{FF2B5EF4-FFF2-40B4-BE49-F238E27FC236}">
                  <a16:creationId xmlns:a16="http://schemas.microsoft.com/office/drawing/2014/main" id="{2EE82F7E-8D82-474A-9359-92471F1F4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4" name="Rectangle 1263">
              <a:extLst>
                <a:ext uri="{FF2B5EF4-FFF2-40B4-BE49-F238E27FC236}">
                  <a16:creationId xmlns:a16="http://schemas.microsoft.com/office/drawing/2014/main" id="{5E4D988A-4173-244D-BACD-31112F45D1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5" name="Freeform 1264">
              <a:extLst>
                <a:ext uri="{FF2B5EF4-FFF2-40B4-BE49-F238E27FC236}">
                  <a16:creationId xmlns:a16="http://schemas.microsoft.com/office/drawing/2014/main" id="{383C170B-CDDE-4840-9BF3-B259B4ADF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6" name="Freeform 1265">
              <a:extLst>
                <a:ext uri="{FF2B5EF4-FFF2-40B4-BE49-F238E27FC236}">
                  <a16:creationId xmlns:a16="http://schemas.microsoft.com/office/drawing/2014/main" id="{B8DAC5B1-A675-D54B-BF06-23B5D7931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7" name="Freeform 1266">
              <a:extLst>
                <a:ext uri="{FF2B5EF4-FFF2-40B4-BE49-F238E27FC236}">
                  <a16:creationId xmlns:a16="http://schemas.microsoft.com/office/drawing/2014/main" id="{BFF48B5A-C2BB-3043-9BE7-BC6E8BDD42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8" name="Freeform 1267">
              <a:extLst>
                <a:ext uri="{FF2B5EF4-FFF2-40B4-BE49-F238E27FC236}">
                  <a16:creationId xmlns:a16="http://schemas.microsoft.com/office/drawing/2014/main" id="{761C163F-FE58-7440-BAEB-B87D92C2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59" name="Freeform 1268">
              <a:extLst>
                <a:ext uri="{FF2B5EF4-FFF2-40B4-BE49-F238E27FC236}">
                  <a16:creationId xmlns:a16="http://schemas.microsoft.com/office/drawing/2014/main" id="{894A7D89-46BF-EB4A-A2B5-D05ADDAB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60" name="Group 400">
            <a:extLst>
              <a:ext uri="{FF2B5EF4-FFF2-40B4-BE49-F238E27FC236}">
                <a16:creationId xmlns:a16="http://schemas.microsoft.com/office/drawing/2014/main" id="{E477119C-8CE8-C34A-9951-8C84235E2D1A}"/>
              </a:ext>
            </a:extLst>
          </p:cNvPr>
          <p:cNvGrpSpPr/>
          <p:nvPr/>
        </p:nvGrpSpPr>
        <p:grpSpPr>
          <a:xfrm>
            <a:off x="5995371" y="3990990"/>
            <a:ext cx="366130" cy="319881"/>
            <a:chOff x="4371975" y="-2289176"/>
            <a:chExt cx="754063" cy="658813"/>
          </a:xfrm>
        </p:grpSpPr>
        <p:sp>
          <p:nvSpPr>
            <p:cNvPr id="161" name="Freeform 1247">
              <a:extLst>
                <a:ext uri="{FF2B5EF4-FFF2-40B4-BE49-F238E27FC236}">
                  <a16:creationId xmlns:a16="http://schemas.microsoft.com/office/drawing/2014/main" id="{13DFDBB0-39E9-C342-9F40-C9B0CEA1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2" name="Freeform 1248">
              <a:extLst>
                <a:ext uri="{FF2B5EF4-FFF2-40B4-BE49-F238E27FC236}">
                  <a16:creationId xmlns:a16="http://schemas.microsoft.com/office/drawing/2014/main" id="{71B514DC-14FF-344F-911C-240AFF85C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3" name="Freeform 1249">
              <a:extLst>
                <a:ext uri="{FF2B5EF4-FFF2-40B4-BE49-F238E27FC236}">
                  <a16:creationId xmlns:a16="http://schemas.microsoft.com/office/drawing/2014/main" id="{DD144DCF-C70B-F441-B77A-29864F7F1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4" name="Rectangle 1250">
              <a:extLst>
                <a:ext uri="{FF2B5EF4-FFF2-40B4-BE49-F238E27FC236}">
                  <a16:creationId xmlns:a16="http://schemas.microsoft.com/office/drawing/2014/main" id="{13B7CF8A-5BCB-1D4B-93AE-61DC4C17B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5" name="Rectangle 1251">
              <a:extLst>
                <a:ext uri="{FF2B5EF4-FFF2-40B4-BE49-F238E27FC236}">
                  <a16:creationId xmlns:a16="http://schemas.microsoft.com/office/drawing/2014/main" id="{8C25E3B2-FC85-864F-8F21-436A2D721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6" name="Rectangle 1252">
              <a:extLst>
                <a:ext uri="{FF2B5EF4-FFF2-40B4-BE49-F238E27FC236}">
                  <a16:creationId xmlns:a16="http://schemas.microsoft.com/office/drawing/2014/main" id="{55696200-E7F1-204C-B56D-1D4528185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7" name="Freeform 1253">
              <a:extLst>
                <a:ext uri="{FF2B5EF4-FFF2-40B4-BE49-F238E27FC236}">
                  <a16:creationId xmlns:a16="http://schemas.microsoft.com/office/drawing/2014/main" id="{FBBDCBE5-4D8A-FE4C-8653-53B587D2C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8" name="Rectangle 1254">
              <a:extLst>
                <a:ext uri="{FF2B5EF4-FFF2-40B4-BE49-F238E27FC236}">
                  <a16:creationId xmlns:a16="http://schemas.microsoft.com/office/drawing/2014/main" id="{0F293C33-AB1E-774B-BFB2-A52B9A212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69" name="Rectangle 1255">
              <a:extLst>
                <a:ext uri="{FF2B5EF4-FFF2-40B4-BE49-F238E27FC236}">
                  <a16:creationId xmlns:a16="http://schemas.microsoft.com/office/drawing/2014/main" id="{AAF44099-AC5B-AA4B-9521-6DFA0835A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0" name="Freeform 1256">
              <a:extLst>
                <a:ext uri="{FF2B5EF4-FFF2-40B4-BE49-F238E27FC236}">
                  <a16:creationId xmlns:a16="http://schemas.microsoft.com/office/drawing/2014/main" id="{FC1964CE-1070-6743-A45A-F49F2FDF7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1" name="Rectangle 1257">
              <a:extLst>
                <a:ext uri="{FF2B5EF4-FFF2-40B4-BE49-F238E27FC236}">
                  <a16:creationId xmlns:a16="http://schemas.microsoft.com/office/drawing/2014/main" id="{83FB2A11-D929-2140-8C9D-C80980230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2" name="Rectangle 1258">
              <a:extLst>
                <a:ext uri="{FF2B5EF4-FFF2-40B4-BE49-F238E27FC236}">
                  <a16:creationId xmlns:a16="http://schemas.microsoft.com/office/drawing/2014/main" id="{BA524494-1A71-9942-ABD2-0AFC8FE35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3" name="Rectangle 1259">
              <a:extLst>
                <a:ext uri="{FF2B5EF4-FFF2-40B4-BE49-F238E27FC236}">
                  <a16:creationId xmlns:a16="http://schemas.microsoft.com/office/drawing/2014/main" id="{6E01C66D-AA9C-6648-96AD-2FE1D61439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4" name="Freeform 1260">
              <a:extLst>
                <a:ext uri="{FF2B5EF4-FFF2-40B4-BE49-F238E27FC236}">
                  <a16:creationId xmlns:a16="http://schemas.microsoft.com/office/drawing/2014/main" id="{0B70906D-B819-3741-A6FC-6C86350C8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5" name="Rectangle 1261">
              <a:extLst>
                <a:ext uri="{FF2B5EF4-FFF2-40B4-BE49-F238E27FC236}">
                  <a16:creationId xmlns:a16="http://schemas.microsoft.com/office/drawing/2014/main" id="{5E7C897E-82EF-A74E-BF81-3C04E77C8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6" name="Rectangle 1262">
              <a:extLst>
                <a:ext uri="{FF2B5EF4-FFF2-40B4-BE49-F238E27FC236}">
                  <a16:creationId xmlns:a16="http://schemas.microsoft.com/office/drawing/2014/main" id="{97C707AE-F8AE-504F-B07E-B8B77B7D9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7" name="Rectangle 1263">
              <a:extLst>
                <a:ext uri="{FF2B5EF4-FFF2-40B4-BE49-F238E27FC236}">
                  <a16:creationId xmlns:a16="http://schemas.microsoft.com/office/drawing/2014/main" id="{70567A70-42C8-9048-8A09-4A7B99055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8" name="Freeform 1264">
              <a:extLst>
                <a:ext uri="{FF2B5EF4-FFF2-40B4-BE49-F238E27FC236}">
                  <a16:creationId xmlns:a16="http://schemas.microsoft.com/office/drawing/2014/main" id="{EC5876CC-CB43-F54F-BBF2-0BDFC2442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79" name="Freeform 1265">
              <a:extLst>
                <a:ext uri="{FF2B5EF4-FFF2-40B4-BE49-F238E27FC236}">
                  <a16:creationId xmlns:a16="http://schemas.microsoft.com/office/drawing/2014/main" id="{70C1C91F-0074-9149-8EBD-ABC2EFD6B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0" name="Freeform 1266">
              <a:extLst>
                <a:ext uri="{FF2B5EF4-FFF2-40B4-BE49-F238E27FC236}">
                  <a16:creationId xmlns:a16="http://schemas.microsoft.com/office/drawing/2014/main" id="{742A3746-CB70-CE4D-B5DC-B9F537592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1" name="Freeform 1267">
              <a:extLst>
                <a:ext uri="{FF2B5EF4-FFF2-40B4-BE49-F238E27FC236}">
                  <a16:creationId xmlns:a16="http://schemas.microsoft.com/office/drawing/2014/main" id="{D1B41F16-3D80-264C-9DC9-E903F88BA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2" name="Freeform 1268">
              <a:extLst>
                <a:ext uri="{FF2B5EF4-FFF2-40B4-BE49-F238E27FC236}">
                  <a16:creationId xmlns:a16="http://schemas.microsoft.com/office/drawing/2014/main" id="{3203CA5C-A582-D647-893C-0007487B7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183" name="Group 423">
            <a:extLst>
              <a:ext uri="{FF2B5EF4-FFF2-40B4-BE49-F238E27FC236}">
                <a16:creationId xmlns:a16="http://schemas.microsoft.com/office/drawing/2014/main" id="{6E5148E6-C975-A24D-8C04-DA2F24677E17}"/>
              </a:ext>
            </a:extLst>
          </p:cNvPr>
          <p:cNvGrpSpPr/>
          <p:nvPr/>
        </p:nvGrpSpPr>
        <p:grpSpPr>
          <a:xfrm>
            <a:off x="6646320" y="3990990"/>
            <a:ext cx="366130" cy="319881"/>
            <a:chOff x="4371975" y="-2289176"/>
            <a:chExt cx="754063" cy="658813"/>
          </a:xfrm>
        </p:grpSpPr>
        <p:sp>
          <p:nvSpPr>
            <p:cNvPr id="184" name="Freeform 1247">
              <a:extLst>
                <a:ext uri="{FF2B5EF4-FFF2-40B4-BE49-F238E27FC236}">
                  <a16:creationId xmlns:a16="http://schemas.microsoft.com/office/drawing/2014/main" id="{516620F8-7C35-A744-B18E-E95287792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5" name="Freeform 1248">
              <a:extLst>
                <a:ext uri="{FF2B5EF4-FFF2-40B4-BE49-F238E27FC236}">
                  <a16:creationId xmlns:a16="http://schemas.microsoft.com/office/drawing/2014/main" id="{E582EEC8-FAA4-1944-A0C9-11BC2D8D5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6" name="Freeform 1249">
              <a:extLst>
                <a:ext uri="{FF2B5EF4-FFF2-40B4-BE49-F238E27FC236}">
                  <a16:creationId xmlns:a16="http://schemas.microsoft.com/office/drawing/2014/main" id="{E8B40071-0D51-0648-9FEF-9F40EB19E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7" name="Rectangle 1250">
              <a:extLst>
                <a:ext uri="{FF2B5EF4-FFF2-40B4-BE49-F238E27FC236}">
                  <a16:creationId xmlns:a16="http://schemas.microsoft.com/office/drawing/2014/main" id="{08905C93-7518-A545-AD50-D50F80B45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8" name="Rectangle 1251">
              <a:extLst>
                <a:ext uri="{FF2B5EF4-FFF2-40B4-BE49-F238E27FC236}">
                  <a16:creationId xmlns:a16="http://schemas.microsoft.com/office/drawing/2014/main" id="{084BFABF-D03F-724B-A34E-DCDA55FC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89" name="Rectangle 1252">
              <a:extLst>
                <a:ext uri="{FF2B5EF4-FFF2-40B4-BE49-F238E27FC236}">
                  <a16:creationId xmlns:a16="http://schemas.microsoft.com/office/drawing/2014/main" id="{EC65A608-C2F7-1246-B7FB-2273435DD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0" name="Freeform 1253">
              <a:extLst>
                <a:ext uri="{FF2B5EF4-FFF2-40B4-BE49-F238E27FC236}">
                  <a16:creationId xmlns:a16="http://schemas.microsoft.com/office/drawing/2014/main" id="{FC2A456D-29AC-CB41-89B6-2647C0E83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1" name="Rectangle 1254">
              <a:extLst>
                <a:ext uri="{FF2B5EF4-FFF2-40B4-BE49-F238E27FC236}">
                  <a16:creationId xmlns:a16="http://schemas.microsoft.com/office/drawing/2014/main" id="{6932FEAA-536B-8242-A11B-0582977E8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2" name="Rectangle 1255">
              <a:extLst>
                <a:ext uri="{FF2B5EF4-FFF2-40B4-BE49-F238E27FC236}">
                  <a16:creationId xmlns:a16="http://schemas.microsoft.com/office/drawing/2014/main" id="{D045C689-B11B-9D44-85B4-ECBDF1BEF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3" name="Freeform 1256">
              <a:extLst>
                <a:ext uri="{FF2B5EF4-FFF2-40B4-BE49-F238E27FC236}">
                  <a16:creationId xmlns:a16="http://schemas.microsoft.com/office/drawing/2014/main" id="{D689AA43-C3C8-3C46-947C-D3AEED59D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4" name="Rectangle 1257">
              <a:extLst>
                <a:ext uri="{FF2B5EF4-FFF2-40B4-BE49-F238E27FC236}">
                  <a16:creationId xmlns:a16="http://schemas.microsoft.com/office/drawing/2014/main" id="{199877EF-A419-FE4D-9D7A-07FB99D25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5" name="Rectangle 1258">
              <a:extLst>
                <a:ext uri="{FF2B5EF4-FFF2-40B4-BE49-F238E27FC236}">
                  <a16:creationId xmlns:a16="http://schemas.microsoft.com/office/drawing/2014/main" id="{F43C2894-42F0-C349-A481-4B2F2B0A6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6" name="Rectangle 1259">
              <a:extLst>
                <a:ext uri="{FF2B5EF4-FFF2-40B4-BE49-F238E27FC236}">
                  <a16:creationId xmlns:a16="http://schemas.microsoft.com/office/drawing/2014/main" id="{DF6DF14E-FEEF-804C-B4A2-651A3DD40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7" name="Freeform 1260">
              <a:extLst>
                <a:ext uri="{FF2B5EF4-FFF2-40B4-BE49-F238E27FC236}">
                  <a16:creationId xmlns:a16="http://schemas.microsoft.com/office/drawing/2014/main" id="{04774F19-7693-7B42-AAC8-A7A1EB9350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8" name="Rectangle 1261">
              <a:extLst>
                <a:ext uri="{FF2B5EF4-FFF2-40B4-BE49-F238E27FC236}">
                  <a16:creationId xmlns:a16="http://schemas.microsoft.com/office/drawing/2014/main" id="{1BD30246-ECFF-0C4B-8EAD-A339C053D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199" name="Rectangle 1262">
              <a:extLst>
                <a:ext uri="{FF2B5EF4-FFF2-40B4-BE49-F238E27FC236}">
                  <a16:creationId xmlns:a16="http://schemas.microsoft.com/office/drawing/2014/main" id="{60080D22-51FE-A54F-ACF3-352754BCBE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0" name="Rectangle 1263">
              <a:extLst>
                <a:ext uri="{FF2B5EF4-FFF2-40B4-BE49-F238E27FC236}">
                  <a16:creationId xmlns:a16="http://schemas.microsoft.com/office/drawing/2014/main" id="{77B09B85-8170-2740-8387-AA2909F9C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1" name="Freeform 1264">
              <a:extLst>
                <a:ext uri="{FF2B5EF4-FFF2-40B4-BE49-F238E27FC236}">
                  <a16:creationId xmlns:a16="http://schemas.microsoft.com/office/drawing/2014/main" id="{AABFFDA2-64F5-F34C-B491-46809C0B9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2" name="Freeform 1265">
              <a:extLst>
                <a:ext uri="{FF2B5EF4-FFF2-40B4-BE49-F238E27FC236}">
                  <a16:creationId xmlns:a16="http://schemas.microsoft.com/office/drawing/2014/main" id="{3AD3A674-EE4B-2540-AC22-4B357B7F8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3" name="Freeform 1266">
              <a:extLst>
                <a:ext uri="{FF2B5EF4-FFF2-40B4-BE49-F238E27FC236}">
                  <a16:creationId xmlns:a16="http://schemas.microsoft.com/office/drawing/2014/main" id="{7D76A578-0FD0-534E-BE1B-5F26BE7EB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4" name="Freeform 1267">
              <a:extLst>
                <a:ext uri="{FF2B5EF4-FFF2-40B4-BE49-F238E27FC236}">
                  <a16:creationId xmlns:a16="http://schemas.microsoft.com/office/drawing/2014/main" id="{6AF6A9A7-04BB-514B-B38F-EFB5286C1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5" name="Freeform 1268">
              <a:extLst>
                <a:ext uri="{FF2B5EF4-FFF2-40B4-BE49-F238E27FC236}">
                  <a16:creationId xmlns:a16="http://schemas.microsoft.com/office/drawing/2014/main" id="{829B46F7-3493-6841-9970-C9D63E7C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06" name="Group 446">
            <a:extLst>
              <a:ext uri="{FF2B5EF4-FFF2-40B4-BE49-F238E27FC236}">
                <a16:creationId xmlns:a16="http://schemas.microsoft.com/office/drawing/2014/main" id="{6B58B877-EF36-564F-943F-0EECDA99DE1A}"/>
              </a:ext>
            </a:extLst>
          </p:cNvPr>
          <p:cNvGrpSpPr/>
          <p:nvPr/>
        </p:nvGrpSpPr>
        <p:grpSpPr>
          <a:xfrm>
            <a:off x="7116612" y="3990990"/>
            <a:ext cx="366130" cy="319881"/>
            <a:chOff x="4371975" y="-2289176"/>
            <a:chExt cx="754063" cy="658813"/>
          </a:xfrm>
        </p:grpSpPr>
        <p:sp>
          <p:nvSpPr>
            <p:cNvPr id="207" name="Freeform 1247">
              <a:extLst>
                <a:ext uri="{FF2B5EF4-FFF2-40B4-BE49-F238E27FC236}">
                  <a16:creationId xmlns:a16="http://schemas.microsoft.com/office/drawing/2014/main" id="{D7188814-5EB7-E24A-AE70-CB73DD10F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8" name="Freeform 1248">
              <a:extLst>
                <a:ext uri="{FF2B5EF4-FFF2-40B4-BE49-F238E27FC236}">
                  <a16:creationId xmlns:a16="http://schemas.microsoft.com/office/drawing/2014/main" id="{E05E74B3-9C6F-8E4D-A024-2C4B47B3A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09" name="Freeform 1249">
              <a:extLst>
                <a:ext uri="{FF2B5EF4-FFF2-40B4-BE49-F238E27FC236}">
                  <a16:creationId xmlns:a16="http://schemas.microsoft.com/office/drawing/2014/main" id="{7B4D1C85-11C1-CD4D-B3A8-C65BF55A7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0" name="Rectangle 1250">
              <a:extLst>
                <a:ext uri="{FF2B5EF4-FFF2-40B4-BE49-F238E27FC236}">
                  <a16:creationId xmlns:a16="http://schemas.microsoft.com/office/drawing/2014/main" id="{2322DFF2-B15D-A549-B47B-1149C5AA6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1" name="Rectangle 1251">
              <a:extLst>
                <a:ext uri="{FF2B5EF4-FFF2-40B4-BE49-F238E27FC236}">
                  <a16:creationId xmlns:a16="http://schemas.microsoft.com/office/drawing/2014/main" id="{131C2225-E4B9-C143-B05E-34D440E8C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2" name="Rectangle 1252">
              <a:extLst>
                <a:ext uri="{FF2B5EF4-FFF2-40B4-BE49-F238E27FC236}">
                  <a16:creationId xmlns:a16="http://schemas.microsoft.com/office/drawing/2014/main" id="{3299420A-D3AB-E849-9D2C-F46010ADA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3" name="Freeform 1253">
              <a:extLst>
                <a:ext uri="{FF2B5EF4-FFF2-40B4-BE49-F238E27FC236}">
                  <a16:creationId xmlns:a16="http://schemas.microsoft.com/office/drawing/2014/main" id="{E2CF1DC7-F763-944E-8FF8-318D5F9B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4" name="Rectangle 1254">
              <a:extLst>
                <a:ext uri="{FF2B5EF4-FFF2-40B4-BE49-F238E27FC236}">
                  <a16:creationId xmlns:a16="http://schemas.microsoft.com/office/drawing/2014/main" id="{C87CCBE2-1DBC-E940-B6BD-56FDB8345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5" name="Rectangle 1255">
              <a:extLst>
                <a:ext uri="{FF2B5EF4-FFF2-40B4-BE49-F238E27FC236}">
                  <a16:creationId xmlns:a16="http://schemas.microsoft.com/office/drawing/2014/main" id="{50AFF9C2-CC93-FC4B-8BC3-8B1D244EC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6" name="Freeform 1256">
              <a:extLst>
                <a:ext uri="{FF2B5EF4-FFF2-40B4-BE49-F238E27FC236}">
                  <a16:creationId xmlns:a16="http://schemas.microsoft.com/office/drawing/2014/main" id="{450C8265-7204-AB47-A484-9EDD5F37F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7" name="Rectangle 1257">
              <a:extLst>
                <a:ext uri="{FF2B5EF4-FFF2-40B4-BE49-F238E27FC236}">
                  <a16:creationId xmlns:a16="http://schemas.microsoft.com/office/drawing/2014/main" id="{7F2F51EC-F582-7149-9F4C-E0DB1E7E7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8" name="Rectangle 1258">
              <a:extLst>
                <a:ext uri="{FF2B5EF4-FFF2-40B4-BE49-F238E27FC236}">
                  <a16:creationId xmlns:a16="http://schemas.microsoft.com/office/drawing/2014/main" id="{58AF7CCD-5B44-694F-9794-EC7B7332F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19" name="Rectangle 1259">
              <a:extLst>
                <a:ext uri="{FF2B5EF4-FFF2-40B4-BE49-F238E27FC236}">
                  <a16:creationId xmlns:a16="http://schemas.microsoft.com/office/drawing/2014/main" id="{95CC8597-1B5F-6742-8B06-02C120E12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0" name="Freeform 1260">
              <a:extLst>
                <a:ext uri="{FF2B5EF4-FFF2-40B4-BE49-F238E27FC236}">
                  <a16:creationId xmlns:a16="http://schemas.microsoft.com/office/drawing/2014/main" id="{9399C69E-8BC5-3043-8EA1-99A0B835E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1" name="Rectangle 1261">
              <a:extLst>
                <a:ext uri="{FF2B5EF4-FFF2-40B4-BE49-F238E27FC236}">
                  <a16:creationId xmlns:a16="http://schemas.microsoft.com/office/drawing/2014/main" id="{E83638CA-678F-F44C-8A69-2A3698C41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2" name="Rectangle 1262">
              <a:extLst>
                <a:ext uri="{FF2B5EF4-FFF2-40B4-BE49-F238E27FC236}">
                  <a16:creationId xmlns:a16="http://schemas.microsoft.com/office/drawing/2014/main" id="{BB7CECFE-7B92-BB47-806B-6BB5FAD49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3" name="Rectangle 1263">
              <a:extLst>
                <a:ext uri="{FF2B5EF4-FFF2-40B4-BE49-F238E27FC236}">
                  <a16:creationId xmlns:a16="http://schemas.microsoft.com/office/drawing/2014/main" id="{3F32DD85-E1FE-DC44-AAF3-24D80CDB5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4" name="Freeform 1264">
              <a:extLst>
                <a:ext uri="{FF2B5EF4-FFF2-40B4-BE49-F238E27FC236}">
                  <a16:creationId xmlns:a16="http://schemas.microsoft.com/office/drawing/2014/main" id="{AB5808BB-ACF6-924D-A2EF-443975138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5" name="Freeform 1265">
              <a:extLst>
                <a:ext uri="{FF2B5EF4-FFF2-40B4-BE49-F238E27FC236}">
                  <a16:creationId xmlns:a16="http://schemas.microsoft.com/office/drawing/2014/main" id="{1C3C185E-D6E3-C943-8319-01327BCABE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6" name="Freeform 1266">
              <a:extLst>
                <a:ext uri="{FF2B5EF4-FFF2-40B4-BE49-F238E27FC236}">
                  <a16:creationId xmlns:a16="http://schemas.microsoft.com/office/drawing/2014/main" id="{C9C6A00E-A6FF-844B-BAC0-8BC59E1623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7" name="Freeform 1267">
              <a:extLst>
                <a:ext uri="{FF2B5EF4-FFF2-40B4-BE49-F238E27FC236}">
                  <a16:creationId xmlns:a16="http://schemas.microsoft.com/office/drawing/2014/main" id="{E99C4247-3A47-E74B-B938-24D149E3D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28" name="Freeform 1268">
              <a:extLst>
                <a:ext uri="{FF2B5EF4-FFF2-40B4-BE49-F238E27FC236}">
                  <a16:creationId xmlns:a16="http://schemas.microsoft.com/office/drawing/2014/main" id="{B3313BB1-A7BA-DC4D-81B8-03DD3F6E0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29" name="Group 469">
            <a:extLst>
              <a:ext uri="{FF2B5EF4-FFF2-40B4-BE49-F238E27FC236}">
                <a16:creationId xmlns:a16="http://schemas.microsoft.com/office/drawing/2014/main" id="{8AB407E2-1F0D-F141-A7AE-8CD98B30A759}"/>
              </a:ext>
            </a:extLst>
          </p:cNvPr>
          <p:cNvGrpSpPr/>
          <p:nvPr/>
        </p:nvGrpSpPr>
        <p:grpSpPr>
          <a:xfrm>
            <a:off x="7759989" y="3990990"/>
            <a:ext cx="366130" cy="319881"/>
            <a:chOff x="4371975" y="-2289176"/>
            <a:chExt cx="754063" cy="658813"/>
          </a:xfrm>
        </p:grpSpPr>
        <p:sp>
          <p:nvSpPr>
            <p:cNvPr id="230" name="Freeform 1247">
              <a:extLst>
                <a:ext uri="{FF2B5EF4-FFF2-40B4-BE49-F238E27FC236}">
                  <a16:creationId xmlns:a16="http://schemas.microsoft.com/office/drawing/2014/main" id="{783CD4D6-5C4D-154E-B4B6-14882B041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1" name="Freeform 1248">
              <a:extLst>
                <a:ext uri="{FF2B5EF4-FFF2-40B4-BE49-F238E27FC236}">
                  <a16:creationId xmlns:a16="http://schemas.microsoft.com/office/drawing/2014/main" id="{D712771C-1347-934C-B1FA-930DE2795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2" name="Freeform 1249">
              <a:extLst>
                <a:ext uri="{FF2B5EF4-FFF2-40B4-BE49-F238E27FC236}">
                  <a16:creationId xmlns:a16="http://schemas.microsoft.com/office/drawing/2014/main" id="{47ACB97E-0073-F34C-9549-C96C3DC75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3" name="Rectangle 1250">
              <a:extLst>
                <a:ext uri="{FF2B5EF4-FFF2-40B4-BE49-F238E27FC236}">
                  <a16:creationId xmlns:a16="http://schemas.microsoft.com/office/drawing/2014/main" id="{5A61D4F9-D079-7D4A-8E87-6B96ECE5B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4" name="Rectangle 1251">
              <a:extLst>
                <a:ext uri="{FF2B5EF4-FFF2-40B4-BE49-F238E27FC236}">
                  <a16:creationId xmlns:a16="http://schemas.microsoft.com/office/drawing/2014/main" id="{402EDBFE-6954-CF4B-A671-B24042605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5" name="Rectangle 1252">
              <a:extLst>
                <a:ext uri="{FF2B5EF4-FFF2-40B4-BE49-F238E27FC236}">
                  <a16:creationId xmlns:a16="http://schemas.microsoft.com/office/drawing/2014/main" id="{505788E1-3C0B-0849-BF88-F0A432BB2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6" name="Freeform 1253">
              <a:extLst>
                <a:ext uri="{FF2B5EF4-FFF2-40B4-BE49-F238E27FC236}">
                  <a16:creationId xmlns:a16="http://schemas.microsoft.com/office/drawing/2014/main" id="{7ACC4960-2C91-2C49-865F-7FF17DAA1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7" name="Rectangle 1254">
              <a:extLst>
                <a:ext uri="{FF2B5EF4-FFF2-40B4-BE49-F238E27FC236}">
                  <a16:creationId xmlns:a16="http://schemas.microsoft.com/office/drawing/2014/main" id="{A4742879-93EA-814E-AE1A-03A9D3811B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8" name="Rectangle 1255">
              <a:extLst>
                <a:ext uri="{FF2B5EF4-FFF2-40B4-BE49-F238E27FC236}">
                  <a16:creationId xmlns:a16="http://schemas.microsoft.com/office/drawing/2014/main" id="{F98D4729-20EF-4B46-B93D-C980E4300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39" name="Freeform 1256">
              <a:extLst>
                <a:ext uri="{FF2B5EF4-FFF2-40B4-BE49-F238E27FC236}">
                  <a16:creationId xmlns:a16="http://schemas.microsoft.com/office/drawing/2014/main" id="{6ABD3B60-C7FE-D94E-985B-8835D00810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0" name="Rectangle 1257">
              <a:extLst>
                <a:ext uri="{FF2B5EF4-FFF2-40B4-BE49-F238E27FC236}">
                  <a16:creationId xmlns:a16="http://schemas.microsoft.com/office/drawing/2014/main" id="{022B432F-8FCC-D04E-8780-D002E24E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1" name="Rectangle 1258">
              <a:extLst>
                <a:ext uri="{FF2B5EF4-FFF2-40B4-BE49-F238E27FC236}">
                  <a16:creationId xmlns:a16="http://schemas.microsoft.com/office/drawing/2014/main" id="{F258BF1E-7891-3947-8758-5946516D3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2" name="Rectangle 1259">
              <a:extLst>
                <a:ext uri="{FF2B5EF4-FFF2-40B4-BE49-F238E27FC236}">
                  <a16:creationId xmlns:a16="http://schemas.microsoft.com/office/drawing/2014/main" id="{B3F6D509-CD2B-9244-B5C9-3796CC6F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3" name="Freeform 1260">
              <a:extLst>
                <a:ext uri="{FF2B5EF4-FFF2-40B4-BE49-F238E27FC236}">
                  <a16:creationId xmlns:a16="http://schemas.microsoft.com/office/drawing/2014/main" id="{1DA48458-DE6D-8440-904D-1ED17401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4" name="Rectangle 1261">
              <a:extLst>
                <a:ext uri="{FF2B5EF4-FFF2-40B4-BE49-F238E27FC236}">
                  <a16:creationId xmlns:a16="http://schemas.microsoft.com/office/drawing/2014/main" id="{2553B1A1-78B7-0D48-BBA6-EAADE9DF0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5" name="Rectangle 1262">
              <a:extLst>
                <a:ext uri="{FF2B5EF4-FFF2-40B4-BE49-F238E27FC236}">
                  <a16:creationId xmlns:a16="http://schemas.microsoft.com/office/drawing/2014/main" id="{F80887C0-004B-E948-B681-5AF9F87DE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6" name="Rectangle 1263">
              <a:extLst>
                <a:ext uri="{FF2B5EF4-FFF2-40B4-BE49-F238E27FC236}">
                  <a16:creationId xmlns:a16="http://schemas.microsoft.com/office/drawing/2014/main" id="{149826E2-4A91-3145-A64B-EEC987439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7" name="Freeform 1264">
              <a:extLst>
                <a:ext uri="{FF2B5EF4-FFF2-40B4-BE49-F238E27FC236}">
                  <a16:creationId xmlns:a16="http://schemas.microsoft.com/office/drawing/2014/main" id="{AE082581-C363-D244-887A-234FFF365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8" name="Freeform 1265">
              <a:extLst>
                <a:ext uri="{FF2B5EF4-FFF2-40B4-BE49-F238E27FC236}">
                  <a16:creationId xmlns:a16="http://schemas.microsoft.com/office/drawing/2014/main" id="{C5E3A34A-B923-0046-8820-02E262421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49" name="Freeform 1266">
              <a:extLst>
                <a:ext uri="{FF2B5EF4-FFF2-40B4-BE49-F238E27FC236}">
                  <a16:creationId xmlns:a16="http://schemas.microsoft.com/office/drawing/2014/main" id="{B339535C-4596-A541-87BA-29244CCF0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0" name="Freeform 1267">
              <a:extLst>
                <a:ext uri="{FF2B5EF4-FFF2-40B4-BE49-F238E27FC236}">
                  <a16:creationId xmlns:a16="http://schemas.microsoft.com/office/drawing/2014/main" id="{5F6C0FFF-9A4B-564F-BDD7-CDC2AEC92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1" name="Freeform 1268">
              <a:extLst>
                <a:ext uri="{FF2B5EF4-FFF2-40B4-BE49-F238E27FC236}">
                  <a16:creationId xmlns:a16="http://schemas.microsoft.com/office/drawing/2014/main" id="{7484CE5C-D575-054F-8DA5-8A9E78E66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52" name="Group 492">
            <a:extLst>
              <a:ext uri="{FF2B5EF4-FFF2-40B4-BE49-F238E27FC236}">
                <a16:creationId xmlns:a16="http://schemas.microsoft.com/office/drawing/2014/main" id="{680644B2-A35D-5646-97AF-35468FAA4D04}"/>
              </a:ext>
            </a:extLst>
          </p:cNvPr>
          <p:cNvGrpSpPr/>
          <p:nvPr/>
        </p:nvGrpSpPr>
        <p:grpSpPr>
          <a:xfrm>
            <a:off x="8230279" y="3990990"/>
            <a:ext cx="366130" cy="319881"/>
            <a:chOff x="4371975" y="-2289176"/>
            <a:chExt cx="754063" cy="658813"/>
          </a:xfrm>
        </p:grpSpPr>
        <p:sp>
          <p:nvSpPr>
            <p:cNvPr id="253" name="Freeform 1247">
              <a:extLst>
                <a:ext uri="{FF2B5EF4-FFF2-40B4-BE49-F238E27FC236}">
                  <a16:creationId xmlns:a16="http://schemas.microsoft.com/office/drawing/2014/main" id="{958C44AE-076F-9743-BAF9-DACFD2884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163513"/>
            </a:xfrm>
            <a:custGeom>
              <a:avLst/>
              <a:gdLst>
                <a:gd name="T0" fmla="*/ 0 w 632"/>
                <a:gd name="T1" fmla="*/ 126 h 137"/>
                <a:gd name="T2" fmla="*/ 11 w 632"/>
                <a:gd name="T3" fmla="*/ 137 h 137"/>
                <a:gd name="T4" fmla="*/ 620 w 632"/>
                <a:gd name="T5" fmla="*/ 137 h 137"/>
                <a:gd name="T6" fmla="*/ 632 w 632"/>
                <a:gd name="T7" fmla="*/ 126 h 137"/>
                <a:gd name="T8" fmla="*/ 632 w 632"/>
                <a:gd name="T9" fmla="*/ 11 h 137"/>
                <a:gd name="T10" fmla="*/ 620 w 632"/>
                <a:gd name="T11" fmla="*/ 0 h 137"/>
                <a:gd name="T12" fmla="*/ 11 w 632"/>
                <a:gd name="T13" fmla="*/ 0 h 137"/>
                <a:gd name="T14" fmla="*/ 0 w 632"/>
                <a:gd name="T15" fmla="*/ 11 h 137"/>
                <a:gd name="T16" fmla="*/ 0 w 632"/>
                <a:gd name="T17" fmla="*/ 12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7">
                  <a:moveTo>
                    <a:pt x="0" y="126"/>
                  </a:moveTo>
                  <a:cubicBezTo>
                    <a:pt x="0" y="132"/>
                    <a:pt x="5" y="137"/>
                    <a:pt x="11" y="137"/>
                  </a:cubicBezTo>
                  <a:cubicBezTo>
                    <a:pt x="620" y="137"/>
                    <a:pt x="620" y="137"/>
                    <a:pt x="620" y="137"/>
                  </a:cubicBezTo>
                  <a:cubicBezTo>
                    <a:pt x="626" y="137"/>
                    <a:pt x="632" y="132"/>
                    <a:pt x="632" y="126"/>
                  </a:cubicBezTo>
                  <a:cubicBezTo>
                    <a:pt x="632" y="11"/>
                    <a:pt x="632" y="11"/>
                    <a:pt x="632" y="11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4" name="Freeform 1248">
              <a:extLst>
                <a:ext uri="{FF2B5EF4-FFF2-40B4-BE49-F238E27FC236}">
                  <a16:creationId xmlns:a16="http://schemas.microsoft.com/office/drawing/2014/main" id="{889417F8-2A14-6E45-8B07-D3B34F397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165100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2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2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5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5" name="Freeform 1249">
              <a:extLst>
                <a:ext uri="{FF2B5EF4-FFF2-40B4-BE49-F238E27FC236}">
                  <a16:creationId xmlns:a16="http://schemas.microsoft.com/office/drawing/2014/main" id="{AF1D2AD1-EFCA-F84F-A854-5F4158665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163513"/>
            </a:xfrm>
            <a:custGeom>
              <a:avLst/>
              <a:gdLst>
                <a:gd name="T0" fmla="*/ 0 w 632"/>
                <a:gd name="T1" fmla="*/ 126 h 138"/>
                <a:gd name="T2" fmla="*/ 11 w 632"/>
                <a:gd name="T3" fmla="*/ 138 h 138"/>
                <a:gd name="T4" fmla="*/ 620 w 632"/>
                <a:gd name="T5" fmla="*/ 138 h 138"/>
                <a:gd name="T6" fmla="*/ 632 w 632"/>
                <a:gd name="T7" fmla="*/ 126 h 138"/>
                <a:gd name="T8" fmla="*/ 632 w 632"/>
                <a:gd name="T9" fmla="*/ 12 h 138"/>
                <a:gd name="T10" fmla="*/ 620 w 632"/>
                <a:gd name="T11" fmla="*/ 0 h 138"/>
                <a:gd name="T12" fmla="*/ 11 w 632"/>
                <a:gd name="T13" fmla="*/ 0 h 138"/>
                <a:gd name="T14" fmla="*/ 0 w 632"/>
                <a:gd name="T15" fmla="*/ 12 h 138"/>
                <a:gd name="T16" fmla="*/ 0 w 632"/>
                <a:gd name="T17" fmla="*/ 12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138">
                  <a:moveTo>
                    <a:pt x="0" y="126"/>
                  </a:moveTo>
                  <a:cubicBezTo>
                    <a:pt x="0" y="133"/>
                    <a:pt x="5" y="138"/>
                    <a:pt x="11" y="138"/>
                  </a:cubicBezTo>
                  <a:cubicBezTo>
                    <a:pt x="620" y="138"/>
                    <a:pt x="620" y="138"/>
                    <a:pt x="620" y="138"/>
                  </a:cubicBezTo>
                  <a:cubicBezTo>
                    <a:pt x="626" y="138"/>
                    <a:pt x="632" y="133"/>
                    <a:pt x="632" y="126"/>
                  </a:cubicBezTo>
                  <a:cubicBezTo>
                    <a:pt x="632" y="12"/>
                    <a:pt x="632" y="12"/>
                    <a:pt x="632" y="12"/>
                  </a:cubicBezTo>
                  <a:cubicBezTo>
                    <a:pt x="632" y="6"/>
                    <a:pt x="626" y="0"/>
                    <a:pt x="62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lnTo>
                    <a:pt x="0" y="126"/>
                  </a:lnTo>
                  <a:close/>
                </a:path>
              </a:pathLst>
            </a:cu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6" name="Rectangle 1250">
              <a:extLst>
                <a:ext uri="{FF2B5EF4-FFF2-40B4-BE49-F238E27FC236}">
                  <a16:creationId xmlns:a16="http://schemas.microsoft.com/office/drawing/2014/main" id="{B1F52D81-6C83-0C4E-9BC0-0FC7F4DFB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287588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7" name="Rectangle 1251">
              <a:extLst>
                <a:ext uri="{FF2B5EF4-FFF2-40B4-BE49-F238E27FC236}">
                  <a16:creationId xmlns:a16="http://schemas.microsoft.com/office/drawing/2014/main" id="{17DEE1DF-7A1D-0E48-8366-9A374D936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2041526"/>
              <a:ext cx="52388" cy="165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8" name="Rectangle 1252">
              <a:extLst>
                <a:ext uri="{FF2B5EF4-FFF2-40B4-BE49-F238E27FC236}">
                  <a16:creationId xmlns:a16="http://schemas.microsoft.com/office/drawing/2014/main" id="{957B3801-A3CD-A842-B806-A7953FB13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8975" y="-1795463"/>
              <a:ext cx="52388" cy="1635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59" name="Freeform 1253">
              <a:extLst>
                <a:ext uri="{FF2B5EF4-FFF2-40B4-BE49-F238E27FC236}">
                  <a16:creationId xmlns:a16="http://schemas.microsoft.com/office/drawing/2014/main" id="{A622BAF9-4EF0-6041-8A53-822845C9E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1795463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1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1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1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39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39"/>
                    <a:pt x="0" y="4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0" name="Rectangle 1254">
              <a:extLst>
                <a:ext uri="{FF2B5EF4-FFF2-40B4-BE49-F238E27FC236}">
                  <a16:creationId xmlns:a16="http://schemas.microsoft.com/office/drawing/2014/main" id="{284E4DCD-EF7E-5E4A-9166-1F13B2299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16510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1" name="Rectangle 1255">
              <a:extLst>
                <a:ext uri="{FF2B5EF4-FFF2-40B4-BE49-F238E27FC236}">
                  <a16:creationId xmlns:a16="http://schemas.microsoft.com/office/drawing/2014/main" id="{DAF17983-719E-4C4A-BA35-C369D246F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2" name="Freeform 1256">
              <a:extLst>
                <a:ext uri="{FF2B5EF4-FFF2-40B4-BE49-F238E27FC236}">
                  <a16:creationId xmlns:a16="http://schemas.microsoft.com/office/drawing/2014/main" id="{8387852E-B37F-FF48-8BA7-EE564EDF0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041526"/>
              <a:ext cx="750888" cy="55563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4 h 46"/>
                <a:gd name="T10" fmla="*/ 11 w 632"/>
                <a:gd name="T11" fmla="*/ 34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5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4"/>
                    <a:pt x="620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34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3" name="Rectangle 1257">
              <a:extLst>
                <a:ext uri="{FF2B5EF4-FFF2-40B4-BE49-F238E27FC236}">
                  <a16:creationId xmlns:a16="http://schemas.microsoft.com/office/drawing/2014/main" id="{3F2F3C28-350E-414F-AF3D-3E090BFF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16351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4" name="Rectangle 1258">
              <a:extLst>
                <a:ext uri="{FF2B5EF4-FFF2-40B4-BE49-F238E27FC236}">
                  <a16:creationId xmlns:a16="http://schemas.microsoft.com/office/drawing/2014/main" id="{B1BF1F30-6999-EB4A-A9AF-B4D09F504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2124076"/>
              <a:ext cx="631825" cy="82550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5" name="Rectangle 1259">
              <a:extLst>
                <a:ext uri="{FF2B5EF4-FFF2-40B4-BE49-F238E27FC236}">
                  <a16:creationId xmlns:a16="http://schemas.microsoft.com/office/drawing/2014/main" id="{7C4EAC95-8933-934A-ABCA-9904F0126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-1876426"/>
              <a:ext cx="631825" cy="80963"/>
            </a:xfrm>
            <a:prstGeom prst="rect">
              <a:avLst/>
            </a:prstGeom>
            <a:solidFill>
              <a:srgbClr val="BECB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6" name="Freeform 1260">
              <a:extLst>
                <a:ext uri="{FF2B5EF4-FFF2-40B4-BE49-F238E27FC236}">
                  <a16:creationId xmlns:a16="http://schemas.microsoft.com/office/drawing/2014/main" id="{673F69A8-798B-5E40-B7B4-166BFC9DE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-2287588"/>
              <a:ext cx="750888" cy="53975"/>
            </a:xfrm>
            <a:custGeom>
              <a:avLst/>
              <a:gdLst>
                <a:gd name="T0" fmla="*/ 11 w 632"/>
                <a:gd name="T1" fmla="*/ 0 h 46"/>
                <a:gd name="T2" fmla="*/ 620 w 632"/>
                <a:gd name="T3" fmla="*/ 0 h 46"/>
                <a:gd name="T4" fmla="*/ 632 w 632"/>
                <a:gd name="T5" fmla="*/ 12 h 46"/>
                <a:gd name="T6" fmla="*/ 632 w 632"/>
                <a:gd name="T7" fmla="*/ 46 h 46"/>
                <a:gd name="T8" fmla="*/ 620 w 632"/>
                <a:gd name="T9" fmla="*/ 35 h 46"/>
                <a:gd name="T10" fmla="*/ 11 w 632"/>
                <a:gd name="T11" fmla="*/ 35 h 46"/>
                <a:gd name="T12" fmla="*/ 0 w 632"/>
                <a:gd name="T13" fmla="*/ 46 h 46"/>
                <a:gd name="T14" fmla="*/ 0 w 632"/>
                <a:gd name="T15" fmla="*/ 12 h 46"/>
                <a:gd name="T16" fmla="*/ 11 w 632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2" h="46">
                  <a:moveTo>
                    <a:pt x="11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26" y="0"/>
                    <a:pt x="632" y="6"/>
                    <a:pt x="632" y="12"/>
                  </a:cubicBezTo>
                  <a:cubicBezTo>
                    <a:pt x="632" y="46"/>
                    <a:pt x="632" y="46"/>
                    <a:pt x="632" y="46"/>
                  </a:cubicBezTo>
                  <a:cubicBezTo>
                    <a:pt x="632" y="40"/>
                    <a:pt x="626" y="35"/>
                    <a:pt x="620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5"/>
                    <a:pt x="0" y="40"/>
                    <a:pt x="0" y="4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7" name="Rectangle 1261">
              <a:extLst>
                <a:ext uri="{FF2B5EF4-FFF2-40B4-BE49-F238E27FC236}">
                  <a16:creationId xmlns:a16="http://schemas.microsoft.com/office/drawing/2014/main" id="{830AE02A-DBA8-084D-BAFF-2170DA12B4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287588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8" name="Rectangle 1262">
              <a:extLst>
                <a:ext uri="{FF2B5EF4-FFF2-40B4-BE49-F238E27FC236}">
                  <a16:creationId xmlns:a16="http://schemas.microsoft.com/office/drawing/2014/main" id="{E88396A8-D0B1-344A-A942-9DD79E728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2041526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69" name="Rectangle 1263">
              <a:extLst>
                <a:ext uri="{FF2B5EF4-FFF2-40B4-BE49-F238E27FC236}">
                  <a16:creationId xmlns:a16="http://schemas.microsoft.com/office/drawing/2014/main" id="{F6A90E2A-4CA5-8542-B3AE-DAFDA2847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150" y="-1795463"/>
              <a:ext cx="133350" cy="41275"/>
            </a:xfrm>
            <a:prstGeom prst="rect">
              <a:avLst/>
            </a:prstGeom>
            <a:solidFill>
              <a:srgbClr val="E2E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70" name="Freeform 1264">
              <a:extLst>
                <a:ext uri="{FF2B5EF4-FFF2-40B4-BE49-F238E27FC236}">
                  <a16:creationId xmlns:a16="http://schemas.microsoft.com/office/drawing/2014/main" id="{932BBBC8-0E6A-C945-A997-8D9F5E7D4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289176"/>
              <a:ext cx="754063" cy="166688"/>
            </a:xfrm>
            <a:custGeom>
              <a:avLst/>
              <a:gdLst>
                <a:gd name="T0" fmla="*/ 61 w 635"/>
                <a:gd name="T1" fmla="*/ 0 h 140"/>
                <a:gd name="T2" fmla="*/ 13 w 635"/>
                <a:gd name="T3" fmla="*/ 0 h 140"/>
                <a:gd name="T4" fmla="*/ 0 w 635"/>
                <a:gd name="T5" fmla="*/ 13 h 140"/>
                <a:gd name="T6" fmla="*/ 0 w 635"/>
                <a:gd name="T7" fmla="*/ 127 h 140"/>
                <a:gd name="T8" fmla="*/ 13 w 635"/>
                <a:gd name="T9" fmla="*/ 140 h 140"/>
                <a:gd name="T10" fmla="*/ 622 w 635"/>
                <a:gd name="T11" fmla="*/ 140 h 140"/>
                <a:gd name="T12" fmla="*/ 635 w 635"/>
                <a:gd name="T13" fmla="*/ 127 h 140"/>
                <a:gd name="T14" fmla="*/ 635 w 635"/>
                <a:gd name="T15" fmla="*/ 13 h 140"/>
                <a:gd name="T16" fmla="*/ 622 w 635"/>
                <a:gd name="T17" fmla="*/ 0 h 140"/>
                <a:gd name="T18" fmla="*/ 117 w 635"/>
                <a:gd name="T19" fmla="*/ 0 h 140"/>
                <a:gd name="T20" fmla="*/ 115 w 635"/>
                <a:gd name="T21" fmla="*/ 1 h 140"/>
                <a:gd name="T22" fmla="*/ 117 w 635"/>
                <a:gd name="T23" fmla="*/ 3 h 140"/>
                <a:gd name="T24" fmla="*/ 622 w 635"/>
                <a:gd name="T25" fmla="*/ 3 h 140"/>
                <a:gd name="T26" fmla="*/ 629 w 635"/>
                <a:gd name="T27" fmla="*/ 6 h 140"/>
                <a:gd name="T28" fmla="*/ 632 w 635"/>
                <a:gd name="T29" fmla="*/ 13 h 140"/>
                <a:gd name="T30" fmla="*/ 632 w 635"/>
                <a:gd name="T31" fmla="*/ 127 h 140"/>
                <a:gd name="T32" fmla="*/ 629 w 635"/>
                <a:gd name="T33" fmla="*/ 135 h 140"/>
                <a:gd name="T34" fmla="*/ 622 w 635"/>
                <a:gd name="T35" fmla="*/ 138 h 140"/>
                <a:gd name="T36" fmla="*/ 13 w 635"/>
                <a:gd name="T37" fmla="*/ 138 h 140"/>
                <a:gd name="T38" fmla="*/ 6 w 635"/>
                <a:gd name="T39" fmla="*/ 135 h 140"/>
                <a:gd name="T40" fmla="*/ 3 w 635"/>
                <a:gd name="T41" fmla="*/ 127 h 140"/>
                <a:gd name="T42" fmla="*/ 3 w 635"/>
                <a:gd name="T43" fmla="*/ 13 h 140"/>
                <a:gd name="T44" fmla="*/ 6 w 635"/>
                <a:gd name="T45" fmla="*/ 6 h 140"/>
                <a:gd name="T46" fmla="*/ 13 w 635"/>
                <a:gd name="T47" fmla="*/ 3 h 140"/>
                <a:gd name="T48" fmla="*/ 61 w 635"/>
                <a:gd name="T49" fmla="*/ 3 h 140"/>
                <a:gd name="T50" fmla="*/ 63 w 635"/>
                <a:gd name="T51" fmla="*/ 1 h 140"/>
                <a:gd name="T52" fmla="*/ 61 w 635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5" h="140">
                  <a:moveTo>
                    <a:pt x="61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0"/>
                    <a:pt x="115" y="0"/>
                    <a:pt x="115" y="1"/>
                  </a:cubicBezTo>
                  <a:cubicBezTo>
                    <a:pt x="115" y="2"/>
                    <a:pt x="116" y="3"/>
                    <a:pt x="117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6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6"/>
                    <a:pt x="6" y="135"/>
                  </a:cubicBezTo>
                  <a:cubicBezTo>
                    <a:pt x="4" y="133"/>
                    <a:pt x="3" y="130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3"/>
                    <a:pt x="63" y="2"/>
                    <a:pt x="63" y="1"/>
                  </a:cubicBezTo>
                  <a:cubicBezTo>
                    <a:pt x="63" y="0"/>
                    <a:pt x="62" y="0"/>
                    <a:pt x="61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71" name="Freeform 1265">
              <a:extLst>
                <a:ext uri="{FF2B5EF4-FFF2-40B4-BE49-F238E27FC236}">
                  <a16:creationId xmlns:a16="http://schemas.microsoft.com/office/drawing/2014/main" id="{6BEAE31B-0C77-0344-929E-BC1216E10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2043113"/>
              <a:ext cx="754063" cy="166688"/>
            </a:xfrm>
            <a:custGeom>
              <a:avLst/>
              <a:gdLst>
                <a:gd name="T0" fmla="*/ 2 w 635"/>
                <a:gd name="T1" fmla="*/ 127 h 140"/>
                <a:gd name="T2" fmla="*/ 0 w 635"/>
                <a:gd name="T3" fmla="*/ 127 h 140"/>
                <a:gd name="T4" fmla="*/ 13 w 635"/>
                <a:gd name="T5" fmla="*/ 140 h 140"/>
                <a:gd name="T6" fmla="*/ 622 w 635"/>
                <a:gd name="T7" fmla="*/ 140 h 140"/>
                <a:gd name="T8" fmla="*/ 635 w 635"/>
                <a:gd name="T9" fmla="*/ 127 h 140"/>
                <a:gd name="T10" fmla="*/ 635 w 635"/>
                <a:gd name="T11" fmla="*/ 13 h 140"/>
                <a:gd name="T12" fmla="*/ 622 w 635"/>
                <a:gd name="T13" fmla="*/ 0 h 140"/>
                <a:gd name="T14" fmla="*/ 13 w 635"/>
                <a:gd name="T15" fmla="*/ 0 h 140"/>
                <a:gd name="T16" fmla="*/ 0 w 635"/>
                <a:gd name="T17" fmla="*/ 13 h 140"/>
                <a:gd name="T18" fmla="*/ 0 w 635"/>
                <a:gd name="T19" fmla="*/ 127 h 140"/>
                <a:gd name="T20" fmla="*/ 2 w 635"/>
                <a:gd name="T21" fmla="*/ 127 h 140"/>
                <a:gd name="T22" fmla="*/ 3 w 635"/>
                <a:gd name="T23" fmla="*/ 127 h 140"/>
                <a:gd name="T24" fmla="*/ 3 w 635"/>
                <a:gd name="T25" fmla="*/ 13 h 140"/>
                <a:gd name="T26" fmla="*/ 6 w 635"/>
                <a:gd name="T27" fmla="*/ 5 h 140"/>
                <a:gd name="T28" fmla="*/ 13 w 635"/>
                <a:gd name="T29" fmla="*/ 2 h 140"/>
                <a:gd name="T30" fmla="*/ 622 w 635"/>
                <a:gd name="T31" fmla="*/ 2 h 140"/>
                <a:gd name="T32" fmla="*/ 629 w 635"/>
                <a:gd name="T33" fmla="*/ 5 h 140"/>
                <a:gd name="T34" fmla="*/ 632 w 635"/>
                <a:gd name="T35" fmla="*/ 13 h 140"/>
                <a:gd name="T36" fmla="*/ 632 w 635"/>
                <a:gd name="T37" fmla="*/ 127 h 140"/>
                <a:gd name="T38" fmla="*/ 629 w 635"/>
                <a:gd name="T39" fmla="*/ 134 h 140"/>
                <a:gd name="T40" fmla="*/ 622 w 635"/>
                <a:gd name="T41" fmla="*/ 137 h 140"/>
                <a:gd name="T42" fmla="*/ 13 w 635"/>
                <a:gd name="T43" fmla="*/ 137 h 140"/>
                <a:gd name="T44" fmla="*/ 6 w 635"/>
                <a:gd name="T45" fmla="*/ 134 h 140"/>
                <a:gd name="T46" fmla="*/ 3 w 635"/>
                <a:gd name="T47" fmla="*/ 127 h 140"/>
                <a:gd name="T48" fmla="*/ 2 w 635"/>
                <a:gd name="T49" fmla="*/ 12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0">
                  <a:moveTo>
                    <a:pt x="2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34"/>
                    <a:pt x="6" y="140"/>
                    <a:pt x="13" y="140"/>
                  </a:cubicBezTo>
                  <a:cubicBezTo>
                    <a:pt x="622" y="140"/>
                    <a:pt x="622" y="140"/>
                    <a:pt x="622" y="140"/>
                  </a:cubicBezTo>
                  <a:cubicBezTo>
                    <a:pt x="629" y="140"/>
                    <a:pt x="635" y="134"/>
                    <a:pt x="635" y="127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5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5"/>
                    <a:pt x="0" y="13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27"/>
                    <a:pt x="2" y="127"/>
                    <a:pt x="2" y="127"/>
                  </a:cubicBezTo>
                  <a:cubicBezTo>
                    <a:pt x="3" y="127"/>
                    <a:pt x="3" y="127"/>
                    <a:pt x="3" y="1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0"/>
                    <a:pt x="4" y="7"/>
                    <a:pt x="6" y="5"/>
                  </a:cubicBezTo>
                  <a:cubicBezTo>
                    <a:pt x="8" y="3"/>
                    <a:pt x="11" y="2"/>
                    <a:pt x="13" y="2"/>
                  </a:cubicBezTo>
                  <a:cubicBezTo>
                    <a:pt x="622" y="2"/>
                    <a:pt x="622" y="2"/>
                    <a:pt x="622" y="2"/>
                  </a:cubicBezTo>
                  <a:cubicBezTo>
                    <a:pt x="625" y="2"/>
                    <a:pt x="627" y="3"/>
                    <a:pt x="629" y="5"/>
                  </a:cubicBezTo>
                  <a:cubicBezTo>
                    <a:pt x="631" y="7"/>
                    <a:pt x="632" y="10"/>
                    <a:pt x="632" y="13"/>
                  </a:cubicBezTo>
                  <a:cubicBezTo>
                    <a:pt x="632" y="127"/>
                    <a:pt x="632" y="127"/>
                    <a:pt x="632" y="127"/>
                  </a:cubicBezTo>
                  <a:cubicBezTo>
                    <a:pt x="632" y="130"/>
                    <a:pt x="631" y="132"/>
                    <a:pt x="629" y="134"/>
                  </a:cubicBezTo>
                  <a:cubicBezTo>
                    <a:pt x="627" y="136"/>
                    <a:pt x="625" y="137"/>
                    <a:pt x="622" y="137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1" y="137"/>
                    <a:pt x="8" y="136"/>
                    <a:pt x="6" y="134"/>
                  </a:cubicBezTo>
                  <a:cubicBezTo>
                    <a:pt x="4" y="132"/>
                    <a:pt x="3" y="130"/>
                    <a:pt x="3" y="127"/>
                  </a:cubicBezTo>
                  <a:lnTo>
                    <a:pt x="2" y="127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72" name="Freeform 1266">
              <a:extLst>
                <a:ext uri="{FF2B5EF4-FFF2-40B4-BE49-F238E27FC236}">
                  <a16:creationId xmlns:a16="http://schemas.microsoft.com/office/drawing/2014/main" id="{76C93B0E-926D-1C41-AD20-87F37D2FE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1975" y="-1797051"/>
              <a:ext cx="754063" cy="166688"/>
            </a:xfrm>
            <a:custGeom>
              <a:avLst/>
              <a:gdLst>
                <a:gd name="T0" fmla="*/ 2 w 635"/>
                <a:gd name="T1" fmla="*/ 128 h 141"/>
                <a:gd name="T2" fmla="*/ 0 w 635"/>
                <a:gd name="T3" fmla="*/ 128 h 141"/>
                <a:gd name="T4" fmla="*/ 13 w 635"/>
                <a:gd name="T5" fmla="*/ 141 h 141"/>
                <a:gd name="T6" fmla="*/ 622 w 635"/>
                <a:gd name="T7" fmla="*/ 141 h 141"/>
                <a:gd name="T8" fmla="*/ 635 w 635"/>
                <a:gd name="T9" fmla="*/ 128 h 141"/>
                <a:gd name="T10" fmla="*/ 635 w 635"/>
                <a:gd name="T11" fmla="*/ 13 h 141"/>
                <a:gd name="T12" fmla="*/ 622 w 635"/>
                <a:gd name="T13" fmla="*/ 0 h 141"/>
                <a:gd name="T14" fmla="*/ 13 w 635"/>
                <a:gd name="T15" fmla="*/ 0 h 141"/>
                <a:gd name="T16" fmla="*/ 0 w 635"/>
                <a:gd name="T17" fmla="*/ 13 h 141"/>
                <a:gd name="T18" fmla="*/ 0 w 635"/>
                <a:gd name="T19" fmla="*/ 128 h 141"/>
                <a:gd name="T20" fmla="*/ 2 w 635"/>
                <a:gd name="T21" fmla="*/ 128 h 141"/>
                <a:gd name="T22" fmla="*/ 3 w 635"/>
                <a:gd name="T23" fmla="*/ 128 h 141"/>
                <a:gd name="T24" fmla="*/ 3 w 635"/>
                <a:gd name="T25" fmla="*/ 13 h 141"/>
                <a:gd name="T26" fmla="*/ 6 w 635"/>
                <a:gd name="T27" fmla="*/ 6 h 141"/>
                <a:gd name="T28" fmla="*/ 13 w 635"/>
                <a:gd name="T29" fmla="*/ 3 h 141"/>
                <a:gd name="T30" fmla="*/ 622 w 635"/>
                <a:gd name="T31" fmla="*/ 3 h 141"/>
                <a:gd name="T32" fmla="*/ 629 w 635"/>
                <a:gd name="T33" fmla="*/ 6 h 141"/>
                <a:gd name="T34" fmla="*/ 632 w 635"/>
                <a:gd name="T35" fmla="*/ 13 h 141"/>
                <a:gd name="T36" fmla="*/ 632 w 635"/>
                <a:gd name="T37" fmla="*/ 128 h 141"/>
                <a:gd name="T38" fmla="*/ 629 w 635"/>
                <a:gd name="T39" fmla="*/ 135 h 141"/>
                <a:gd name="T40" fmla="*/ 622 w 635"/>
                <a:gd name="T41" fmla="*/ 138 h 141"/>
                <a:gd name="T42" fmla="*/ 13 w 635"/>
                <a:gd name="T43" fmla="*/ 138 h 141"/>
                <a:gd name="T44" fmla="*/ 6 w 635"/>
                <a:gd name="T45" fmla="*/ 135 h 141"/>
                <a:gd name="T46" fmla="*/ 3 w 635"/>
                <a:gd name="T47" fmla="*/ 128 h 141"/>
                <a:gd name="T48" fmla="*/ 2 w 635"/>
                <a:gd name="T49" fmla="*/ 1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35" h="141">
                  <a:moveTo>
                    <a:pt x="2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0" y="135"/>
                    <a:pt x="6" y="141"/>
                    <a:pt x="13" y="141"/>
                  </a:cubicBezTo>
                  <a:cubicBezTo>
                    <a:pt x="622" y="141"/>
                    <a:pt x="622" y="141"/>
                    <a:pt x="622" y="141"/>
                  </a:cubicBezTo>
                  <a:cubicBezTo>
                    <a:pt x="629" y="141"/>
                    <a:pt x="635" y="135"/>
                    <a:pt x="635" y="128"/>
                  </a:cubicBezTo>
                  <a:cubicBezTo>
                    <a:pt x="635" y="13"/>
                    <a:pt x="635" y="13"/>
                    <a:pt x="635" y="13"/>
                  </a:cubicBezTo>
                  <a:cubicBezTo>
                    <a:pt x="635" y="6"/>
                    <a:pt x="629" y="0"/>
                    <a:pt x="62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8"/>
                    <a:pt x="6" y="6"/>
                  </a:cubicBezTo>
                  <a:cubicBezTo>
                    <a:pt x="8" y="4"/>
                    <a:pt x="11" y="3"/>
                    <a:pt x="13" y="3"/>
                  </a:cubicBezTo>
                  <a:cubicBezTo>
                    <a:pt x="622" y="3"/>
                    <a:pt x="622" y="3"/>
                    <a:pt x="622" y="3"/>
                  </a:cubicBezTo>
                  <a:cubicBezTo>
                    <a:pt x="625" y="3"/>
                    <a:pt x="627" y="4"/>
                    <a:pt x="629" y="6"/>
                  </a:cubicBezTo>
                  <a:cubicBezTo>
                    <a:pt x="631" y="8"/>
                    <a:pt x="632" y="11"/>
                    <a:pt x="632" y="13"/>
                  </a:cubicBezTo>
                  <a:cubicBezTo>
                    <a:pt x="632" y="128"/>
                    <a:pt x="632" y="128"/>
                    <a:pt x="632" y="128"/>
                  </a:cubicBezTo>
                  <a:cubicBezTo>
                    <a:pt x="632" y="130"/>
                    <a:pt x="631" y="133"/>
                    <a:pt x="629" y="135"/>
                  </a:cubicBezTo>
                  <a:cubicBezTo>
                    <a:pt x="627" y="137"/>
                    <a:pt x="625" y="138"/>
                    <a:pt x="622" y="138"/>
                  </a:cubicBezTo>
                  <a:cubicBezTo>
                    <a:pt x="13" y="138"/>
                    <a:pt x="13" y="138"/>
                    <a:pt x="13" y="138"/>
                  </a:cubicBezTo>
                  <a:cubicBezTo>
                    <a:pt x="11" y="138"/>
                    <a:pt x="8" y="137"/>
                    <a:pt x="6" y="135"/>
                  </a:cubicBezTo>
                  <a:cubicBezTo>
                    <a:pt x="4" y="133"/>
                    <a:pt x="3" y="130"/>
                    <a:pt x="3" y="128"/>
                  </a:cubicBezTo>
                  <a:lnTo>
                    <a:pt x="2" y="128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73" name="Freeform 1267">
              <a:extLst>
                <a:ext uri="{FF2B5EF4-FFF2-40B4-BE49-F238E27FC236}">
                  <a16:creationId xmlns:a16="http://schemas.microsoft.com/office/drawing/2014/main" id="{36FFD7AC-F3F7-524A-BFAC-B517CE515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2124076"/>
              <a:ext cx="633413" cy="84138"/>
            </a:xfrm>
            <a:custGeom>
              <a:avLst/>
              <a:gdLst>
                <a:gd name="T0" fmla="*/ 1 w 533"/>
                <a:gd name="T1" fmla="*/ 1 h 71"/>
                <a:gd name="T2" fmla="*/ 1 w 533"/>
                <a:gd name="T3" fmla="*/ 2 h 71"/>
                <a:gd name="T4" fmla="*/ 531 w 533"/>
                <a:gd name="T5" fmla="*/ 2 h 71"/>
                <a:gd name="T6" fmla="*/ 531 w 533"/>
                <a:gd name="T7" fmla="*/ 69 h 71"/>
                <a:gd name="T8" fmla="*/ 3 w 533"/>
                <a:gd name="T9" fmla="*/ 69 h 71"/>
                <a:gd name="T10" fmla="*/ 3 w 533"/>
                <a:gd name="T11" fmla="*/ 1 h 71"/>
                <a:gd name="T12" fmla="*/ 1 w 533"/>
                <a:gd name="T13" fmla="*/ 1 h 71"/>
                <a:gd name="T14" fmla="*/ 1 w 533"/>
                <a:gd name="T15" fmla="*/ 2 h 71"/>
                <a:gd name="T16" fmla="*/ 1 w 533"/>
                <a:gd name="T17" fmla="*/ 1 h 71"/>
                <a:gd name="T18" fmla="*/ 0 w 533"/>
                <a:gd name="T19" fmla="*/ 1 h 71"/>
                <a:gd name="T20" fmla="*/ 0 w 533"/>
                <a:gd name="T21" fmla="*/ 70 h 71"/>
                <a:gd name="T22" fmla="*/ 0 w 533"/>
                <a:gd name="T23" fmla="*/ 71 h 71"/>
                <a:gd name="T24" fmla="*/ 1 w 533"/>
                <a:gd name="T25" fmla="*/ 71 h 71"/>
                <a:gd name="T26" fmla="*/ 532 w 533"/>
                <a:gd name="T27" fmla="*/ 71 h 71"/>
                <a:gd name="T28" fmla="*/ 533 w 533"/>
                <a:gd name="T29" fmla="*/ 71 h 71"/>
                <a:gd name="T30" fmla="*/ 533 w 533"/>
                <a:gd name="T31" fmla="*/ 70 h 71"/>
                <a:gd name="T32" fmla="*/ 533 w 533"/>
                <a:gd name="T33" fmla="*/ 1 h 71"/>
                <a:gd name="T34" fmla="*/ 533 w 533"/>
                <a:gd name="T35" fmla="*/ 0 h 71"/>
                <a:gd name="T36" fmla="*/ 532 w 533"/>
                <a:gd name="T37" fmla="*/ 0 h 71"/>
                <a:gd name="T38" fmla="*/ 1 w 533"/>
                <a:gd name="T39" fmla="*/ 0 h 71"/>
                <a:gd name="T40" fmla="*/ 0 w 533"/>
                <a:gd name="T41" fmla="*/ 0 h 71"/>
                <a:gd name="T42" fmla="*/ 0 w 533"/>
                <a:gd name="T43" fmla="*/ 1 h 71"/>
                <a:gd name="T44" fmla="*/ 1 w 533"/>
                <a:gd name="T45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1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531" y="2"/>
                    <a:pt x="531" y="2"/>
                    <a:pt x="531" y="2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1"/>
                    <a:pt x="0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1"/>
                    <a:pt x="533" y="71"/>
                    <a:pt x="533" y="71"/>
                  </a:cubicBezTo>
                  <a:cubicBezTo>
                    <a:pt x="533" y="71"/>
                    <a:pt x="533" y="70"/>
                    <a:pt x="533" y="70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1"/>
                    <a:pt x="533" y="0"/>
                    <a:pt x="533" y="0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  <p:sp>
          <p:nvSpPr>
            <p:cNvPr id="274" name="Freeform 1268">
              <a:extLst>
                <a:ext uri="{FF2B5EF4-FFF2-40B4-BE49-F238E27FC236}">
                  <a16:creationId xmlns:a16="http://schemas.microsoft.com/office/drawing/2014/main" id="{D5647D41-C01F-1744-AB4A-B935F679D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300" y="-1879601"/>
              <a:ext cx="633413" cy="85725"/>
            </a:xfrm>
            <a:custGeom>
              <a:avLst/>
              <a:gdLst>
                <a:gd name="T0" fmla="*/ 1 w 533"/>
                <a:gd name="T1" fmla="*/ 2 h 72"/>
                <a:gd name="T2" fmla="*/ 1 w 533"/>
                <a:gd name="T3" fmla="*/ 3 h 72"/>
                <a:gd name="T4" fmla="*/ 531 w 533"/>
                <a:gd name="T5" fmla="*/ 3 h 72"/>
                <a:gd name="T6" fmla="*/ 531 w 533"/>
                <a:gd name="T7" fmla="*/ 69 h 72"/>
                <a:gd name="T8" fmla="*/ 3 w 533"/>
                <a:gd name="T9" fmla="*/ 69 h 72"/>
                <a:gd name="T10" fmla="*/ 3 w 533"/>
                <a:gd name="T11" fmla="*/ 2 h 72"/>
                <a:gd name="T12" fmla="*/ 1 w 533"/>
                <a:gd name="T13" fmla="*/ 2 h 72"/>
                <a:gd name="T14" fmla="*/ 1 w 533"/>
                <a:gd name="T15" fmla="*/ 3 h 72"/>
                <a:gd name="T16" fmla="*/ 1 w 533"/>
                <a:gd name="T17" fmla="*/ 2 h 72"/>
                <a:gd name="T18" fmla="*/ 0 w 533"/>
                <a:gd name="T19" fmla="*/ 2 h 72"/>
                <a:gd name="T20" fmla="*/ 0 w 533"/>
                <a:gd name="T21" fmla="*/ 71 h 72"/>
                <a:gd name="T22" fmla="*/ 0 w 533"/>
                <a:gd name="T23" fmla="*/ 72 h 72"/>
                <a:gd name="T24" fmla="*/ 1 w 533"/>
                <a:gd name="T25" fmla="*/ 72 h 72"/>
                <a:gd name="T26" fmla="*/ 532 w 533"/>
                <a:gd name="T27" fmla="*/ 72 h 72"/>
                <a:gd name="T28" fmla="*/ 533 w 533"/>
                <a:gd name="T29" fmla="*/ 72 h 72"/>
                <a:gd name="T30" fmla="*/ 533 w 533"/>
                <a:gd name="T31" fmla="*/ 71 h 72"/>
                <a:gd name="T32" fmla="*/ 533 w 533"/>
                <a:gd name="T33" fmla="*/ 2 h 72"/>
                <a:gd name="T34" fmla="*/ 533 w 533"/>
                <a:gd name="T35" fmla="*/ 1 h 72"/>
                <a:gd name="T36" fmla="*/ 532 w 533"/>
                <a:gd name="T37" fmla="*/ 0 h 72"/>
                <a:gd name="T38" fmla="*/ 1 w 533"/>
                <a:gd name="T39" fmla="*/ 0 h 72"/>
                <a:gd name="T40" fmla="*/ 0 w 533"/>
                <a:gd name="T41" fmla="*/ 1 h 72"/>
                <a:gd name="T42" fmla="*/ 0 w 533"/>
                <a:gd name="T43" fmla="*/ 2 h 72"/>
                <a:gd name="T44" fmla="*/ 1 w 533"/>
                <a:gd name="T45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33" h="72">
                  <a:moveTo>
                    <a:pt x="1" y="2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31" y="3"/>
                    <a:pt x="531" y="3"/>
                    <a:pt x="531" y="3"/>
                  </a:cubicBezTo>
                  <a:cubicBezTo>
                    <a:pt x="531" y="69"/>
                    <a:pt x="531" y="69"/>
                    <a:pt x="531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3" y="72"/>
                    <a:pt x="533" y="72"/>
                  </a:cubicBezTo>
                  <a:cubicBezTo>
                    <a:pt x="533" y="71"/>
                    <a:pt x="533" y="71"/>
                    <a:pt x="533" y="71"/>
                  </a:cubicBezTo>
                  <a:cubicBezTo>
                    <a:pt x="533" y="2"/>
                    <a:pt x="533" y="2"/>
                    <a:pt x="533" y="2"/>
                  </a:cubicBezTo>
                  <a:cubicBezTo>
                    <a:pt x="533" y="1"/>
                    <a:pt x="533" y="1"/>
                    <a:pt x="533" y="1"/>
                  </a:cubicBezTo>
                  <a:cubicBezTo>
                    <a:pt x="533" y="0"/>
                    <a:pt x="532" y="0"/>
                    <a:pt x="53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7150" tIns="28575" rIns="57150" bIns="28575" numCol="1" anchor="t" anchorCtr="0" compatLnSpc="1">
              <a:prstTxWarp prst="textNoShape">
                <a:avLst/>
              </a:prstTxWarp>
            </a:bodyPr>
            <a:lstStyle/>
            <a:p>
              <a:pPr defTabSz="285739">
                <a:defRPr/>
              </a:pPr>
              <a:endParaRPr lang="en-US" sz="1125" dirty="0">
                <a:solidFill>
                  <a:srgbClr val="1E1E1E"/>
                </a:solidFill>
              </a:endParaRPr>
            </a:p>
          </p:txBody>
        </p:sp>
      </p:grpSp>
      <p:grpSp>
        <p:nvGrpSpPr>
          <p:cNvPr id="275" name="Group 515">
            <a:extLst>
              <a:ext uri="{FF2B5EF4-FFF2-40B4-BE49-F238E27FC236}">
                <a16:creationId xmlns:a16="http://schemas.microsoft.com/office/drawing/2014/main" id="{6EE0F42A-753A-7041-AF69-7E6C0333AC2D}"/>
              </a:ext>
            </a:extLst>
          </p:cNvPr>
          <p:cNvGrpSpPr/>
          <p:nvPr/>
        </p:nvGrpSpPr>
        <p:grpSpPr bwMode="ltGray">
          <a:xfrm>
            <a:off x="6754398" y="2098786"/>
            <a:ext cx="552277" cy="933954"/>
            <a:chOff x="-157359" y="1345900"/>
            <a:chExt cx="737283" cy="1248626"/>
          </a:xfrm>
          <a:solidFill>
            <a:schemeClr val="bg1"/>
          </a:solidFill>
        </p:grpSpPr>
        <p:grpSp>
          <p:nvGrpSpPr>
            <p:cNvPr id="276" name="Group 516">
              <a:extLst>
                <a:ext uri="{FF2B5EF4-FFF2-40B4-BE49-F238E27FC236}">
                  <a16:creationId xmlns:a16="http://schemas.microsoft.com/office/drawing/2014/main" id="{914ABB10-2489-0341-9D69-23AF41218BBE}"/>
                </a:ext>
              </a:extLst>
            </p:cNvPr>
            <p:cNvGrpSpPr/>
            <p:nvPr/>
          </p:nvGrpSpPr>
          <p:grpSpPr bwMode="ltGray">
            <a:xfrm>
              <a:off x="-157359" y="1345900"/>
              <a:ext cx="737283" cy="1248626"/>
              <a:chOff x="6166544" y="3360738"/>
              <a:chExt cx="295275" cy="500063"/>
            </a:xfrm>
            <a:grpFill/>
          </p:grpSpPr>
          <p:sp>
            <p:nvSpPr>
              <p:cNvPr id="278" name="Rounded Rectangle 518">
                <a:extLst>
                  <a:ext uri="{FF2B5EF4-FFF2-40B4-BE49-F238E27FC236}">
                    <a16:creationId xmlns:a16="http://schemas.microsoft.com/office/drawing/2014/main" id="{68AED9E0-C8DE-9540-B398-91CF11917B9A}"/>
                  </a:ext>
                </a:extLst>
              </p:cNvPr>
              <p:cNvSpPr/>
              <p:nvPr/>
            </p:nvSpPr>
            <p:spPr bwMode="ltGray">
              <a:xfrm>
                <a:off x="6166544" y="3360738"/>
                <a:ext cx="295275" cy="500063"/>
              </a:xfrm>
              <a:prstGeom prst="rect">
                <a:avLst/>
              </a:prstGeom>
              <a:solidFill>
                <a:srgbClr val="003738"/>
              </a:solidFill>
              <a:ln w="12700">
                <a:solidFill>
                  <a:srgbClr val="00E296"/>
                </a:solidFill>
                <a:round/>
                <a:headEnd/>
                <a:tailEnd/>
              </a:ln>
            </p:spPr>
            <p:txBody>
              <a:bodyPr vert="horz" wrap="square" lIns="57150" tIns="28575" rIns="57150" bIns="28575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285739">
                  <a:defRPr/>
                </a:pPr>
                <a:endParaRPr lang="en-US" sz="1000" dirty="0"/>
              </a:p>
            </p:txBody>
          </p:sp>
          <p:grpSp>
            <p:nvGrpSpPr>
              <p:cNvPr id="279" name="Group 519">
                <a:extLst>
                  <a:ext uri="{FF2B5EF4-FFF2-40B4-BE49-F238E27FC236}">
                    <a16:creationId xmlns:a16="http://schemas.microsoft.com/office/drawing/2014/main" id="{363B575A-38AD-1C4D-A658-5121A740003E}"/>
                  </a:ext>
                </a:extLst>
              </p:cNvPr>
              <p:cNvGrpSpPr/>
              <p:nvPr/>
            </p:nvGrpSpPr>
            <p:grpSpPr bwMode="ltGray">
              <a:xfrm>
                <a:off x="6191944" y="3386138"/>
                <a:ext cx="242888" cy="428625"/>
                <a:chOff x="6191944" y="3386138"/>
                <a:chExt cx="242888" cy="428625"/>
              </a:xfrm>
              <a:grpFill/>
            </p:grpSpPr>
            <p:sp>
              <p:nvSpPr>
                <p:cNvPr id="280" name="Rectangle 12">
                  <a:extLst>
                    <a:ext uri="{FF2B5EF4-FFF2-40B4-BE49-F238E27FC236}">
                      <a16:creationId xmlns:a16="http://schemas.microsoft.com/office/drawing/2014/main" id="{3ECFFCDD-1F48-994F-8DE6-A8467CD49E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386138"/>
                  <a:ext cx="242888" cy="52388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281" name="Rectangle 13">
                  <a:extLst>
                    <a:ext uri="{FF2B5EF4-FFF2-40B4-BE49-F238E27FC236}">
                      <a16:creationId xmlns:a16="http://schemas.microsoft.com/office/drawing/2014/main" id="{765AB559-2355-F94B-A325-A7AA5A5F0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449638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282" name="Rectangle 16">
                  <a:extLst>
                    <a:ext uri="{FF2B5EF4-FFF2-40B4-BE49-F238E27FC236}">
                      <a16:creationId xmlns:a16="http://schemas.microsoft.com/office/drawing/2014/main" id="{9668658E-7D2E-1B4D-9120-54FE6E1BC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638550"/>
                  <a:ext cx="242888" cy="50800"/>
                </a:xfrm>
                <a:prstGeom prst="rect">
                  <a:avLst/>
                </a:prstGeom>
                <a:grpFill/>
                <a:ln w="1905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283" name="Rectangle 17">
                  <a:extLst>
                    <a:ext uri="{FF2B5EF4-FFF2-40B4-BE49-F238E27FC236}">
                      <a16:creationId xmlns:a16="http://schemas.microsoft.com/office/drawing/2014/main" id="{0689B7BC-531E-F34D-BB0B-09D170CE4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702050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  <p:sp>
              <p:nvSpPr>
                <p:cNvPr id="284" name="Rectangle 18">
                  <a:extLst>
                    <a:ext uri="{FF2B5EF4-FFF2-40B4-BE49-F238E27FC236}">
                      <a16:creationId xmlns:a16="http://schemas.microsoft.com/office/drawing/2014/main" id="{E2B3E9B9-9D16-E04E-8A20-3012AA60F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6191944" y="3763963"/>
                  <a:ext cx="242888" cy="50800"/>
                </a:xfrm>
                <a:prstGeom prst="rect">
                  <a:avLst/>
                </a:prstGeom>
                <a:solidFill>
                  <a:srgbClr val="003738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57150" tIns="28575" rIns="57150" bIns="28575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285739">
                    <a:defRPr/>
                  </a:pPr>
                  <a:endParaRPr lang="en-US" sz="1000" dirty="0"/>
                </a:p>
              </p:txBody>
            </p:sp>
          </p:grpSp>
        </p:grp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0FDEF39-CE31-0743-A53F-2967CF19F142}"/>
                </a:ext>
              </a:extLst>
            </p:cNvPr>
            <p:cNvSpPr txBox="1"/>
            <p:nvPr/>
          </p:nvSpPr>
          <p:spPr bwMode="ltGray">
            <a:xfrm>
              <a:off x="-144026" y="1721653"/>
              <a:ext cx="706625" cy="457593"/>
            </a:xfrm>
            <a:prstGeom prst="rect">
              <a:avLst/>
            </a:prstGeom>
            <a:solidFill>
              <a:srgbClr val="003738"/>
            </a:solidFill>
            <a:ln w="19050">
              <a:solidFill>
                <a:srgbClr val="93EB20"/>
              </a:solidFill>
            </a:ln>
          </p:spPr>
          <p:txBody>
            <a:bodyPr wrap="none" rtlCol="0">
              <a:spAutoFit/>
            </a:bodyPr>
            <a:lstStyle/>
            <a:p>
              <a:pPr algn="ctr" defTabSz="285739">
                <a:defRPr/>
              </a:pPr>
              <a:r>
                <a:rPr lang="ko-KR" altLang="en-US" sz="812" dirty="0">
                  <a:solidFill>
                    <a:schemeClr val="bg1"/>
                  </a:solidFill>
                  <a:cs typeface="Tahoma" panose="020B0604030504040204" pitchFamily="34" charset="0"/>
                </a:rPr>
                <a:t>데이터 </a:t>
              </a:r>
              <a:endParaRPr lang="en-US" altLang="ko-KR" sz="812" dirty="0">
                <a:solidFill>
                  <a:schemeClr val="bg1"/>
                </a:solidFill>
                <a:cs typeface="Tahoma" panose="020B0604030504040204" pitchFamily="34" charset="0"/>
              </a:endParaRPr>
            </a:p>
            <a:p>
              <a:pPr algn="ctr" defTabSz="285739">
                <a:defRPr/>
              </a:pPr>
              <a:r>
                <a:rPr lang="ko-KR" altLang="en-US" sz="812" dirty="0" err="1">
                  <a:solidFill>
                    <a:schemeClr val="bg1"/>
                  </a:solidFill>
                  <a:cs typeface="Tahoma" panose="020B0604030504040204" pitchFamily="34" charset="0"/>
                </a:rPr>
                <a:t>무버</a:t>
              </a:r>
              <a:endParaRPr lang="en-US" sz="812" dirty="0">
                <a:solidFill>
                  <a:schemeClr val="bg1"/>
                </a:solidFill>
                <a:cs typeface="Tahoma" panose="020B0604030504040204" pitchFamily="34" charset="0"/>
              </a:endParaRPr>
            </a:p>
          </p:txBody>
        </p:sp>
      </p:grpSp>
      <p:sp>
        <p:nvSpPr>
          <p:cNvPr id="285" name="Rounded Rectangle 525">
            <a:extLst>
              <a:ext uri="{FF2B5EF4-FFF2-40B4-BE49-F238E27FC236}">
                <a16:creationId xmlns:a16="http://schemas.microsoft.com/office/drawing/2014/main" id="{C334CAC2-E688-F54B-9C45-AD8501BCE348}"/>
              </a:ext>
            </a:extLst>
          </p:cNvPr>
          <p:cNvSpPr/>
          <p:nvPr/>
        </p:nvSpPr>
        <p:spPr bwMode="ltGray">
          <a:xfrm>
            <a:off x="5811908" y="3182905"/>
            <a:ext cx="2402331" cy="160656"/>
          </a:xfrm>
          <a:prstGeom prst="rect">
            <a:avLst/>
          </a:prstGeom>
          <a:solidFill>
            <a:srgbClr val="93EB20"/>
          </a:solidFill>
          <a:ln w="19050">
            <a:noFill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285739">
              <a:defRPr/>
            </a:pPr>
            <a:endParaRPr lang="en-US" sz="812" dirty="0">
              <a:solidFill>
                <a:prstClr val="white">
                  <a:lumMod val="95000"/>
                </a:prstClr>
              </a:solidFill>
              <a:cs typeface="Tahoma" panose="020B0604030504040204" pitchFamily="34" charset="0"/>
            </a:endParaRPr>
          </a:p>
        </p:txBody>
      </p:sp>
      <p:sp>
        <p:nvSpPr>
          <p:cNvPr id="286" name="Rectangle: Rounded Corners 49">
            <a:extLst>
              <a:ext uri="{FF2B5EF4-FFF2-40B4-BE49-F238E27FC236}">
                <a16:creationId xmlns:a16="http://schemas.microsoft.com/office/drawing/2014/main" id="{C9A978D3-FD82-6146-8E20-9B070C90D7C1}"/>
              </a:ext>
            </a:extLst>
          </p:cNvPr>
          <p:cNvSpPr/>
          <p:nvPr/>
        </p:nvSpPr>
        <p:spPr>
          <a:xfrm>
            <a:off x="5710279" y="1612307"/>
            <a:ext cx="2648834" cy="377334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2700">
            <a:solidFill>
              <a:srgbClr val="93EB20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285739">
              <a:defRPr/>
            </a:pPr>
            <a:r>
              <a:rPr lang="ko-KR" altLang="en-US" sz="1125" dirty="0">
                <a:solidFill>
                  <a:schemeClr val="bg1"/>
                </a:solidFill>
              </a:rPr>
              <a:t>백업 운영</a:t>
            </a:r>
            <a:r>
              <a:rPr lang="en-US" altLang="ko-KR" sz="1125" dirty="0">
                <a:solidFill>
                  <a:schemeClr val="bg1"/>
                </a:solidFill>
              </a:rPr>
              <a:t>/</a:t>
            </a:r>
            <a:r>
              <a:rPr lang="ko-KR" altLang="en-US" sz="1125" dirty="0">
                <a:solidFill>
                  <a:schemeClr val="bg1"/>
                </a:solidFill>
              </a:rPr>
              <a:t>관리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92EF2C69-0936-5544-8011-3F4B8E70EF89}"/>
              </a:ext>
            </a:extLst>
          </p:cNvPr>
          <p:cNvSpPr txBox="1"/>
          <p:nvPr/>
        </p:nvSpPr>
        <p:spPr>
          <a:xfrm>
            <a:off x="4670724" y="3363838"/>
            <a:ext cx="408157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39"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비효율적인 스토리지 운영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C84933A-B1A5-F542-924B-F1C2A3928335}"/>
              </a:ext>
            </a:extLst>
          </p:cNvPr>
          <p:cNvSpPr txBox="1"/>
          <p:nvPr/>
        </p:nvSpPr>
        <p:spPr>
          <a:xfrm>
            <a:off x="4670724" y="2571750"/>
            <a:ext cx="4081577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85739">
              <a:defRPr/>
            </a:pPr>
            <a:r>
              <a:rPr lang="ko-KR" altLang="en-US" sz="1750" dirty="0">
                <a:solidFill>
                  <a:schemeClr val="bg1"/>
                </a:solidFill>
              </a:rPr>
              <a:t>개별적인 관리 요소</a:t>
            </a:r>
            <a:endParaRPr lang="en-US" sz="1750" dirty="0">
              <a:solidFill>
                <a:schemeClr val="bg1"/>
              </a:solidFill>
            </a:endParaRPr>
          </a:p>
        </p:txBody>
      </p:sp>
      <p:grpSp>
        <p:nvGrpSpPr>
          <p:cNvPr id="289" name="Group 533">
            <a:extLst>
              <a:ext uri="{FF2B5EF4-FFF2-40B4-BE49-F238E27FC236}">
                <a16:creationId xmlns:a16="http://schemas.microsoft.com/office/drawing/2014/main" id="{2C109268-9AF8-7E4E-BE1F-081FF1265AD6}"/>
              </a:ext>
            </a:extLst>
          </p:cNvPr>
          <p:cNvGrpSpPr/>
          <p:nvPr/>
        </p:nvGrpSpPr>
        <p:grpSpPr>
          <a:xfrm>
            <a:off x="3313118" y="1977685"/>
            <a:ext cx="2619375" cy="1226570"/>
            <a:chOff x="4198901" y="3469015"/>
            <a:chExt cx="2904884" cy="1360265"/>
          </a:xfrm>
        </p:grpSpPr>
        <p:pic>
          <p:nvPicPr>
            <p:cNvPr id="290" name="Picture 534">
              <a:extLst>
                <a:ext uri="{FF2B5EF4-FFF2-40B4-BE49-F238E27FC236}">
                  <a16:creationId xmlns:a16="http://schemas.microsoft.com/office/drawing/2014/main" id="{AE0E37D3-3731-234A-B574-68E0EE148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759" y="4343175"/>
              <a:ext cx="2702404" cy="486105"/>
            </a:xfrm>
            <a:prstGeom prst="rect">
              <a:avLst/>
            </a:prstGeom>
          </p:spPr>
        </p:pic>
        <p:pic>
          <p:nvPicPr>
            <p:cNvPr id="291" name="Picture 535">
              <a:extLst>
                <a:ext uri="{FF2B5EF4-FFF2-40B4-BE49-F238E27FC236}">
                  <a16:creationId xmlns:a16="http://schemas.microsoft.com/office/drawing/2014/main" id="{FCA78EC2-5624-FE44-92AB-4BC523AE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8901" y="3469015"/>
              <a:ext cx="2904884" cy="834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71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55599 -0.0092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59259E-6 L -0.55599 -0.00926 " pathEditMode="relative" rAng="0" ptsTypes="AA">
                                      <p:cBhvr>
                                        <p:cTn id="19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55599 -0.0092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-0.55599 -0.00926 " pathEditMode="relative" rAng="0" ptsTypes="AA">
                                      <p:cBhvr>
                                        <p:cTn id="19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-0.55599 -0.00926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48148E-6 L -0.55599 -0.00926 " pathEditMode="relative" rAng="0" ptsTypes="AA">
                                      <p:cBhvr>
                                        <p:cTn id="20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-0.55599 -0.0092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55599 -0.00926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55599 -0.00926 " pathEditMode="relative" rAng="0" ptsTypes="AA">
                                      <p:cBhvr>
                                        <p:cTn id="20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-0.55599 -0.00926 " pathEditMode="relative" rAng="0" ptsTypes="AA">
                                      <p:cBhvr>
                                        <p:cTn id="21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55599 -0.00926 " pathEditMode="relative" rAng="0" ptsTypes="AA">
                                      <p:cBhvr>
                                        <p:cTn id="21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55599 -0.00926 " pathEditMode="relative" rAng="0" ptsTypes="AA">
                                      <p:cBhvr>
                                        <p:cTn id="21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-0.55599 -0.00926 " pathEditMode="relative" rAng="0" ptsTypes="AA">
                                      <p:cBhvr>
                                        <p:cTn id="21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0.55599 -0.00926 " pathEditMode="relative" rAng="0" ptsTypes="AA">
                                      <p:cBhvr>
                                        <p:cTn id="2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48148E-6 L -0.55599 -0.00926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L -0.55599 -0.00926 " pathEditMode="relative" rAng="0" ptsTypes="AA">
                                      <p:cBhvr>
                                        <p:cTn id="22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0.55599 -0.00926 " pathEditMode="relative" rAng="0" ptsTypes="AA">
                                      <p:cBhvr>
                                        <p:cTn id="224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55599 -0.00926 " pathEditMode="relative" rAng="0" ptsTypes="AA">
                                      <p:cBhvr>
                                        <p:cTn id="226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7.40741E-7 L -0.55599 -0.00926 " pathEditMode="relative" rAng="0" ptsTypes="AA">
                                      <p:cBhvr>
                                        <p:cTn id="22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0.55599 -0.00926 " pathEditMode="relative" rAng="0" ptsTypes="AA">
                                      <p:cBhvr>
                                        <p:cTn id="23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55599 -0.00926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55599 -0.0092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0.55599 -0.0092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55599 -0.00926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55599 -0.00926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59259E-6 L -0.55599 -0.00926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-0.55599 -0.00926 " pathEditMode="relative" rAng="0" ptsTypes="AA">
                                      <p:cBhvr>
                                        <p:cTn id="244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-0.55599 -0.00926 " pathEditMode="relative" rAng="0" ptsTypes="AA">
                                      <p:cBhvr>
                                        <p:cTn id="246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55599 -0.00926 " pathEditMode="relative" rAng="0" ptsTypes="AA">
                                      <p:cBhvr>
                                        <p:cTn id="248" dur="2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55599 -0.00926 " pathEditMode="relative" rAng="0" ptsTypes="AA">
                                      <p:cBhvr>
                                        <p:cTn id="250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07407E-6 L -0.55599 -0.00926 " pathEditMode="relative" rAng="0" ptsTypes="AA">
                                      <p:cBhvr>
                                        <p:cTn id="252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2 1.48148E-6 L -0.55287 -0.00926 " pathEditMode="relative" rAng="0" ptsTypes="AA">
                                      <p:cBhvr>
                                        <p:cTn id="254" dur="2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4.44444E-6 L -0.55599 -0.00925 " pathEditMode="relative" rAng="0" ptsTypes="AA">
                                      <p:cBhvr>
                                        <p:cTn id="256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-0.55599 -0.00925 " pathEditMode="relative" rAng="0" ptsTypes="AA">
                                      <p:cBhvr>
                                        <p:cTn id="258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-0.55599 -0.00925 " pathEditMode="relative" rAng="0" ptsTypes="AA">
                                      <p:cBhvr>
                                        <p:cTn id="26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-0.55599 -0.00925 " pathEditMode="relative" rAng="0" ptsTypes="AA">
                                      <p:cBhvr>
                                        <p:cTn id="262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55599 -0.00925 " pathEditMode="relative" rAng="0" ptsTypes="AA">
                                      <p:cBhvr>
                                        <p:cTn id="26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44444E-6 L -0.55599 -0.00925 " pathEditMode="relative" rAng="0" ptsTypes="AA">
                                      <p:cBhvr>
                                        <p:cTn id="266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55599 -0.00926 " pathEditMode="relative" rAng="0" ptsTypes="AA">
                                      <p:cBhvr>
                                        <p:cTn id="26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7.40741E-7 L -0.55607 -0.00926 " pathEditMode="relative" rAng="0" ptsTypes="AA">
                                      <p:cBhvr>
                                        <p:cTn id="270" dur="2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12" y="-463"/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0 L -0.55599 -0.00926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99" y="-463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6" dur="1100" fill="hold"/>
                                        <p:tgtEl>
                                          <p:spTgt spid="28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56" grpId="0" animBg="1"/>
      <p:bldP spid="56" grpId="1" animBg="1"/>
      <p:bldP spid="56" grpId="2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100" grpId="0" animBg="1"/>
      <p:bldP spid="100" grpId="1" animBg="1"/>
      <p:bldP spid="100" grpId="2" animBg="1"/>
      <p:bldP spid="101" grpId="0" animBg="1"/>
      <p:bldP spid="101" grpId="1" animBg="1"/>
      <p:bldP spid="101" grpId="2" animBg="1"/>
      <p:bldP spid="118" grpId="0" animBg="1"/>
      <p:bldP spid="118" grpId="1" animBg="1"/>
      <p:bldP spid="118" grpId="2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285" grpId="0" animBg="1"/>
      <p:bldP spid="285" grpId="1" animBg="1"/>
      <p:bldP spid="285" grpId="2" animBg="1"/>
      <p:bldP spid="286" grpId="0" animBg="1"/>
      <p:bldP spid="286" grpId="1" animBg="1"/>
      <p:bldP spid="286" grpId="2" animBg="1"/>
      <p:bldP spid="287" grpId="0"/>
      <p:bldP spid="287" grpId="1"/>
      <p:bldP spid="288" grpId="0"/>
      <p:bldP spid="288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ECA97-3DFD-4F66-9A02-592EA9D3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12043" y="979867"/>
            <a:ext cx="1636421" cy="2957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D1A3D0-FAC0-4556-9F12-BEA45D1D4CA6}"/>
              </a:ext>
            </a:extLst>
          </p:cNvPr>
          <p:cNvSpPr txBox="1"/>
          <p:nvPr/>
        </p:nvSpPr>
        <p:spPr>
          <a:xfrm>
            <a:off x="5051675" y="1347614"/>
            <a:ext cx="3840805" cy="46166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r" defTabSz="685783">
              <a:defRPr/>
            </a:pPr>
            <a:r>
              <a:rPr lang="ko-KR" altLang="en-US" sz="1200" dirty="0" err="1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클라우드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 데이터 관리를 제공하는 </a:t>
            </a:r>
            <a:endParaRPr lang="en-US" altLang="ko-KR"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algn="r" defTabSz="685783">
              <a:defRPr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가장 신뢰할 수 있는 백업 솔루션 제공 업체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B30C3F-EE63-46A2-BE57-E937FF174888}"/>
              </a:ext>
            </a:extLst>
          </p:cNvPr>
          <p:cNvSpPr/>
          <p:nvPr/>
        </p:nvSpPr>
        <p:spPr>
          <a:xfrm>
            <a:off x="251520" y="1347614"/>
            <a:ext cx="2821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멀티 </a:t>
            </a:r>
            <a:r>
              <a:rPr lang="ko-KR" altLang="en-US" sz="1200" dirty="0" err="1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클라우드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 시대를 위한 단순하고 </a:t>
            </a:r>
            <a:r>
              <a:rPr lang="ko-KR" altLang="en-US" sz="1200" dirty="0" err="1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균형있는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 데이터 센터 운영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51014-9060-46E0-9F89-BAB3E7142E3C}"/>
              </a:ext>
            </a:extLst>
          </p:cNvPr>
          <p:cNvSpPr/>
          <p:nvPr/>
        </p:nvSpPr>
        <p:spPr bwMode="auto">
          <a:xfrm>
            <a:off x="6265919" y="2088690"/>
            <a:ext cx="2698569" cy="24992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데이터 보호 시장의 리더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통합된 운영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모든 워크로드의 데이터 보호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고객 만족도를 통한 신뢰성 제공 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5F0558-D1E6-4649-8B71-D0B286546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3" y="2689466"/>
            <a:ext cx="1511825" cy="1257501"/>
          </a:xfrm>
          <a:prstGeom prst="rect">
            <a:avLst/>
          </a:prstGeom>
          <a:ln>
            <a:noFill/>
          </a:ln>
        </p:spPr>
      </p:pic>
      <p:pic>
        <p:nvPicPr>
          <p:cNvPr id="14" name="Google Shape;813;p60">
            <a:extLst>
              <a:ext uri="{FF2B5EF4-FFF2-40B4-BE49-F238E27FC236}">
                <a16:creationId xmlns:a16="http://schemas.microsoft.com/office/drawing/2014/main" id="{51C1B2ED-208F-4C74-832B-CA75A902E468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256107" y="892476"/>
            <a:ext cx="2534012" cy="455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7A4DA-2C0E-48F1-B6A7-8A5FC7D8C8B0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275856" y="2128164"/>
            <a:ext cx="2376264" cy="380752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EFC7A3A-003F-4CAA-9B5E-BA11E7D232B9}"/>
              </a:ext>
            </a:extLst>
          </p:cNvPr>
          <p:cNvSpPr/>
          <p:nvPr/>
        </p:nvSpPr>
        <p:spPr bwMode="auto">
          <a:xfrm rot="16200000" flipH="1">
            <a:off x="4651636" y="2870405"/>
            <a:ext cx="2288791" cy="870193"/>
          </a:xfrm>
          <a:prstGeom prst="triangle">
            <a:avLst>
              <a:gd name="adj" fmla="val 50000"/>
            </a:avLst>
          </a:prstGeom>
          <a:gradFill>
            <a:gsLst>
              <a:gs pos="100000">
                <a:srgbClr val="003738">
                  <a:alpha val="0"/>
                </a:srgb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3B3946-A3D7-4843-BEA0-005DC188AC21}"/>
              </a:ext>
            </a:extLst>
          </p:cNvPr>
          <p:cNvSpPr/>
          <p:nvPr/>
        </p:nvSpPr>
        <p:spPr bwMode="auto">
          <a:xfrm>
            <a:off x="349638" y="2085305"/>
            <a:ext cx="2479258" cy="250266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4572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00E296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HCI</a:t>
            </a: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 시장의 리더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원</a:t>
            </a:r>
            <a:r>
              <a:rPr lang="en-US" altLang="ko-KR" sz="1400" dirty="0">
                <a:solidFill>
                  <a:srgbClr val="00E296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-</a:t>
            </a: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클릭의 단순함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선택의 자유와 실행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05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  <a:p>
            <a:pPr defTabSz="914076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rgbClr val="00E296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업무 생산성 개선</a:t>
            </a:r>
            <a:endParaRPr lang="en-US" sz="1400" dirty="0">
              <a:solidFill>
                <a:srgbClr val="00E296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81F9A1FA-5AE4-411B-9147-0825929D7DED}"/>
              </a:ext>
            </a:extLst>
          </p:cNvPr>
          <p:cNvSpPr/>
          <p:nvPr/>
        </p:nvSpPr>
        <p:spPr bwMode="auto">
          <a:xfrm rot="5400000">
            <a:off x="1989905" y="2870993"/>
            <a:ext cx="2288791" cy="869016"/>
          </a:xfrm>
          <a:prstGeom prst="triangle">
            <a:avLst>
              <a:gd name="adj" fmla="val 50000"/>
            </a:avLst>
          </a:prstGeom>
          <a:gradFill flip="none" rotWithShape="1">
            <a:gsLst>
              <a:gs pos="100000">
                <a:srgbClr val="003738">
                  <a:alpha val="0"/>
                </a:srgb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en-US" sz="18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18D86A0E-EACC-4B9E-A0F2-60955A171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784001" cy="553998"/>
          </a:xfrm>
        </p:spPr>
        <p:txBody>
          <a:bodyPr/>
          <a:lstStyle/>
          <a:p>
            <a:r>
              <a:rPr lang="en-US" dirty="0">
                <a:ea typeface="Meiryo" panose="020B0604030504040204" pitchFamily="34" charset="-128"/>
              </a:rPr>
              <a:t>Better Together – HCI</a:t>
            </a:r>
            <a:r>
              <a:rPr lang="ko-KR" altLang="en-US" dirty="0">
                <a:ea typeface="Malgun Gothic" panose="020B0503020000020004" pitchFamily="34" charset="-127"/>
              </a:rPr>
              <a:t>와 데이터 보호 리더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56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7EEC06-4FC3-422D-B57A-0013E56E7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</p:spPr>
        <p:txBody>
          <a:bodyPr/>
          <a:lstStyle/>
          <a:p>
            <a:r>
              <a:rPr lang="ko-KR" altLang="en-US" dirty="0"/>
              <a:t>레거시</a:t>
            </a:r>
            <a:r>
              <a:rPr lang="en-US" altLang="ko-KR" dirty="0"/>
              <a:t>(</a:t>
            </a:r>
            <a:r>
              <a:rPr lang="ko-KR" altLang="en-US" dirty="0"/>
              <a:t>공유 스토리지</a:t>
            </a:r>
            <a:r>
              <a:rPr lang="en-US" altLang="ko-KR" dirty="0"/>
              <a:t>)</a:t>
            </a:r>
            <a:r>
              <a:rPr lang="ko-KR" altLang="en-US" dirty="0"/>
              <a:t> 아키텍처</a:t>
            </a:r>
            <a:endParaRPr lang="ru-RU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B4F2F76-1B54-A245-838E-2971BB3917E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59</a:t>
            </a:fld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A74B5C6-F4D0-4D04-9B26-88BF92AF8535}"/>
              </a:ext>
            </a:extLst>
          </p:cNvPr>
          <p:cNvCxnSpPr>
            <a:cxnSpLocks/>
          </p:cNvCxnSpPr>
          <p:nvPr/>
        </p:nvCxnSpPr>
        <p:spPr>
          <a:xfrm>
            <a:off x="4188866" y="2727220"/>
            <a:ext cx="0" cy="124877"/>
          </a:xfrm>
          <a:prstGeom prst="line">
            <a:avLst/>
          </a:prstGeom>
          <a:ln w="31750" cap="rnd">
            <a:solidFill>
              <a:schemeClr val="bg2">
                <a:lumMod val="2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Left Bracket 91">
            <a:extLst>
              <a:ext uri="{FF2B5EF4-FFF2-40B4-BE49-F238E27FC236}">
                <a16:creationId xmlns:a16="http://schemas.microsoft.com/office/drawing/2014/main" id="{2F85D1EC-B1CB-4404-BF36-3B51129B7316}"/>
              </a:ext>
            </a:extLst>
          </p:cNvPr>
          <p:cNvSpPr/>
          <p:nvPr/>
        </p:nvSpPr>
        <p:spPr>
          <a:xfrm rot="16200000">
            <a:off x="2858832" y="2318868"/>
            <a:ext cx="174998" cy="1815134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sp>
        <p:nvSpPr>
          <p:cNvPr id="96" name="Left Bracket 95">
            <a:extLst>
              <a:ext uri="{FF2B5EF4-FFF2-40B4-BE49-F238E27FC236}">
                <a16:creationId xmlns:a16="http://schemas.microsoft.com/office/drawing/2014/main" id="{A0EC90F8-8771-4FF7-B613-61508633829B}"/>
              </a:ext>
            </a:extLst>
          </p:cNvPr>
          <p:cNvSpPr/>
          <p:nvPr/>
        </p:nvSpPr>
        <p:spPr>
          <a:xfrm rot="16200000">
            <a:off x="5544241" y="2143092"/>
            <a:ext cx="174998" cy="2169263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sp>
        <p:nvSpPr>
          <p:cNvPr id="97" name="Left Bracket 96">
            <a:extLst>
              <a:ext uri="{FF2B5EF4-FFF2-40B4-BE49-F238E27FC236}">
                <a16:creationId xmlns:a16="http://schemas.microsoft.com/office/drawing/2014/main" id="{C0E535D6-7A7D-40A0-ADA4-A129EBE44A64}"/>
              </a:ext>
            </a:extLst>
          </p:cNvPr>
          <p:cNvSpPr/>
          <p:nvPr/>
        </p:nvSpPr>
        <p:spPr>
          <a:xfrm rot="16200000">
            <a:off x="4232238" y="1440161"/>
            <a:ext cx="298115" cy="3701082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sp>
        <p:nvSpPr>
          <p:cNvPr id="105" name="Left Bracket 104">
            <a:extLst>
              <a:ext uri="{FF2B5EF4-FFF2-40B4-BE49-F238E27FC236}">
                <a16:creationId xmlns:a16="http://schemas.microsoft.com/office/drawing/2014/main" id="{458DB18B-F52B-45CD-ACF0-B90CF05946F9}"/>
              </a:ext>
            </a:extLst>
          </p:cNvPr>
          <p:cNvSpPr/>
          <p:nvPr/>
        </p:nvSpPr>
        <p:spPr>
          <a:xfrm rot="16200000">
            <a:off x="3079669" y="2256312"/>
            <a:ext cx="174998" cy="1816995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sp>
        <p:nvSpPr>
          <p:cNvPr id="106" name="Left Bracket 105">
            <a:extLst>
              <a:ext uri="{FF2B5EF4-FFF2-40B4-BE49-F238E27FC236}">
                <a16:creationId xmlns:a16="http://schemas.microsoft.com/office/drawing/2014/main" id="{7392AC4C-E58C-49D6-A6C1-2D05AFCCBE81}"/>
              </a:ext>
            </a:extLst>
          </p:cNvPr>
          <p:cNvSpPr/>
          <p:nvPr/>
        </p:nvSpPr>
        <p:spPr>
          <a:xfrm rot="16200000">
            <a:off x="5779912" y="2047518"/>
            <a:ext cx="174998" cy="2237164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58EA39DF-A869-4F2F-BA94-431B7434DCC1}"/>
              </a:ext>
            </a:extLst>
          </p:cNvPr>
          <p:cNvSpPr/>
          <p:nvPr/>
        </p:nvSpPr>
        <p:spPr>
          <a:xfrm rot="16200000">
            <a:off x="4470202" y="1370508"/>
            <a:ext cx="298115" cy="3717139"/>
          </a:xfrm>
          <a:prstGeom prst="leftBracket">
            <a:avLst>
              <a:gd name="adj" fmla="val 0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88741C3-0E01-4034-97E9-4A9A2936A6C7}"/>
              </a:ext>
            </a:extLst>
          </p:cNvPr>
          <p:cNvCxnSpPr>
            <a:cxnSpLocks/>
          </p:cNvCxnSpPr>
          <p:nvPr/>
        </p:nvCxnSpPr>
        <p:spPr>
          <a:xfrm>
            <a:off x="4410738" y="343975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F3163219-A349-440B-9657-28E3158A80D1}"/>
              </a:ext>
            </a:extLst>
          </p:cNvPr>
          <p:cNvCxnSpPr>
            <a:cxnSpLocks/>
          </p:cNvCxnSpPr>
          <p:nvPr/>
        </p:nvCxnSpPr>
        <p:spPr>
          <a:xfrm>
            <a:off x="4357315" y="343975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9E4D54E-09CF-4B9E-AC41-4674E38833F1}"/>
              </a:ext>
            </a:extLst>
          </p:cNvPr>
          <p:cNvCxnSpPr>
            <a:cxnSpLocks/>
          </p:cNvCxnSpPr>
          <p:nvPr/>
        </p:nvCxnSpPr>
        <p:spPr>
          <a:xfrm>
            <a:off x="4803829" y="343975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6C041BC6-F6DC-498E-B270-4B8F7CD18687}"/>
              </a:ext>
            </a:extLst>
          </p:cNvPr>
          <p:cNvCxnSpPr>
            <a:cxnSpLocks/>
          </p:cNvCxnSpPr>
          <p:nvPr/>
        </p:nvCxnSpPr>
        <p:spPr>
          <a:xfrm>
            <a:off x="4750406" y="343975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ounded Rectangle 18">
            <a:extLst>
              <a:ext uri="{FF2B5EF4-FFF2-40B4-BE49-F238E27FC236}">
                <a16:creationId xmlns:a16="http://schemas.microsoft.com/office/drawing/2014/main" id="{0E7952CC-1A0E-4442-BC5B-98C14C1E00D1}"/>
              </a:ext>
            </a:extLst>
          </p:cNvPr>
          <p:cNvSpPr/>
          <p:nvPr/>
        </p:nvSpPr>
        <p:spPr bwMode="gray">
          <a:xfrm>
            <a:off x="1590833" y="1498011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5" name="Rounded Rectangle 18">
            <a:extLst>
              <a:ext uri="{FF2B5EF4-FFF2-40B4-BE49-F238E27FC236}">
                <a16:creationId xmlns:a16="http://schemas.microsoft.com/office/drawing/2014/main" id="{B8D8A682-433B-4139-89DC-26B2DED4DCCA}"/>
              </a:ext>
            </a:extLst>
          </p:cNvPr>
          <p:cNvSpPr/>
          <p:nvPr/>
        </p:nvSpPr>
        <p:spPr bwMode="gray">
          <a:xfrm>
            <a:off x="5829301" y="1503046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6" name="Rounded Rectangle 18">
            <a:extLst>
              <a:ext uri="{FF2B5EF4-FFF2-40B4-BE49-F238E27FC236}">
                <a16:creationId xmlns:a16="http://schemas.microsoft.com/office/drawing/2014/main" id="{CF71CF7E-D776-4A9C-BDD2-3935AB768862}"/>
              </a:ext>
            </a:extLst>
          </p:cNvPr>
          <p:cNvSpPr/>
          <p:nvPr/>
        </p:nvSpPr>
        <p:spPr bwMode="gray">
          <a:xfrm>
            <a:off x="3450324" y="1501877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47" name="Left Bracket 146">
            <a:extLst>
              <a:ext uri="{FF2B5EF4-FFF2-40B4-BE49-F238E27FC236}">
                <a16:creationId xmlns:a16="http://schemas.microsoft.com/office/drawing/2014/main" id="{BD14248D-A909-483C-9AE2-6F85F0805EFA}"/>
              </a:ext>
            </a:extLst>
          </p:cNvPr>
          <p:cNvSpPr/>
          <p:nvPr/>
        </p:nvSpPr>
        <p:spPr>
          <a:xfrm rot="5400000" flipV="1">
            <a:off x="4516579" y="2872632"/>
            <a:ext cx="123458" cy="2255964"/>
          </a:xfrm>
          <a:prstGeom prst="leftBracket">
            <a:avLst>
              <a:gd name="adj" fmla="val 56095"/>
            </a:avLst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51449" tIns="25724" rIns="51449" bIns="257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 dirty="0">
              <a:ea typeface="Meiryo" panose="020B0604030504040204" pitchFamily="34" charset="-128"/>
            </a:endParaRP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53CBDF5-6C41-45E5-8D78-FD45B27B3087}"/>
              </a:ext>
            </a:extLst>
          </p:cNvPr>
          <p:cNvCxnSpPr>
            <a:cxnSpLocks/>
          </p:cNvCxnSpPr>
          <p:nvPr/>
        </p:nvCxnSpPr>
        <p:spPr>
          <a:xfrm>
            <a:off x="5136576" y="3938884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6DE6A56-D6DB-4460-88A6-04E04973D804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1829292" y="2548641"/>
            <a:ext cx="1163520" cy="170959"/>
            <a:chOff x="5855615" y="2607175"/>
            <a:chExt cx="1555222" cy="234026"/>
          </a:xfrm>
        </p:grpSpPr>
        <p:sp>
          <p:nvSpPr>
            <p:cNvPr id="150" name="Rounded Rectangle 67">
              <a:extLst>
                <a:ext uri="{FF2B5EF4-FFF2-40B4-BE49-F238E27FC236}">
                  <a16:creationId xmlns:a16="http://schemas.microsoft.com/office/drawing/2014/main" id="{C226E1F0-4793-41E0-9E71-241CB1EF1D7D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54A1065-A2E3-4EC8-851B-959D392CFC75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0978A4DB-8B72-4C25-9BEB-98590F21CBD4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33D95E8-917A-4776-B350-A6573E1C2EFF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9F8DF0D-965F-4964-B600-F6D6C430B7C8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1572E16-0FA7-42B5-9F9E-21665372099B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09689AF9-82EC-4DD2-8ADF-EC614BDEB4FA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CA656CD-6B6F-494C-95CF-227CC8AC48F0}"/>
              </a:ext>
            </a:extLst>
          </p:cNvPr>
          <p:cNvSpPr txBox="1"/>
          <p:nvPr/>
        </p:nvSpPr>
        <p:spPr bwMode="ltGray">
          <a:xfrm>
            <a:off x="1590012" y="1653047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D01C5D9-BB9C-4DD0-93EE-F9C7ACF5C556}"/>
              </a:ext>
            </a:extLst>
          </p:cNvPr>
          <p:cNvSpPr txBox="1"/>
          <p:nvPr/>
        </p:nvSpPr>
        <p:spPr bwMode="ltGray">
          <a:xfrm>
            <a:off x="3450326" y="1658223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1BE5C82-66F0-4CF4-9D66-38B220466626}"/>
              </a:ext>
            </a:extLst>
          </p:cNvPr>
          <p:cNvSpPr txBox="1"/>
          <p:nvPr/>
        </p:nvSpPr>
        <p:spPr bwMode="ltGray">
          <a:xfrm>
            <a:off x="5815315" y="1653047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N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C18176B-CEF4-485D-9889-816ED1537995}"/>
              </a:ext>
            </a:extLst>
          </p:cNvPr>
          <p:cNvCxnSpPr>
            <a:cxnSpLocks/>
          </p:cNvCxnSpPr>
          <p:nvPr/>
        </p:nvCxnSpPr>
        <p:spPr>
          <a:xfrm>
            <a:off x="4409162" y="370329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1732755-20AF-4FE2-A03C-9E5CA4807C5B}"/>
              </a:ext>
            </a:extLst>
          </p:cNvPr>
          <p:cNvCxnSpPr>
            <a:cxnSpLocks/>
          </p:cNvCxnSpPr>
          <p:nvPr/>
        </p:nvCxnSpPr>
        <p:spPr>
          <a:xfrm>
            <a:off x="4355738" y="370329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19D6ECD-3D7B-49C4-B03E-38DCE98939FC}"/>
              </a:ext>
            </a:extLst>
          </p:cNvPr>
          <p:cNvCxnSpPr>
            <a:cxnSpLocks/>
          </p:cNvCxnSpPr>
          <p:nvPr/>
        </p:nvCxnSpPr>
        <p:spPr>
          <a:xfrm>
            <a:off x="4802252" y="370329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5ED6B40-4C84-49D3-95E0-D30152058402}"/>
              </a:ext>
            </a:extLst>
          </p:cNvPr>
          <p:cNvCxnSpPr>
            <a:cxnSpLocks/>
          </p:cNvCxnSpPr>
          <p:nvPr/>
        </p:nvCxnSpPr>
        <p:spPr>
          <a:xfrm>
            <a:off x="4748829" y="3703299"/>
            <a:ext cx="0" cy="235586"/>
          </a:xfrm>
          <a:prstGeom prst="line">
            <a:avLst/>
          </a:prstGeom>
          <a:ln w="19050" cap="rnd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40">
            <a:extLst>
              <a:ext uri="{FF2B5EF4-FFF2-40B4-BE49-F238E27FC236}">
                <a16:creationId xmlns:a16="http://schemas.microsoft.com/office/drawing/2014/main" id="{97446295-3E72-4CA4-A26C-C06F93E65AEA}"/>
              </a:ext>
            </a:extLst>
          </p:cNvPr>
          <p:cNvSpPr/>
          <p:nvPr/>
        </p:nvSpPr>
        <p:spPr bwMode="gray">
          <a:xfrm>
            <a:off x="4231682" y="3546645"/>
            <a:ext cx="315426" cy="290081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C1</a:t>
            </a:r>
          </a:p>
        </p:txBody>
      </p:sp>
      <p:sp>
        <p:nvSpPr>
          <p:cNvPr id="165" name="Rounded Rectangle 41">
            <a:extLst>
              <a:ext uri="{FF2B5EF4-FFF2-40B4-BE49-F238E27FC236}">
                <a16:creationId xmlns:a16="http://schemas.microsoft.com/office/drawing/2014/main" id="{E94D749D-80E0-4493-A4C7-4470794C6013}"/>
              </a:ext>
            </a:extLst>
          </p:cNvPr>
          <p:cNvSpPr/>
          <p:nvPr/>
        </p:nvSpPr>
        <p:spPr bwMode="gray">
          <a:xfrm>
            <a:off x="4621003" y="3546645"/>
            <a:ext cx="315426" cy="290081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2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C2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FDEDECA-2403-4651-8326-903F35320045}"/>
              </a:ext>
            </a:extLst>
          </p:cNvPr>
          <p:cNvSpPr txBox="1"/>
          <p:nvPr/>
        </p:nvSpPr>
        <p:spPr bwMode="ltGray">
          <a:xfrm>
            <a:off x="2684867" y="912298"/>
            <a:ext cx="1290735" cy="28469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41">
              <a:defRPr/>
            </a:pPr>
            <a:r>
              <a:rPr lang="en-US" sz="1250" kern="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User Workloads</a:t>
            </a:r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CD7B9FD-EBBE-49BD-AB40-8545CDADCF55}"/>
              </a:ext>
            </a:extLst>
          </p:cNvPr>
          <p:cNvCxnSpPr>
            <a:cxnSpLocks/>
          </p:cNvCxnSpPr>
          <p:nvPr/>
        </p:nvCxnSpPr>
        <p:spPr bwMode="ltGray">
          <a:xfrm flipV="1">
            <a:off x="1939278" y="1289454"/>
            <a:ext cx="4225302" cy="0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201DB6E0-A8AA-4424-A86A-FC00F5D67A1C}"/>
              </a:ext>
            </a:extLst>
          </p:cNvPr>
          <p:cNvCxnSpPr>
            <a:cxnSpLocks/>
          </p:cNvCxnSpPr>
          <p:nvPr/>
        </p:nvCxnSpPr>
        <p:spPr bwMode="ltGray">
          <a:xfrm>
            <a:off x="1939277" y="1296179"/>
            <a:ext cx="0" cy="664631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F428EB79-D835-4E44-A84B-44BD1D31CA23}"/>
              </a:ext>
            </a:extLst>
          </p:cNvPr>
          <p:cNvCxnSpPr>
            <a:cxnSpLocks/>
          </p:cNvCxnSpPr>
          <p:nvPr/>
        </p:nvCxnSpPr>
        <p:spPr bwMode="ltGray">
          <a:xfrm>
            <a:off x="3783743" y="1297325"/>
            <a:ext cx="7817" cy="663485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D33D3A-5635-4CDA-8C25-5EB468F79723}"/>
              </a:ext>
            </a:extLst>
          </p:cNvPr>
          <p:cNvCxnSpPr>
            <a:cxnSpLocks/>
          </p:cNvCxnSpPr>
          <p:nvPr/>
        </p:nvCxnSpPr>
        <p:spPr bwMode="ltGray">
          <a:xfrm>
            <a:off x="6164579" y="1296179"/>
            <a:ext cx="0" cy="664631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39279DC-F384-4E3C-8D9F-0BC609FA4103}"/>
              </a:ext>
            </a:extLst>
          </p:cNvPr>
          <p:cNvCxnSpPr>
            <a:cxnSpLocks/>
            <a:endCxn id="166" idx="2"/>
          </p:cNvCxnSpPr>
          <p:nvPr/>
        </p:nvCxnSpPr>
        <p:spPr bwMode="ltGray">
          <a:xfrm flipV="1">
            <a:off x="3330234" y="1196989"/>
            <a:ext cx="1" cy="94410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none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669956A8-6955-4348-8150-49998057082E}"/>
              </a:ext>
            </a:extLst>
          </p:cNvPr>
          <p:cNvCxnSpPr>
            <a:cxnSpLocks/>
          </p:cNvCxnSpPr>
          <p:nvPr/>
        </p:nvCxnSpPr>
        <p:spPr>
          <a:xfrm>
            <a:off x="5235083" y="2332675"/>
            <a:ext cx="471207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6631982-FFAD-47B4-A5F0-02FA318C673A}"/>
              </a:ext>
            </a:extLst>
          </p:cNvPr>
          <p:cNvGrpSpPr/>
          <p:nvPr/>
        </p:nvGrpSpPr>
        <p:grpSpPr>
          <a:xfrm>
            <a:off x="3232093" y="4081998"/>
            <a:ext cx="2756663" cy="455086"/>
            <a:chOff x="5171350" y="6531195"/>
            <a:chExt cx="4410660" cy="728137"/>
          </a:xfrm>
        </p:grpSpPr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84281FC0-9F74-4235-ABEC-814C94432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3440" y="6531195"/>
              <a:ext cx="828570" cy="728137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6FAB2A36-883D-4B1A-9752-CE2D99C46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6872" y="6531195"/>
              <a:ext cx="828570" cy="728137"/>
            </a:xfrm>
            <a:prstGeom prst="rect">
              <a:avLst/>
            </a:prstGeom>
          </p:spPr>
        </p:pic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BB059180-44BF-4367-BB3C-466417E29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62394" y="6531195"/>
              <a:ext cx="828570" cy="728137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65C36280-80DC-4195-B0F3-1C5CFADEB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7917" y="6531195"/>
              <a:ext cx="828570" cy="728137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FE791A7E-504B-4695-AFB2-FC44FA52A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1350" y="6531195"/>
              <a:ext cx="828570" cy="728137"/>
            </a:xfrm>
            <a:prstGeom prst="rect">
              <a:avLst/>
            </a:prstGeom>
          </p:spPr>
        </p:pic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5ED899B9-5334-4209-82F4-AAA3FD0EEC19}"/>
              </a:ext>
            </a:extLst>
          </p:cNvPr>
          <p:cNvGrpSpPr/>
          <p:nvPr/>
        </p:nvGrpSpPr>
        <p:grpSpPr>
          <a:xfrm>
            <a:off x="1829293" y="1991285"/>
            <a:ext cx="1160731" cy="478179"/>
            <a:chOff x="2926868" y="3186056"/>
            <a:chExt cx="1857169" cy="765086"/>
          </a:xfrm>
        </p:grpSpPr>
        <p:sp>
          <p:nvSpPr>
            <p:cNvPr id="180" name="Rectangle: Rounded Corners 179">
              <a:extLst>
                <a:ext uri="{FF2B5EF4-FFF2-40B4-BE49-F238E27FC236}">
                  <a16:creationId xmlns:a16="http://schemas.microsoft.com/office/drawing/2014/main" id="{A6DA0B5B-7724-42C1-B253-35C3D9152E0D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A11D350D-260B-4435-B8C1-F0474F8B5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CDEBA860-829E-429B-B31D-E8A11E284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3D23D310-D85C-4365-8F91-EEA80CA96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31B663FF-4F2B-4F9D-9F17-ACFF0FFE6FEF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3708621" y="2550689"/>
            <a:ext cx="1163520" cy="170959"/>
            <a:chOff x="5855615" y="2607175"/>
            <a:chExt cx="1555222" cy="234026"/>
          </a:xfrm>
        </p:grpSpPr>
        <p:sp>
          <p:nvSpPr>
            <p:cNvPr id="185" name="Rounded Rectangle 138">
              <a:extLst>
                <a:ext uri="{FF2B5EF4-FFF2-40B4-BE49-F238E27FC236}">
                  <a16:creationId xmlns:a16="http://schemas.microsoft.com/office/drawing/2014/main" id="{0244D5E1-9465-42CC-87D5-3E65938E5DF5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8611CF7-8147-460B-8ACB-250AB63655B4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3C4D5730-CB0D-42A7-A75F-817DEEAC9F55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EF3674E-E5EC-4018-ABA6-44C43EEFD0AA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557CD33-A421-4D0B-815A-170395B7C47E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A04745D-62A8-4590-ADAA-37254DCE7C3D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7E246DA0-6994-48F5-A9C4-AADB02166C34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4A7002E-74B8-44F7-A143-2F2B8934D902}"/>
              </a:ext>
            </a:extLst>
          </p:cNvPr>
          <p:cNvGrpSpPr/>
          <p:nvPr/>
        </p:nvGrpSpPr>
        <p:grpSpPr>
          <a:xfrm>
            <a:off x="3708623" y="1993333"/>
            <a:ext cx="1160731" cy="478179"/>
            <a:chOff x="2926868" y="3186056"/>
            <a:chExt cx="1857169" cy="765086"/>
          </a:xfrm>
        </p:grpSpPr>
        <p:sp>
          <p:nvSpPr>
            <p:cNvPr id="193" name="Rectangle: Rounded Corners 107">
              <a:extLst>
                <a:ext uri="{FF2B5EF4-FFF2-40B4-BE49-F238E27FC236}">
                  <a16:creationId xmlns:a16="http://schemas.microsoft.com/office/drawing/2014/main" id="{640F18E8-046A-40D3-93AB-691471D9A92E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0909E88F-9385-457C-B1D2-8E7E8D3FB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89A63D0D-3659-4302-9410-8ADE701A6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EE12F460-6D32-4385-AAB8-1B6766779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80BD550-639E-4E50-951B-3D817C659156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6077927" y="2548641"/>
            <a:ext cx="1163520" cy="170959"/>
            <a:chOff x="5855615" y="2607175"/>
            <a:chExt cx="1555222" cy="234026"/>
          </a:xfrm>
        </p:grpSpPr>
        <p:sp>
          <p:nvSpPr>
            <p:cNvPr id="198" name="Rounded Rectangle 164">
              <a:extLst>
                <a:ext uri="{FF2B5EF4-FFF2-40B4-BE49-F238E27FC236}">
                  <a16:creationId xmlns:a16="http://schemas.microsoft.com/office/drawing/2014/main" id="{6B13BD6A-181F-408F-9AF2-D798D6ECD5F8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8147BBD-3B85-4309-A9DF-F8B631CC3BEF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1707BB5-C719-46B3-8E0F-7DFC164878C5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A24A42E-7120-4FE3-B5E4-0A2DC28741E3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33CE2D2-34A4-46A2-BABB-BDAC72C83FAA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2AF85E9-BF6E-48CD-80CB-4CF39FD3489E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FFC1682-3A20-45C7-A44E-76C36636E377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F55AD243-6886-4803-BC9E-02BEF22B8C1E}"/>
              </a:ext>
            </a:extLst>
          </p:cNvPr>
          <p:cNvGrpSpPr/>
          <p:nvPr/>
        </p:nvGrpSpPr>
        <p:grpSpPr>
          <a:xfrm>
            <a:off x="6077928" y="1991285"/>
            <a:ext cx="1160731" cy="478179"/>
            <a:chOff x="2926868" y="3186056"/>
            <a:chExt cx="1857169" cy="765086"/>
          </a:xfrm>
        </p:grpSpPr>
        <p:sp>
          <p:nvSpPr>
            <p:cNvPr id="206" name="Rectangle: Rounded Corners 107">
              <a:extLst>
                <a:ext uri="{FF2B5EF4-FFF2-40B4-BE49-F238E27FC236}">
                  <a16:creationId xmlns:a16="http://schemas.microsoft.com/office/drawing/2014/main" id="{FB95F092-17F7-4231-B849-7E7CE9CCD21B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E894D5EA-E9AE-402F-959D-D18E812B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BFCDBC3B-B51A-4E4D-AD1A-5E93DA24A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C3800DDD-0B5B-43C2-9056-F2F9ED894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9018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6" grpId="0" animBg="1"/>
      <p:bldP spid="97" grpId="0" animBg="1"/>
      <p:bldP spid="105" grpId="0" animBg="1"/>
      <p:bldP spid="106" grpId="0" animBg="1"/>
      <p:bldP spid="107" grpId="0" animBg="1"/>
      <p:bldP spid="1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73135-7F07-45B2-A7CD-BDD01D1319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2243517"/>
            <a:ext cx="8409350" cy="738664"/>
          </a:xfrm>
        </p:spPr>
        <p:txBody>
          <a:bodyPr>
            <a:spAutoFit/>
          </a:bodyPr>
          <a:lstStyle/>
          <a:p>
            <a:r>
              <a:rPr lang="en-US" altLang="ko-KR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Nutanix</a:t>
            </a:r>
            <a:r>
              <a:rPr lang="ko-KR" altLang="en-US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AHV</a:t>
            </a:r>
            <a:r>
              <a:rPr lang="ko-KR" altLang="en-US" sz="48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데이터 보호</a:t>
            </a:r>
            <a:endParaRPr lang="ko-KR" sz="48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23231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18">
            <a:extLst>
              <a:ext uri="{FF2B5EF4-FFF2-40B4-BE49-F238E27FC236}">
                <a16:creationId xmlns:a16="http://schemas.microsoft.com/office/drawing/2014/main" id="{99B09BA3-0C8D-4965-8598-8C6EFBF0FB5C}"/>
              </a:ext>
            </a:extLst>
          </p:cNvPr>
          <p:cNvSpPr/>
          <p:nvPr/>
        </p:nvSpPr>
        <p:spPr bwMode="gray">
          <a:xfrm>
            <a:off x="3450324" y="1501877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94" name="Rounded Rectangle 18">
            <a:extLst>
              <a:ext uri="{FF2B5EF4-FFF2-40B4-BE49-F238E27FC236}">
                <a16:creationId xmlns:a16="http://schemas.microsoft.com/office/drawing/2014/main" id="{EB8ADC5C-A853-4144-BF53-99A2A761DA60}"/>
              </a:ext>
            </a:extLst>
          </p:cNvPr>
          <p:cNvSpPr/>
          <p:nvPr/>
        </p:nvSpPr>
        <p:spPr bwMode="gray">
          <a:xfrm>
            <a:off x="5829301" y="1501877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 bwMode="gray">
          <a:xfrm>
            <a:off x="1590011" y="1501877"/>
            <a:ext cx="1642083" cy="1665776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19050">
            <a:solidFill>
              <a:srgbClr val="B0D235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rgbClr val="C7C9CC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94DB665-B1A5-45D0-A3F8-C1D22F80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461665"/>
          </a:xfrm>
        </p:spPr>
        <p:txBody>
          <a:bodyPr/>
          <a:lstStyle/>
          <a:p>
            <a:r>
              <a:rPr lang="ko-KR" altLang="en-US" sz="3000" dirty="0"/>
              <a:t>분산</a:t>
            </a:r>
            <a:r>
              <a:rPr lang="en-US" altLang="ko-KR" sz="3000" dirty="0"/>
              <a:t>/</a:t>
            </a:r>
            <a:r>
              <a:rPr lang="ko-KR" altLang="en-US" sz="3000" dirty="0"/>
              <a:t>병렬 스토리지 아키텍처 </a:t>
            </a:r>
            <a:r>
              <a:rPr lang="en-US" altLang="ko-KR" sz="3000" dirty="0"/>
              <a:t>-</a:t>
            </a:r>
            <a:r>
              <a:rPr lang="ko-KR" altLang="en-US" sz="3000" dirty="0"/>
              <a:t> 하이퍼컨버지드</a:t>
            </a:r>
            <a:endParaRPr lang="ru-RU" sz="3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12CED63-F82D-6045-87F7-62CF7740D07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7A10E46-F670-4D06-8EE2-8E096603C3EE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E0C234F-45C6-4C42-8831-62D7D8FCF69A}"/>
              </a:ext>
            </a:extLst>
          </p:cNvPr>
          <p:cNvSpPr txBox="1"/>
          <p:nvPr/>
        </p:nvSpPr>
        <p:spPr bwMode="ltGray">
          <a:xfrm>
            <a:off x="1590012" y="1653047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08C1BB-7B82-4D11-929D-9339B6326F55}"/>
              </a:ext>
            </a:extLst>
          </p:cNvPr>
          <p:cNvSpPr txBox="1"/>
          <p:nvPr/>
        </p:nvSpPr>
        <p:spPr bwMode="ltGray">
          <a:xfrm>
            <a:off x="3450326" y="1658223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BCBFB3E-8CFF-4036-BCFB-FB0A6DE8AB7C}"/>
              </a:ext>
            </a:extLst>
          </p:cNvPr>
          <p:cNvSpPr txBox="1"/>
          <p:nvPr/>
        </p:nvSpPr>
        <p:spPr bwMode="ltGray">
          <a:xfrm>
            <a:off x="5815315" y="1653047"/>
            <a:ext cx="1642082" cy="26545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125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Node N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E9A9012-A353-4E4A-8DA3-354EEB9E8348}"/>
              </a:ext>
            </a:extLst>
          </p:cNvPr>
          <p:cNvSpPr txBox="1"/>
          <p:nvPr/>
        </p:nvSpPr>
        <p:spPr bwMode="ltGray">
          <a:xfrm>
            <a:off x="2684867" y="912298"/>
            <a:ext cx="1290735" cy="28469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41">
              <a:defRPr/>
            </a:pPr>
            <a:r>
              <a:rPr lang="en-US" sz="1250" kern="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User Workloads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E8966C3-6C41-4D3F-961F-EA53C35556FE}"/>
              </a:ext>
            </a:extLst>
          </p:cNvPr>
          <p:cNvCxnSpPr>
            <a:cxnSpLocks/>
          </p:cNvCxnSpPr>
          <p:nvPr/>
        </p:nvCxnSpPr>
        <p:spPr bwMode="ltGray">
          <a:xfrm flipV="1">
            <a:off x="1939278" y="1289454"/>
            <a:ext cx="4225302" cy="0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1E46DC6-A05F-4944-9117-14AD18C58E7A}"/>
              </a:ext>
            </a:extLst>
          </p:cNvPr>
          <p:cNvCxnSpPr>
            <a:cxnSpLocks/>
          </p:cNvCxnSpPr>
          <p:nvPr/>
        </p:nvCxnSpPr>
        <p:spPr bwMode="ltGray">
          <a:xfrm>
            <a:off x="1939277" y="1296179"/>
            <a:ext cx="0" cy="664631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D27DCE42-494D-4B3B-82AC-1AF3297ABC90}"/>
              </a:ext>
            </a:extLst>
          </p:cNvPr>
          <p:cNvCxnSpPr>
            <a:cxnSpLocks/>
          </p:cNvCxnSpPr>
          <p:nvPr/>
        </p:nvCxnSpPr>
        <p:spPr bwMode="ltGray">
          <a:xfrm>
            <a:off x="3783743" y="1297325"/>
            <a:ext cx="7817" cy="663485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FE14B32-9736-48EC-ACFB-798D373283A3}"/>
              </a:ext>
            </a:extLst>
          </p:cNvPr>
          <p:cNvCxnSpPr>
            <a:cxnSpLocks/>
          </p:cNvCxnSpPr>
          <p:nvPr/>
        </p:nvCxnSpPr>
        <p:spPr bwMode="ltGray">
          <a:xfrm>
            <a:off x="6164579" y="1296179"/>
            <a:ext cx="0" cy="664631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arrow"/>
          </a:ln>
          <a:effectLst/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A24B0C-F307-47C5-9867-C6C17BBA619B}"/>
              </a:ext>
            </a:extLst>
          </p:cNvPr>
          <p:cNvCxnSpPr>
            <a:cxnSpLocks/>
            <a:endCxn id="128" idx="2"/>
          </p:cNvCxnSpPr>
          <p:nvPr/>
        </p:nvCxnSpPr>
        <p:spPr bwMode="ltGray">
          <a:xfrm flipV="1">
            <a:off x="3330234" y="1196989"/>
            <a:ext cx="1" cy="94410"/>
          </a:xfrm>
          <a:prstGeom prst="line">
            <a:avLst/>
          </a:prstGeom>
          <a:noFill/>
          <a:ln w="19050" cap="rnd" cmpd="sng" algn="ctr">
            <a:solidFill>
              <a:srgbClr val="00E296"/>
            </a:solidFill>
            <a:prstDash val="solid"/>
            <a:tailEnd type="none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75BEBF0-2DDB-4601-B090-493C320EDE41}"/>
              </a:ext>
            </a:extLst>
          </p:cNvPr>
          <p:cNvCxnSpPr>
            <a:cxnSpLocks/>
          </p:cNvCxnSpPr>
          <p:nvPr/>
        </p:nvCxnSpPr>
        <p:spPr>
          <a:xfrm>
            <a:off x="5235083" y="2332675"/>
            <a:ext cx="427728" cy="0"/>
          </a:xfrm>
          <a:prstGeom prst="line">
            <a:avLst/>
          </a:prstGeom>
          <a:ln w="31750" cap="rnd">
            <a:solidFill>
              <a:schemeClr val="tx1">
                <a:lumMod val="20000"/>
                <a:lumOff val="8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210542D7-876F-4FA2-B788-B5980F398DBF}"/>
              </a:ext>
            </a:extLst>
          </p:cNvPr>
          <p:cNvSpPr txBox="1"/>
          <p:nvPr/>
        </p:nvSpPr>
        <p:spPr bwMode="ltGray">
          <a:xfrm>
            <a:off x="5288744" y="912298"/>
            <a:ext cx="2303833" cy="284691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 algn="ctr" defTabSz="914341">
              <a:defRPr/>
            </a:pPr>
            <a:r>
              <a:rPr lang="en-US" sz="1250" kern="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Compute &amp; Storage Controller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513CCC4-0C09-4C4A-8A7E-0FCAF2FEB4CC}"/>
              </a:ext>
            </a:extLst>
          </p:cNvPr>
          <p:cNvCxnSpPr>
            <a:cxnSpLocks/>
          </p:cNvCxnSpPr>
          <p:nvPr/>
        </p:nvCxnSpPr>
        <p:spPr bwMode="ltGray">
          <a:xfrm>
            <a:off x="2866999" y="1374461"/>
            <a:ext cx="4241761" cy="0"/>
          </a:xfrm>
          <a:prstGeom prst="line">
            <a:avLst/>
          </a:prstGeom>
          <a:noFill/>
          <a:ln w="19050" cap="rnd" cmpd="sng" algn="ctr">
            <a:solidFill>
              <a:schemeClr val="bg1"/>
            </a:solidFill>
            <a:prstDash val="soli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49EF106-3126-4E9C-B64E-853828814D27}"/>
              </a:ext>
            </a:extLst>
          </p:cNvPr>
          <p:cNvCxnSpPr>
            <a:cxnSpLocks/>
          </p:cNvCxnSpPr>
          <p:nvPr/>
        </p:nvCxnSpPr>
        <p:spPr bwMode="ltGray">
          <a:xfrm>
            <a:off x="2866998" y="1381186"/>
            <a:ext cx="0" cy="575974"/>
          </a:xfrm>
          <a:prstGeom prst="line">
            <a:avLst/>
          </a:prstGeom>
          <a:noFill/>
          <a:ln w="19050" cap="rnd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D0A0C7D-1E41-43BC-96F9-9ACA43D0D414}"/>
              </a:ext>
            </a:extLst>
          </p:cNvPr>
          <p:cNvCxnSpPr>
            <a:cxnSpLocks/>
          </p:cNvCxnSpPr>
          <p:nvPr/>
        </p:nvCxnSpPr>
        <p:spPr bwMode="ltGray">
          <a:xfrm>
            <a:off x="4733375" y="1381186"/>
            <a:ext cx="0" cy="575974"/>
          </a:xfrm>
          <a:prstGeom prst="line">
            <a:avLst/>
          </a:prstGeom>
          <a:noFill/>
          <a:ln w="19050" cap="rnd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E6C61B6E-AE5B-4BCB-917D-FF86F455604F}"/>
              </a:ext>
            </a:extLst>
          </p:cNvPr>
          <p:cNvCxnSpPr>
            <a:cxnSpLocks/>
          </p:cNvCxnSpPr>
          <p:nvPr/>
        </p:nvCxnSpPr>
        <p:spPr bwMode="ltGray">
          <a:xfrm>
            <a:off x="7106397" y="1374461"/>
            <a:ext cx="1" cy="586284"/>
          </a:xfrm>
          <a:prstGeom prst="line">
            <a:avLst/>
          </a:prstGeom>
          <a:noFill/>
          <a:ln w="19050" cap="rnd" cmpd="sng" algn="ctr">
            <a:solidFill>
              <a:schemeClr val="bg1"/>
            </a:solidFill>
            <a:prstDash val="solid"/>
            <a:tailEnd type="arrow"/>
          </a:ln>
          <a:effectLst/>
        </p:spPr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7B8C8E4-BC95-47F8-BF37-13EFD09A56F3}"/>
              </a:ext>
            </a:extLst>
          </p:cNvPr>
          <p:cNvCxnSpPr>
            <a:cxnSpLocks/>
            <a:endCxn id="147" idx="2"/>
          </p:cNvCxnSpPr>
          <p:nvPr/>
        </p:nvCxnSpPr>
        <p:spPr bwMode="ltGray">
          <a:xfrm flipH="1" flipV="1">
            <a:off x="6440661" y="1196989"/>
            <a:ext cx="6" cy="177056"/>
          </a:xfrm>
          <a:prstGeom prst="line">
            <a:avLst/>
          </a:prstGeom>
          <a:noFill/>
          <a:ln w="19050" cap="rnd" cmpd="sng" algn="ctr">
            <a:solidFill>
              <a:schemeClr val="bg1"/>
            </a:solidFill>
            <a:prstDash val="solid"/>
            <a:tailEnd type="none"/>
          </a:ln>
          <a:effectLst/>
        </p:spPr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F980A1C-15B4-D448-B1C1-10FB49E73E38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1829292" y="2548641"/>
            <a:ext cx="1163520" cy="170959"/>
            <a:chOff x="5855615" y="2607175"/>
            <a:chExt cx="1555222" cy="234026"/>
          </a:xfrm>
        </p:grpSpPr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1514821E-69FF-FB4B-975D-081BFD8AD15F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79D168F-4B25-064A-904F-1DE04DE856BE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EF4B6CF-540B-7442-A97C-5A87B54843C7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9F3411A-BA65-4D48-A266-C78AC53D66C3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1785C0C-C55F-8B44-A453-96850930217A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57530F2-C5E6-944C-9A11-9C69A621C2CF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F5C9819-8198-D740-AD6F-2C29F3AAC8BE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FF232972-31EE-924B-8830-B733AE86BED6}"/>
              </a:ext>
            </a:extLst>
          </p:cNvPr>
          <p:cNvGrpSpPr/>
          <p:nvPr/>
        </p:nvGrpSpPr>
        <p:grpSpPr>
          <a:xfrm>
            <a:off x="1829293" y="1991285"/>
            <a:ext cx="1160731" cy="478179"/>
            <a:chOff x="2926868" y="3186056"/>
            <a:chExt cx="1857169" cy="765086"/>
          </a:xfrm>
        </p:grpSpPr>
        <p:sp>
          <p:nvSpPr>
            <p:cNvPr id="117" name="Rectangle: Rounded Corners 107">
              <a:extLst>
                <a:ext uri="{FF2B5EF4-FFF2-40B4-BE49-F238E27FC236}">
                  <a16:creationId xmlns:a16="http://schemas.microsoft.com/office/drawing/2014/main" id="{EB5D5784-AEDD-D342-9647-BE79491F1AF3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8A15DBF8-0D33-CB41-A4A4-27DBFAEC7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7185F102-D289-3F43-BBE9-EEF1B364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41D28250-1007-2442-9DFE-B9713210F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A425459-24DB-1642-866F-F2E3D72F40C4}"/>
              </a:ext>
            </a:extLst>
          </p:cNvPr>
          <p:cNvCxnSpPr>
            <a:cxnSpLocks/>
          </p:cNvCxnSpPr>
          <p:nvPr/>
        </p:nvCxnSpPr>
        <p:spPr>
          <a:xfrm>
            <a:off x="5235083" y="2332675"/>
            <a:ext cx="489045" cy="0"/>
          </a:xfrm>
          <a:prstGeom prst="line">
            <a:avLst/>
          </a:prstGeom>
          <a:ln w="317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D6218A4-4A82-3248-8840-F3A91A8CE625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3708621" y="2550689"/>
            <a:ext cx="1163520" cy="170959"/>
            <a:chOff x="5855615" y="2607175"/>
            <a:chExt cx="1555222" cy="234026"/>
          </a:xfrm>
        </p:grpSpPr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22560ACD-921F-B54C-8582-2AA2AD4FCCAE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7C10DDD-1A2B-7544-B239-8A9BB2CA15D3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34AEB7A-D379-264D-A58D-FECE74F29323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40108EF-D4FA-C049-ABCD-69BB8173599B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1AEB9C9A-6D65-A048-9672-CB0002D0DA03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A1A0183-A839-1844-B0F6-804334451030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DBA6073-BE44-E145-81A2-8EFA2C07594C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B44DDA3E-BFC4-5C4F-B040-E58BEAE8CFE5}"/>
              </a:ext>
            </a:extLst>
          </p:cNvPr>
          <p:cNvGrpSpPr/>
          <p:nvPr/>
        </p:nvGrpSpPr>
        <p:grpSpPr>
          <a:xfrm>
            <a:off x="3708623" y="1993333"/>
            <a:ext cx="1160731" cy="478179"/>
            <a:chOff x="2926868" y="3186056"/>
            <a:chExt cx="1857169" cy="765086"/>
          </a:xfrm>
        </p:grpSpPr>
        <p:sp>
          <p:nvSpPr>
            <p:cNvPr id="169" name="Rectangle: Rounded Corners 107">
              <a:extLst>
                <a:ext uri="{FF2B5EF4-FFF2-40B4-BE49-F238E27FC236}">
                  <a16:creationId xmlns:a16="http://schemas.microsoft.com/office/drawing/2014/main" id="{EEE854D8-2BB3-624F-9A23-555B1C8C0A17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2A55BEE5-D752-E94A-B2C2-34004BC01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9ECF675E-E2F7-344D-BBFF-863B5C3B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F71F0EC3-BBC8-A04A-A814-73881B8E6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 w="9525">
              <a:solidFill>
                <a:schemeClr val="bg1"/>
              </a:solidFill>
            </a:ln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BD8D76A-739D-9947-B712-98C4829FB827}"/>
              </a:ext>
            </a:extLst>
          </p:cNvPr>
          <p:cNvGrpSpPr>
            <a:grpSpLocks noChangeAspect="1"/>
          </p:cNvGrpSpPr>
          <p:nvPr/>
        </p:nvGrpSpPr>
        <p:grpSpPr bwMode="ltGray">
          <a:xfrm>
            <a:off x="6077927" y="2548641"/>
            <a:ext cx="1163520" cy="170959"/>
            <a:chOff x="5855615" y="2607175"/>
            <a:chExt cx="1555222" cy="234026"/>
          </a:xfrm>
        </p:grpSpPr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2F49935D-BD7A-0C46-8C9F-4D4657EFEAD3}"/>
                </a:ext>
              </a:extLst>
            </p:cNvPr>
            <p:cNvSpPr/>
            <p:nvPr/>
          </p:nvSpPr>
          <p:spPr bwMode="ltGray">
            <a:xfrm>
              <a:off x="5855615" y="2607175"/>
              <a:ext cx="1555222" cy="234026"/>
            </a:xfrm>
            <a:prstGeom prst="roundRect">
              <a:avLst>
                <a:gd name="adj" fmla="val 7790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/>
              <a:r>
                <a:rPr lang="ko-KR" altLang="en-US" sz="788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서버</a:t>
              </a:r>
              <a:endParaRPr lang="en-US" sz="788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41423E7-3F96-9C45-B6CC-BE3FDCCAE87E}"/>
                </a:ext>
              </a:extLst>
            </p:cNvPr>
            <p:cNvCxnSpPr/>
            <p:nvPr/>
          </p:nvCxnSpPr>
          <p:spPr bwMode="ltGray">
            <a:xfrm flipH="1">
              <a:off x="5918131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893720B-1454-6247-BBF7-FF725A615C8C}"/>
                </a:ext>
              </a:extLst>
            </p:cNvPr>
            <p:cNvCxnSpPr/>
            <p:nvPr/>
          </p:nvCxnSpPr>
          <p:spPr bwMode="ltGray">
            <a:xfrm flipH="1">
              <a:off x="5918131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31FBCE6-3864-944E-A6AD-A58CE1B460EE}"/>
                </a:ext>
              </a:extLst>
            </p:cNvPr>
            <p:cNvCxnSpPr/>
            <p:nvPr/>
          </p:nvCxnSpPr>
          <p:spPr bwMode="ltGray">
            <a:xfrm flipH="1">
              <a:off x="5918131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D67BA4E-E6CE-6E49-8A84-29F18C875C25}"/>
                </a:ext>
              </a:extLst>
            </p:cNvPr>
            <p:cNvCxnSpPr/>
            <p:nvPr/>
          </p:nvCxnSpPr>
          <p:spPr bwMode="ltGray">
            <a:xfrm flipH="1">
              <a:off x="6874752" y="2680638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BE6562D-028D-4046-941C-02E38DBBFF67}"/>
                </a:ext>
              </a:extLst>
            </p:cNvPr>
            <p:cNvCxnSpPr/>
            <p:nvPr/>
          </p:nvCxnSpPr>
          <p:spPr bwMode="ltGray">
            <a:xfrm flipH="1">
              <a:off x="6874752" y="2728390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B52B175-7DC0-544E-A707-035A373B460E}"/>
                </a:ext>
              </a:extLst>
            </p:cNvPr>
            <p:cNvCxnSpPr/>
            <p:nvPr/>
          </p:nvCxnSpPr>
          <p:spPr bwMode="ltGray">
            <a:xfrm flipH="1">
              <a:off x="6874752" y="2773487"/>
              <a:ext cx="453510" cy="0"/>
            </a:xfrm>
            <a:prstGeom prst="line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</p:cxn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D3E2D9-008D-1242-82B9-B1BA6C042380}"/>
              </a:ext>
            </a:extLst>
          </p:cNvPr>
          <p:cNvGrpSpPr/>
          <p:nvPr/>
        </p:nvGrpSpPr>
        <p:grpSpPr>
          <a:xfrm>
            <a:off x="6077928" y="1991285"/>
            <a:ext cx="1160731" cy="478179"/>
            <a:chOff x="2926868" y="3186056"/>
            <a:chExt cx="1857169" cy="765086"/>
          </a:xfrm>
        </p:grpSpPr>
        <p:sp>
          <p:nvSpPr>
            <p:cNvPr id="182" name="Rectangle: Rounded Corners 107">
              <a:extLst>
                <a:ext uri="{FF2B5EF4-FFF2-40B4-BE49-F238E27FC236}">
                  <a16:creationId xmlns:a16="http://schemas.microsoft.com/office/drawing/2014/main" id="{CB405065-4CD5-F140-AD79-4943D397C1EE}"/>
                </a:ext>
              </a:extLst>
            </p:cNvPr>
            <p:cNvSpPr/>
            <p:nvPr/>
          </p:nvSpPr>
          <p:spPr bwMode="ltGray">
            <a:xfrm>
              <a:off x="2926868" y="3635585"/>
              <a:ext cx="1857169" cy="315557"/>
            </a:xfrm>
            <a:prstGeom prst="roundRect">
              <a:avLst>
                <a:gd name="adj" fmla="val 7928"/>
              </a:avLst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91438" tIns="45719" rIns="91438" bIns="45719" rtlCol="0" anchor="ctr"/>
            <a:lstStyle/>
            <a:p>
              <a:pPr algn="ctr" defTabSz="914341">
                <a:defRPr/>
              </a:pPr>
              <a:r>
                <a:rPr lang="ko-KR" altLang="en-US" sz="900" kern="0" dirty="0">
                  <a:solidFill>
                    <a:schemeClr val="bg1"/>
                  </a:solidFill>
                  <a:ea typeface="Malgun Gothic" panose="020B0503020000020004" pitchFamily="34" charset="-127"/>
                  <a:cs typeface="Gotham Book" pitchFamily="2" charset="0"/>
                </a:rPr>
                <a:t>하이퍼바이저</a:t>
              </a:r>
              <a:endParaRPr lang="en-US" sz="900" kern="0" dirty="0">
                <a:solidFill>
                  <a:schemeClr val="bg1"/>
                </a:solidFill>
                <a:ea typeface="Meiryo" panose="020B0604030504040204" pitchFamily="34" charset="-128"/>
                <a:cs typeface="Gotham Book" pitchFamily="2" charset="0"/>
              </a:endParaRPr>
            </a:p>
          </p:txBody>
        </p:sp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DD245AA5-2776-B140-9869-13794F174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27020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AF336375-3F80-A342-BFB8-9E91DAB48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57218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EC0F46A7-0E30-604D-AAAF-AB813A12C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7415" y="3186056"/>
              <a:ext cx="351648" cy="3383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3D0332C-E995-B043-B6FE-0F86655AC97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8733" y="1991285"/>
            <a:ext cx="221290" cy="211455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36A774A-89EA-9C49-A42E-05C6E726265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047" y="1994693"/>
            <a:ext cx="221290" cy="2114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FC54A9F-AAE5-2841-A8EA-F491F77054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752" y="1993333"/>
            <a:ext cx="221290" cy="21145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777402" y="3939902"/>
            <a:ext cx="3706057" cy="6287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lvl="1" indent="-171450">
              <a:lnSpc>
                <a:spcPct val="120000"/>
              </a:lnSpc>
              <a:spcBef>
                <a:spcPts val="900"/>
              </a:spcBef>
              <a:buClr>
                <a:srgbClr val="93EB20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작게 시작하고 제한 없이 확장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</a:endParaRPr>
          </a:p>
          <a:p>
            <a:pPr marL="171450" lvl="1" indent="-171450">
              <a:lnSpc>
                <a:spcPct val="120000"/>
              </a:lnSpc>
              <a:spcBef>
                <a:spcPts val="900"/>
              </a:spcBef>
              <a:buClr>
                <a:srgbClr val="93EB20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필요시 한 </a:t>
            </a:r>
            <a:r>
              <a:rPr lang="ko-KR" altLang="en-US" sz="1200" dirty="0" err="1">
                <a:solidFill>
                  <a:schemeClr val="bg1"/>
                </a:solidFill>
                <a:ea typeface="Malgun Gothic" panose="020B0503020000020004" pitchFamily="34" charset="-127"/>
              </a:rPr>
              <a:t>노드씩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 증설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1CF457-0117-3747-B97E-62A29AA6A6E8}"/>
              </a:ext>
            </a:extLst>
          </p:cNvPr>
          <p:cNvSpPr/>
          <p:nvPr/>
        </p:nvSpPr>
        <p:spPr>
          <a:xfrm>
            <a:off x="1403649" y="2856252"/>
            <a:ext cx="6735642" cy="507586"/>
          </a:xfrm>
          <a:prstGeom prst="roundRect">
            <a:avLst>
              <a:gd name="adj" fmla="val 0"/>
            </a:avLst>
          </a:prstGeom>
          <a:solidFill>
            <a:srgbClr val="00E296">
              <a:alpha val="50000"/>
            </a:srgbClr>
          </a:solidFill>
          <a:ln w="12700">
            <a:solidFill>
              <a:srgbClr val="00E296"/>
            </a:solidFill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5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Storage</a:t>
            </a:r>
          </a:p>
          <a:p>
            <a:pPr algn="r"/>
            <a:r>
              <a:rPr lang="en-US" sz="105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Pool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FC01B5B-D30F-49E5-AC6F-8039AD635B4B}"/>
              </a:ext>
            </a:extLst>
          </p:cNvPr>
          <p:cNvGrpSpPr/>
          <p:nvPr/>
        </p:nvGrpSpPr>
        <p:grpSpPr>
          <a:xfrm>
            <a:off x="1949814" y="2926302"/>
            <a:ext cx="919688" cy="365528"/>
            <a:chOff x="3004911" y="4352150"/>
            <a:chExt cx="1226250" cy="4873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932793-29BC-4D52-9158-54049E420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4911" y="4352150"/>
              <a:ext cx="369049" cy="4826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27305D-8CEF-4E28-BA04-09C53696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4929" y="4352150"/>
              <a:ext cx="366232" cy="47891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52B3BC2-5559-4980-AB90-434E40773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7877" y="4352150"/>
              <a:ext cx="383135" cy="48737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A5A7D1D-5537-4333-867A-88E1899B0D02}"/>
              </a:ext>
            </a:extLst>
          </p:cNvPr>
          <p:cNvGrpSpPr/>
          <p:nvPr/>
        </p:nvGrpSpPr>
        <p:grpSpPr>
          <a:xfrm>
            <a:off x="3829144" y="2926302"/>
            <a:ext cx="919688" cy="365528"/>
            <a:chOff x="3004911" y="4352150"/>
            <a:chExt cx="1226250" cy="48737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BDAFCCAE-CACF-4B3D-8359-335B1708B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4911" y="4352150"/>
              <a:ext cx="369049" cy="482675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24944E4F-52BC-4C35-B816-675B5CE7E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4929" y="4352150"/>
              <a:ext cx="366232" cy="478918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2595BCB-129A-49F7-9005-03649AD1D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7877" y="4352150"/>
              <a:ext cx="383135" cy="487370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61C0EB1-8E52-4E4D-BB14-24807BBDB600}"/>
              </a:ext>
            </a:extLst>
          </p:cNvPr>
          <p:cNvGrpSpPr/>
          <p:nvPr/>
        </p:nvGrpSpPr>
        <p:grpSpPr>
          <a:xfrm>
            <a:off x="6198449" y="2926302"/>
            <a:ext cx="919688" cy="365528"/>
            <a:chOff x="3004911" y="4352150"/>
            <a:chExt cx="1226250" cy="487370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AE8E08E-01A2-46BB-83E1-B5FC66348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4911" y="4352150"/>
              <a:ext cx="369049" cy="482675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55D42C9B-C0A0-4539-A50A-70E752742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64929" y="4352150"/>
              <a:ext cx="366232" cy="478918"/>
            </a:xfrm>
            <a:prstGeom prst="rect">
              <a:avLst/>
            </a:prstGeom>
          </p:spPr>
        </p:pic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9C7A803F-08A1-4D10-B038-33453C9DA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27877" y="4352150"/>
              <a:ext cx="383135" cy="487370"/>
            </a:xfrm>
            <a:prstGeom prst="rect">
              <a:avLst/>
            </a:prstGeom>
          </p:spPr>
        </p:pic>
      </p:grpSp>
      <p:sp>
        <p:nvSpPr>
          <p:cNvPr id="123" name="Rounded Rectangle 40">
            <a:extLst>
              <a:ext uri="{FF2B5EF4-FFF2-40B4-BE49-F238E27FC236}">
                <a16:creationId xmlns:a16="http://schemas.microsoft.com/office/drawing/2014/main" id="{D7D59CDB-6C5A-4DA6-955C-D853D8D6206A}"/>
              </a:ext>
            </a:extLst>
          </p:cNvPr>
          <p:cNvSpPr/>
          <p:nvPr/>
        </p:nvSpPr>
        <p:spPr bwMode="gray">
          <a:xfrm>
            <a:off x="4231682" y="3546645"/>
            <a:ext cx="315426" cy="290081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C1</a:t>
            </a:r>
          </a:p>
        </p:txBody>
      </p:sp>
      <p:sp>
        <p:nvSpPr>
          <p:cNvPr id="124" name="Rounded Rectangle 41">
            <a:extLst>
              <a:ext uri="{FF2B5EF4-FFF2-40B4-BE49-F238E27FC236}">
                <a16:creationId xmlns:a16="http://schemas.microsoft.com/office/drawing/2014/main" id="{0AC1CF25-21B8-47CB-9F74-88A381613C65}"/>
              </a:ext>
            </a:extLst>
          </p:cNvPr>
          <p:cNvSpPr/>
          <p:nvPr/>
        </p:nvSpPr>
        <p:spPr bwMode="gray">
          <a:xfrm>
            <a:off x="4621003" y="3546645"/>
            <a:ext cx="315426" cy="290081"/>
          </a:xfrm>
          <a:prstGeom prst="roundRect">
            <a:avLst>
              <a:gd name="adj" fmla="val 0"/>
            </a:avLst>
          </a:prstGeom>
          <a:solidFill>
            <a:srgbClr val="003738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C2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F4EFCE-84E1-4162-B519-8A6CB19CFFFB}"/>
              </a:ext>
            </a:extLst>
          </p:cNvPr>
          <p:cNvSpPr/>
          <p:nvPr/>
        </p:nvSpPr>
        <p:spPr>
          <a:xfrm>
            <a:off x="4462914" y="3939902"/>
            <a:ext cx="4334245" cy="62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lvl="1" indent="-214313">
              <a:lnSpc>
                <a:spcPct val="120000"/>
              </a:lnSpc>
              <a:spcBef>
                <a:spcPts val="9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성능을 위해 데이터는 로컬에 유지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</a:endParaRPr>
          </a:p>
          <a:p>
            <a:pPr marL="214313" lvl="1" indent="-214313">
              <a:lnSpc>
                <a:spcPct val="120000"/>
              </a:lnSpc>
              <a:spcBef>
                <a:spcPts val="900"/>
              </a:spcBef>
              <a:buClr>
                <a:schemeClr val="bg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</a:rPr>
              <a:t>하드웨어 세대에 구분 없이 클러스터 구성 가능</a:t>
            </a:r>
            <a:endParaRPr lang="en-US" sz="120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578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59259E-6 L -0.16641 -0.319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-15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00313 -0.3143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4" grpId="0"/>
      <p:bldP spid="8" grpId="0" animBg="1"/>
      <p:bldP spid="123" grpId="0" animBg="1"/>
      <p:bldP spid="123" grpId="1" animBg="1"/>
      <p:bldP spid="124" grpId="0" animBg="1"/>
      <p:bldP spid="124" grpId="1" animBg="1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177">
            <a:extLst>
              <a:ext uri="{FF2B5EF4-FFF2-40B4-BE49-F238E27FC236}">
                <a16:creationId xmlns:a16="http://schemas.microsoft.com/office/drawing/2014/main" id="{B8AC7DE7-F93C-4E77-8161-12D43F3AB4D5}"/>
              </a:ext>
            </a:extLst>
          </p:cNvPr>
          <p:cNvSpPr/>
          <p:nvPr/>
        </p:nvSpPr>
        <p:spPr>
          <a:xfrm>
            <a:off x="3068266" y="2247074"/>
            <a:ext cx="1098499" cy="1098495"/>
          </a:xfrm>
          <a:prstGeom prst="ellipse">
            <a:avLst/>
          </a:prstGeom>
          <a:solidFill>
            <a:schemeClr val="bg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33" tIns="34257" rIns="68533" bIns="34257" anchor="ctr" anchorCtr="0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sz="1349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1" name="Shape 177">
            <a:extLst>
              <a:ext uri="{FF2B5EF4-FFF2-40B4-BE49-F238E27FC236}">
                <a16:creationId xmlns:a16="http://schemas.microsoft.com/office/drawing/2014/main" id="{5C248D0D-8F25-4DDC-A8BA-E9D2E9053404}"/>
              </a:ext>
            </a:extLst>
          </p:cNvPr>
          <p:cNvSpPr/>
          <p:nvPr/>
        </p:nvSpPr>
        <p:spPr>
          <a:xfrm>
            <a:off x="2987824" y="2155984"/>
            <a:ext cx="1259383" cy="1259379"/>
          </a:xfrm>
          <a:prstGeom prst="arc">
            <a:avLst>
              <a:gd name="adj1" fmla="val 16244076"/>
              <a:gd name="adj2" fmla="val 5364828"/>
            </a:avLst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33" tIns="34257" rIns="68533" bIns="34257" anchor="ctr" anchorCtr="0"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sz="1349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8CD2B94-1897-486F-B6E7-5E7F47E18850}"/>
              </a:ext>
            </a:extLst>
          </p:cNvPr>
          <p:cNvSpPr/>
          <p:nvPr/>
        </p:nvSpPr>
        <p:spPr>
          <a:xfrm>
            <a:off x="4575842" y="2744345"/>
            <a:ext cx="82656" cy="82655"/>
          </a:xfrm>
          <a:prstGeom prst="ellipse">
            <a:avLst/>
          </a:prstGeom>
          <a:solidFill>
            <a:srgbClr val="93E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B10C0D6-2546-4EB3-A8E1-A4FBA5F362A9}"/>
              </a:ext>
            </a:extLst>
          </p:cNvPr>
          <p:cNvCxnSpPr>
            <a:cxnSpLocks/>
            <a:stCxn id="52" idx="2"/>
          </p:cNvCxnSpPr>
          <p:nvPr/>
        </p:nvCxnSpPr>
        <p:spPr>
          <a:xfrm flipH="1">
            <a:off x="4246280" y="2785673"/>
            <a:ext cx="329562" cy="0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DABCA125-415F-4D00-9E9E-3E1355F35E2F}"/>
              </a:ext>
            </a:extLst>
          </p:cNvPr>
          <p:cNvSpPr/>
          <p:nvPr/>
        </p:nvSpPr>
        <p:spPr>
          <a:xfrm>
            <a:off x="4575842" y="3569215"/>
            <a:ext cx="82656" cy="82655"/>
          </a:xfrm>
          <a:prstGeom prst="ellipse">
            <a:avLst/>
          </a:prstGeom>
          <a:solidFill>
            <a:srgbClr val="93E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5A997D8-2AA0-4789-B5B9-3FA17407C584}"/>
              </a:ext>
            </a:extLst>
          </p:cNvPr>
          <p:cNvSpPr/>
          <p:nvPr/>
        </p:nvSpPr>
        <p:spPr>
          <a:xfrm>
            <a:off x="4575842" y="1182304"/>
            <a:ext cx="82656" cy="82655"/>
          </a:xfrm>
          <a:prstGeom prst="ellipse">
            <a:avLst/>
          </a:prstGeom>
          <a:solidFill>
            <a:srgbClr val="93E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A4B550C-681F-45CF-95F1-4727EBBF9319}"/>
              </a:ext>
            </a:extLst>
          </p:cNvPr>
          <p:cNvCxnSpPr>
            <a:cxnSpLocks/>
          </p:cNvCxnSpPr>
          <p:nvPr/>
        </p:nvCxnSpPr>
        <p:spPr>
          <a:xfrm flipH="1">
            <a:off x="3996166" y="1223632"/>
            <a:ext cx="579676" cy="1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0570C5-2949-4DBE-93D2-E8D4B4374CAF}"/>
              </a:ext>
            </a:extLst>
          </p:cNvPr>
          <p:cNvCxnSpPr>
            <a:cxnSpLocks/>
          </p:cNvCxnSpPr>
          <p:nvPr/>
        </p:nvCxnSpPr>
        <p:spPr>
          <a:xfrm>
            <a:off x="3996166" y="1223632"/>
            <a:ext cx="0" cy="1049439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7A5FB0D-766B-49C0-9A57-EEE6556EB6AF}"/>
              </a:ext>
            </a:extLst>
          </p:cNvPr>
          <p:cNvCxnSpPr>
            <a:cxnSpLocks/>
          </p:cNvCxnSpPr>
          <p:nvPr/>
        </p:nvCxnSpPr>
        <p:spPr>
          <a:xfrm flipH="1">
            <a:off x="3996166" y="4402631"/>
            <a:ext cx="662332" cy="1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D42F58E-1C45-4141-9E3E-A4B046DF3082}"/>
              </a:ext>
            </a:extLst>
          </p:cNvPr>
          <p:cNvCxnSpPr>
            <a:cxnSpLocks/>
          </p:cNvCxnSpPr>
          <p:nvPr/>
        </p:nvCxnSpPr>
        <p:spPr>
          <a:xfrm>
            <a:off x="3996166" y="3289728"/>
            <a:ext cx="0" cy="1112904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4547AA65-B794-4F1F-8AAC-7A8C24427262}"/>
              </a:ext>
            </a:extLst>
          </p:cNvPr>
          <p:cNvSpPr/>
          <p:nvPr/>
        </p:nvSpPr>
        <p:spPr>
          <a:xfrm>
            <a:off x="4575842" y="1974392"/>
            <a:ext cx="82656" cy="82655"/>
          </a:xfrm>
          <a:prstGeom prst="ellipse">
            <a:avLst/>
          </a:prstGeom>
          <a:solidFill>
            <a:srgbClr val="93E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 err="1">
              <a:solidFill>
                <a:prstClr val="white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0402CDF-265B-4E56-96E9-3626311DCE72}"/>
              </a:ext>
            </a:extLst>
          </p:cNvPr>
          <p:cNvSpPr/>
          <p:nvPr/>
        </p:nvSpPr>
        <p:spPr>
          <a:xfrm>
            <a:off x="4575842" y="4361303"/>
            <a:ext cx="82656" cy="82655"/>
          </a:xfrm>
          <a:prstGeom prst="ellipse">
            <a:avLst/>
          </a:prstGeom>
          <a:solidFill>
            <a:srgbClr val="93EB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dirty="0" err="1">
              <a:solidFill>
                <a:prstClr val="white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46226C6-CDA4-4D9E-84DC-CC2962CCD00D}"/>
              </a:ext>
            </a:extLst>
          </p:cNvPr>
          <p:cNvCxnSpPr>
            <a:cxnSpLocks/>
          </p:cNvCxnSpPr>
          <p:nvPr/>
        </p:nvCxnSpPr>
        <p:spPr>
          <a:xfrm flipH="1">
            <a:off x="4233777" y="2015720"/>
            <a:ext cx="345076" cy="0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A3398C0-455D-4F21-BC7B-1F64142359AA}"/>
              </a:ext>
            </a:extLst>
          </p:cNvPr>
          <p:cNvCxnSpPr>
            <a:cxnSpLocks/>
          </p:cNvCxnSpPr>
          <p:nvPr/>
        </p:nvCxnSpPr>
        <p:spPr>
          <a:xfrm>
            <a:off x="4233777" y="2015720"/>
            <a:ext cx="0" cy="617391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59186EF-D05F-452E-9F59-6F7E67452C27}"/>
              </a:ext>
            </a:extLst>
          </p:cNvPr>
          <p:cNvCxnSpPr>
            <a:cxnSpLocks/>
          </p:cNvCxnSpPr>
          <p:nvPr/>
        </p:nvCxnSpPr>
        <p:spPr>
          <a:xfrm flipH="1">
            <a:off x="4233777" y="3610543"/>
            <a:ext cx="345076" cy="0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B4031D-6C95-419F-A676-622FA5988DC7}"/>
              </a:ext>
            </a:extLst>
          </p:cNvPr>
          <p:cNvCxnSpPr>
            <a:cxnSpLocks/>
          </p:cNvCxnSpPr>
          <p:nvPr/>
        </p:nvCxnSpPr>
        <p:spPr>
          <a:xfrm>
            <a:off x="4233777" y="2921143"/>
            <a:ext cx="0" cy="689400"/>
          </a:xfrm>
          <a:prstGeom prst="line">
            <a:avLst/>
          </a:prstGeom>
          <a:noFill/>
          <a:ln w="12700" cap="flat" cmpd="sng">
            <a:solidFill>
              <a:srgbClr val="93EB2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5A91801-ADF1-4D51-B937-8275E2DF0FE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50586" y="915566"/>
            <a:ext cx="3384371" cy="596899"/>
          </a:xfrm>
        </p:spPr>
        <p:txBody>
          <a:bodyPr>
            <a:norm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</a:rPr>
              <a:t>HCI</a:t>
            </a:r>
            <a:r>
              <a:rPr lang="en-US" sz="1200" b="1" dirty="0">
                <a:solidFill>
                  <a:schemeClr val="bg1"/>
                </a:solidFill>
                <a:ea typeface="Meiryo" panose="020B0604030504040204" pitchFamily="34" charset="-128"/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  <a:ea typeface="Malgun Gothic" panose="020B0503020000020004" pitchFamily="34" charset="-127"/>
              </a:rPr>
              <a:t>기반의 아키텍처 </a:t>
            </a:r>
            <a:b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</a:rPr>
            </a:br>
            <a:r>
              <a:rPr lang="en-US" altLang="ko-Kore-KR" sz="1050" dirty="0">
                <a:ea typeface="Meiryo" panose="020B0604030504040204" pitchFamily="34" charset="-128"/>
              </a:rPr>
              <a:t>Nutanix </a:t>
            </a:r>
            <a:r>
              <a:rPr lang="ko-KR" altLang="en-US" sz="1050" dirty="0">
                <a:ea typeface="Malgun Gothic" panose="020B0503020000020004" pitchFamily="34" charset="-127"/>
              </a:rPr>
              <a:t>분산</a:t>
            </a:r>
            <a:r>
              <a:rPr lang="en-US" altLang="ko-KR" sz="1050" dirty="0">
                <a:ea typeface="Meiryo" panose="020B0604030504040204" pitchFamily="34" charset="-128"/>
              </a:rPr>
              <a:t>/</a:t>
            </a:r>
            <a:r>
              <a:rPr lang="ko-KR" altLang="en-US" sz="1050" dirty="0">
                <a:ea typeface="Malgun Gothic" panose="020B0503020000020004" pitchFamily="34" charset="-127"/>
              </a:rPr>
              <a:t>병렬 스토리지 아키텍처의 특장점을 활용하여 데이터보호에 최적화된 </a:t>
            </a:r>
            <a:r>
              <a:rPr lang="en-US" altLang="ko-KR" sz="1050" dirty="0">
                <a:ea typeface="Meiryo" panose="020B0604030504040204" pitchFamily="34" charset="-128"/>
              </a:rPr>
              <a:t>2</a:t>
            </a:r>
            <a:r>
              <a:rPr lang="ko-KR" altLang="en-US" sz="1050" dirty="0">
                <a:ea typeface="Malgun Gothic" panose="020B0503020000020004" pitchFamily="34" charset="-127"/>
              </a:rPr>
              <a:t>차 백업 스토리지</a:t>
            </a:r>
            <a:endParaRPr lang="en-US" sz="105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8BBAF90A-A5AD-4F0F-B711-EA27BEF62D4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50586" y="1851670"/>
            <a:ext cx="2776537" cy="346249"/>
          </a:xfrm>
        </p:spPr>
        <p:txBody>
          <a:bodyPr/>
          <a:lstStyle/>
          <a:p>
            <a:r>
              <a:rPr lang="ko-KR" altLang="en-US" sz="1200" b="1" dirty="0">
                <a:solidFill>
                  <a:schemeClr val="bg2"/>
                </a:solidFill>
                <a:ea typeface="Malgun Gothic" panose="020B0503020000020004" pitchFamily="34" charset="-127"/>
              </a:rPr>
              <a:t>자동화된 설치 및 구성</a:t>
            </a:r>
            <a:br>
              <a:rPr lang="en-US" sz="1200" dirty="0">
                <a:solidFill>
                  <a:schemeClr val="bg2"/>
                </a:solidFill>
              </a:rPr>
            </a:br>
            <a:r>
              <a:rPr lang="en-US" sz="1050" dirty="0">
                <a:solidFill>
                  <a:srgbClr val="93EB20"/>
                </a:solidFill>
                <a:ea typeface="Meiryo" panose="020B0604030504040204" pitchFamily="34" charset="-128"/>
              </a:rPr>
              <a:t>HCI </a:t>
            </a:r>
            <a:r>
              <a:rPr lang="ko-KR" altLang="en-US" sz="1050" dirty="0">
                <a:solidFill>
                  <a:srgbClr val="93EB20"/>
                </a:solidFill>
                <a:ea typeface="Malgun Gothic" panose="020B0503020000020004" pitchFamily="34" charset="-127"/>
              </a:rPr>
              <a:t>및 </a:t>
            </a:r>
            <a:r>
              <a:rPr lang="en-US" altLang="ko-KR" sz="1050" dirty="0">
                <a:solidFill>
                  <a:srgbClr val="93EB20"/>
                </a:solidFill>
                <a:ea typeface="Meiryo" panose="020B0604030504040204" pitchFamily="34" charset="-128"/>
              </a:rPr>
              <a:t>Backup</a:t>
            </a:r>
            <a:r>
              <a:rPr lang="en-US" sz="1050" dirty="0">
                <a:solidFill>
                  <a:srgbClr val="93EB20"/>
                </a:solidFill>
                <a:ea typeface="Meiryo" panose="020B0604030504040204" pitchFamily="34" charset="-128"/>
              </a:rPr>
              <a:t> </a:t>
            </a:r>
            <a:r>
              <a:rPr lang="ko-KR" altLang="en-US" sz="1050" dirty="0">
                <a:solidFill>
                  <a:srgbClr val="93EB20"/>
                </a:solidFill>
                <a:ea typeface="Malgun Gothic" panose="020B0503020000020004" pitchFamily="34" charset="-127"/>
              </a:rPr>
              <a:t>구성요소를 </a:t>
            </a:r>
            <a:r>
              <a:rPr lang="ko-KR" altLang="en-US" sz="1050" b="1" u="sng" dirty="0">
                <a:solidFill>
                  <a:srgbClr val="93EB20"/>
                </a:solidFill>
                <a:ea typeface="Malgun Gothic" panose="020B0503020000020004" pitchFamily="34" charset="-127"/>
              </a:rPr>
              <a:t>자동화</a:t>
            </a:r>
            <a:endParaRPr lang="en-US" sz="1050" b="1" u="sng" dirty="0">
              <a:solidFill>
                <a:srgbClr val="93EB20"/>
              </a:solidFill>
              <a:ea typeface="Meiryo" panose="020B0604030504040204" pitchFamily="34" charset="-128"/>
            </a:endParaRP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406572C5-576D-472E-9543-72DDEF884C3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50586" y="2614575"/>
            <a:ext cx="3081854" cy="507831"/>
          </a:xfrm>
        </p:spPr>
        <p:txBody>
          <a:bodyPr/>
          <a:lstStyle/>
          <a:p>
            <a:r>
              <a:rPr lang="ko-KR" altLang="en-US" sz="1200" b="1" dirty="0">
                <a:solidFill>
                  <a:schemeClr val="bg1"/>
                </a:solidFill>
                <a:ea typeface="Malgun Gothic" panose="020B0503020000020004" pitchFamily="34" charset="-127"/>
              </a:rPr>
              <a:t>유연한 확장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필요한 만큼 확장 가능한 </a:t>
            </a:r>
            <a:r>
              <a:rPr lang="ko-KR" altLang="en-US" sz="1050" dirty="0">
                <a:ea typeface="Malgun Gothic" panose="020B0503020000020004" pitchFamily="34" charset="-127"/>
              </a:rPr>
              <a:t>국내 유일의 </a:t>
            </a:r>
            <a:r>
              <a:rPr lang="ko-KR" altLang="en-US" sz="1050" b="1" u="sng" dirty="0">
                <a:solidFill>
                  <a:schemeClr val="bg1"/>
                </a:solidFill>
                <a:ea typeface="Malgun Gothic" panose="020B0503020000020004" pitchFamily="34" charset="-127"/>
              </a:rPr>
              <a:t>스케일 아웃 </a:t>
            </a:r>
            <a:r>
              <a:rPr lang="ko-KR" altLang="en-US" sz="1050" dirty="0">
                <a:ea typeface="Malgun Gothic" panose="020B0503020000020004" pitchFamily="34" charset="-127"/>
              </a:rPr>
              <a:t>백업 스토리지</a:t>
            </a:r>
            <a:endParaRPr lang="en-US" sz="1050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EB49E2A-3AC4-4CE0-AD98-782A0ADC03E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50586" y="3282094"/>
            <a:ext cx="2776537" cy="507831"/>
          </a:xfrm>
        </p:spPr>
        <p:txBody>
          <a:bodyPr/>
          <a:lstStyle/>
          <a:p>
            <a:r>
              <a:rPr lang="ko-KR" altLang="en-US" sz="1200" b="1" dirty="0">
                <a:solidFill>
                  <a:schemeClr val="bg2"/>
                </a:solidFill>
                <a:ea typeface="Malgun Gothic" panose="020B0503020000020004" pitchFamily="34" charset="-127"/>
              </a:rPr>
              <a:t>관리 요소 개선</a:t>
            </a:r>
            <a:br>
              <a:rPr lang="en-US" sz="1200" dirty="0">
                <a:solidFill>
                  <a:schemeClr val="bg2"/>
                </a:solidFill>
              </a:rPr>
            </a:br>
            <a:r>
              <a:rPr lang="en-US" sz="1050" dirty="0">
                <a:solidFill>
                  <a:srgbClr val="93EB20"/>
                </a:solidFill>
                <a:ea typeface="Meiryo" panose="020B0604030504040204" pitchFamily="34" charset="-128"/>
              </a:rPr>
              <a:t>HCI</a:t>
            </a:r>
            <a:r>
              <a:rPr lang="ko-KR" altLang="en-US" sz="1050" dirty="0">
                <a:solidFill>
                  <a:srgbClr val="93EB20"/>
                </a:solidFill>
                <a:ea typeface="Malgun Gothic" panose="020B0503020000020004" pitchFamily="34" charset="-127"/>
              </a:rPr>
              <a:t>에 통합된 </a:t>
            </a:r>
            <a:r>
              <a:rPr lang="en-US" sz="1050" dirty="0">
                <a:solidFill>
                  <a:srgbClr val="93EB20"/>
                </a:solidFill>
                <a:ea typeface="Meiryo" panose="020B0604030504040204" pitchFamily="34" charset="-128"/>
              </a:rPr>
              <a:t>Mine </a:t>
            </a:r>
            <a:r>
              <a:rPr lang="ko-KR" altLang="en-US" sz="1050" dirty="0">
                <a:solidFill>
                  <a:srgbClr val="93EB20"/>
                </a:solidFill>
                <a:ea typeface="Malgun Gothic" panose="020B0503020000020004" pitchFamily="34" charset="-127"/>
              </a:rPr>
              <a:t>대시 보드를 사용하여 백업 어플라이언스의 </a:t>
            </a:r>
            <a:r>
              <a:rPr lang="ko-KR" altLang="en-US" sz="1050" b="1" u="sng" dirty="0">
                <a:solidFill>
                  <a:srgbClr val="93EB20"/>
                </a:solidFill>
                <a:ea typeface="Malgun Gothic" panose="020B0503020000020004" pitchFamily="34" charset="-127"/>
              </a:rPr>
              <a:t>단순화된 관리</a:t>
            </a:r>
            <a:endParaRPr lang="en-US" sz="1050" b="1" u="sng" dirty="0">
              <a:solidFill>
                <a:srgbClr val="93EB20"/>
              </a:solidFill>
              <a:ea typeface="Meiryo" panose="020B0604030504040204" pitchFamily="34" charset="-128"/>
            </a:endParaRP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82EDF9F1-410A-4D33-B34A-7E859BE2E6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50581" y="4110769"/>
            <a:ext cx="2776537" cy="507831"/>
          </a:xfrm>
        </p:spPr>
        <p:txBody>
          <a:bodyPr/>
          <a:lstStyle/>
          <a:p>
            <a:r>
              <a:rPr lang="ko-KR" altLang="en-US" sz="1200" b="1" dirty="0">
                <a:solidFill>
                  <a:schemeClr val="bg2"/>
                </a:solidFill>
                <a:ea typeface="Malgun Gothic" panose="020B0503020000020004" pitchFamily="34" charset="-127"/>
              </a:rPr>
              <a:t>퍼블릭 클라우드의 유연성</a:t>
            </a:r>
            <a:br>
              <a:rPr lang="en-US" sz="1200" dirty="0">
                <a:solidFill>
                  <a:schemeClr val="bg2"/>
                </a:solidFill>
              </a:rPr>
            </a:br>
            <a:r>
              <a:rPr lang="en-US" sz="1050" dirty="0">
                <a:solidFill>
                  <a:schemeClr val="bg1"/>
                </a:solidFill>
                <a:ea typeface="Meiryo" panose="020B0604030504040204" pitchFamily="34" charset="-128"/>
              </a:rPr>
              <a:t>AWS S3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,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AWS S3 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호환 스토리지 및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MS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Azure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Blob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for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 </a:t>
            </a:r>
            <a:r>
              <a:rPr lang="en-US" altLang="ko-KR" sz="1050" dirty="0">
                <a:solidFill>
                  <a:schemeClr val="bg1"/>
                </a:solidFill>
                <a:ea typeface="Meiryo" panose="020B0604030504040204" pitchFamily="34" charset="-128"/>
              </a:rPr>
              <a:t>Archival</a:t>
            </a:r>
            <a:r>
              <a:rPr lang="ko-KR" altLang="en-US" sz="1050" dirty="0">
                <a:solidFill>
                  <a:schemeClr val="bg1"/>
                </a:solidFill>
                <a:ea typeface="Malgun Gothic" panose="020B0503020000020004" pitchFamily="34" charset="-127"/>
              </a:rPr>
              <a:t>과의 </a:t>
            </a:r>
            <a:r>
              <a:rPr lang="ko-KR" altLang="en-US" sz="1050" b="1" u="sng" dirty="0">
                <a:solidFill>
                  <a:schemeClr val="bg1"/>
                </a:solidFill>
                <a:ea typeface="Malgun Gothic" panose="020B0503020000020004" pitchFamily="34" charset="-127"/>
              </a:rPr>
              <a:t>호환성</a:t>
            </a:r>
            <a:endParaRPr lang="en-US" sz="1050" b="1" u="sng" dirty="0">
              <a:solidFill>
                <a:schemeClr val="bg1"/>
              </a:solidFill>
              <a:ea typeface="Meiryo" panose="020B0604030504040204" pitchFamily="34" charset="-128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B1C7C83-9AF7-4050-8659-FC396DAF4D0A}"/>
              </a:ext>
            </a:extLst>
          </p:cNvPr>
          <p:cNvGrpSpPr/>
          <p:nvPr/>
        </p:nvGrpSpPr>
        <p:grpSpPr>
          <a:xfrm>
            <a:off x="4885598" y="977860"/>
            <a:ext cx="312784" cy="441762"/>
            <a:chOff x="-1912095" y="2043671"/>
            <a:chExt cx="1771020" cy="2501314"/>
          </a:xfrm>
        </p:grpSpPr>
        <p:sp>
          <p:nvSpPr>
            <p:cNvPr id="90" name="Freeform 114">
              <a:extLst>
                <a:ext uri="{FF2B5EF4-FFF2-40B4-BE49-F238E27FC236}">
                  <a16:creationId xmlns:a16="http://schemas.microsoft.com/office/drawing/2014/main" id="{1F7B9CEF-42F3-477E-A3F8-0BD46E821E99}"/>
                </a:ext>
              </a:extLst>
            </p:cNvPr>
            <p:cNvSpPr/>
            <p:nvPr/>
          </p:nvSpPr>
          <p:spPr>
            <a:xfrm>
              <a:off x="-1218397" y="2043671"/>
              <a:ext cx="533429" cy="1016236"/>
            </a:xfrm>
            <a:custGeom>
              <a:avLst/>
              <a:gdLst>
                <a:gd name="connsiteX0" fmla="*/ 25311 w 533429"/>
                <a:gd name="connsiteY0" fmla="*/ 0 h 1016236"/>
                <a:gd name="connsiteX1" fmla="*/ 533429 w 533429"/>
                <a:gd name="connsiteY1" fmla="*/ 508118 h 1016236"/>
                <a:gd name="connsiteX2" fmla="*/ 25311 w 533429"/>
                <a:gd name="connsiteY2" fmla="*/ 1016236 h 1016236"/>
                <a:gd name="connsiteX3" fmla="*/ 0 w 533429"/>
                <a:gd name="connsiteY3" fmla="*/ 1013685 h 1016236"/>
                <a:gd name="connsiteX4" fmla="*/ 77093 w 533429"/>
                <a:gd name="connsiteY4" fmla="*/ 1005913 h 1016236"/>
                <a:gd name="connsiteX5" fmla="*/ 482807 w 533429"/>
                <a:gd name="connsiteY5" fmla="*/ 508118 h 1016236"/>
                <a:gd name="connsiteX6" fmla="*/ 77093 w 533429"/>
                <a:gd name="connsiteY6" fmla="*/ 10323 h 1016236"/>
                <a:gd name="connsiteX7" fmla="*/ 0 w 533429"/>
                <a:gd name="connsiteY7" fmla="*/ 2552 h 1016236"/>
                <a:gd name="connsiteX8" fmla="*/ 25311 w 533429"/>
                <a:gd name="connsiteY8" fmla="*/ 0 h 1016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29" h="1016236">
                  <a:moveTo>
                    <a:pt x="25311" y="0"/>
                  </a:moveTo>
                  <a:cubicBezTo>
                    <a:pt x="305937" y="0"/>
                    <a:pt x="533429" y="227492"/>
                    <a:pt x="533429" y="508118"/>
                  </a:cubicBezTo>
                  <a:cubicBezTo>
                    <a:pt x="533429" y="788744"/>
                    <a:pt x="305937" y="1016236"/>
                    <a:pt x="25311" y="1016236"/>
                  </a:cubicBezTo>
                  <a:lnTo>
                    <a:pt x="0" y="1013685"/>
                  </a:lnTo>
                  <a:lnTo>
                    <a:pt x="77093" y="1005913"/>
                  </a:lnTo>
                  <a:cubicBezTo>
                    <a:pt x="308633" y="958533"/>
                    <a:pt x="482807" y="753666"/>
                    <a:pt x="482807" y="508118"/>
                  </a:cubicBezTo>
                  <a:cubicBezTo>
                    <a:pt x="482807" y="262570"/>
                    <a:pt x="308633" y="57703"/>
                    <a:pt x="77093" y="10323"/>
                  </a:cubicBezTo>
                  <a:lnTo>
                    <a:pt x="0" y="2552"/>
                  </a:lnTo>
                  <a:lnTo>
                    <a:pt x="25311" y="0"/>
                  </a:lnTo>
                  <a:close/>
                </a:path>
              </a:pathLst>
            </a:custGeom>
            <a:solidFill>
              <a:srgbClr val="E2E9EC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E4959DD-BB3C-4005-8D13-CD95143383B1}"/>
                </a:ext>
              </a:extLst>
            </p:cNvPr>
            <p:cNvSpPr/>
            <p:nvPr/>
          </p:nvSpPr>
          <p:spPr>
            <a:xfrm>
              <a:off x="-1701203" y="2043671"/>
              <a:ext cx="1016235" cy="1016235"/>
            </a:xfrm>
            <a:prstGeom prst="ellipse">
              <a:avLst/>
            </a:prstGeom>
            <a:noFill/>
            <a:ln w="6350" cap="rnd">
              <a:solidFill>
                <a:srgbClr val="4D4D4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318FC3-45C4-48D3-8A91-D6C6B4F42345}"/>
                </a:ext>
              </a:extLst>
            </p:cNvPr>
            <p:cNvSpPr/>
            <p:nvPr/>
          </p:nvSpPr>
          <p:spPr>
            <a:xfrm>
              <a:off x="-1554124" y="2190751"/>
              <a:ext cx="722078" cy="722076"/>
            </a:xfrm>
            <a:prstGeom prst="ellipse">
              <a:avLst/>
            </a:prstGeom>
            <a:solidFill>
              <a:srgbClr val="93EB20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3" name="Freeform 117">
              <a:extLst>
                <a:ext uri="{FF2B5EF4-FFF2-40B4-BE49-F238E27FC236}">
                  <a16:creationId xmlns:a16="http://schemas.microsoft.com/office/drawing/2014/main" id="{F5D68AD3-3E18-4E82-A87F-F2471C3337A6}"/>
                </a:ext>
              </a:extLst>
            </p:cNvPr>
            <p:cNvSpPr/>
            <p:nvPr/>
          </p:nvSpPr>
          <p:spPr>
            <a:xfrm>
              <a:off x="-1912095" y="2482045"/>
              <a:ext cx="1771020" cy="2062940"/>
            </a:xfrm>
            <a:custGeom>
              <a:avLst/>
              <a:gdLst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847641 w 1771020"/>
                <a:gd name="connsiteY4" fmla="*/ 1594648 h 2062940"/>
                <a:gd name="connsiteX5" fmla="*/ 889745 w 1771020"/>
                <a:gd name="connsiteY5" fmla="*/ 1550205 h 2062940"/>
                <a:gd name="connsiteX6" fmla="*/ 1507180 w 1771020"/>
                <a:gd name="connsiteY6" fmla="*/ 1512380 h 2062940"/>
                <a:gd name="connsiteX7" fmla="*/ 1499397 w 1771020"/>
                <a:gd name="connsiteY7" fmla="*/ 1473828 h 2062940"/>
                <a:gd name="connsiteX8" fmla="*/ 713989 w 1771020"/>
                <a:gd name="connsiteY8" fmla="*/ 0 h 2062940"/>
                <a:gd name="connsiteX9" fmla="*/ 850057 w 1771020"/>
                <a:gd name="connsiteY9" fmla="*/ 136068 h 2062940"/>
                <a:gd name="connsiteX10" fmla="*/ 850057 w 1771020"/>
                <a:gd name="connsiteY10" fmla="*/ 869155 h 2062940"/>
                <a:gd name="connsiteX11" fmla="*/ 890828 w 1771020"/>
                <a:gd name="connsiteY11" fmla="*/ 869155 h 2062940"/>
                <a:gd name="connsiteX12" fmla="*/ 895719 w 1771020"/>
                <a:gd name="connsiteY12" fmla="*/ 844927 h 2062940"/>
                <a:gd name="connsiteX13" fmla="*/ 1021094 w 1771020"/>
                <a:gd name="connsiteY13" fmla="*/ 761823 h 2062940"/>
                <a:gd name="connsiteX14" fmla="*/ 1146469 w 1771020"/>
                <a:gd name="connsiteY14" fmla="*/ 844927 h 2062940"/>
                <a:gd name="connsiteX15" fmla="*/ 1151360 w 1771020"/>
                <a:gd name="connsiteY15" fmla="*/ 869155 h 2062940"/>
                <a:gd name="connsiteX16" fmla="*/ 1197757 w 1771020"/>
                <a:gd name="connsiteY16" fmla="*/ 869155 h 2062940"/>
                <a:gd name="connsiteX17" fmla="*/ 1202648 w 1771020"/>
                <a:gd name="connsiteY17" fmla="*/ 844927 h 2062940"/>
                <a:gd name="connsiteX18" fmla="*/ 1328023 w 1771020"/>
                <a:gd name="connsiteY18" fmla="*/ 761823 h 2062940"/>
                <a:gd name="connsiteX19" fmla="*/ 1453398 w 1771020"/>
                <a:gd name="connsiteY19" fmla="*/ 844927 h 2062940"/>
                <a:gd name="connsiteX20" fmla="*/ 1458289 w 1771020"/>
                <a:gd name="connsiteY20" fmla="*/ 869155 h 2062940"/>
                <a:gd name="connsiteX21" fmla="*/ 1504686 w 1771020"/>
                <a:gd name="connsiteY21" fmla="*/ 869155 h 2062940"/>
                <a:gd name="connsiteX22" fmla="*/ 1509577 w 1771020"/>
                <a:gd name="connsiteY22" fmla="*/ 844927 h 2062940"/>
                <a:gd name="connsiteX23" fmla="*/ 1634952 w 1771020"/>
                <a:gd name="connsiteY23" fmla="*/ 761823 h 2062940"/>
                <a:gd name="connsiteX24" fmla="*/ 1771020 w 1771020"/>
                <a:gd name="connsiteY24" fmla="*/ 897891 h 2062940"/>
                <a:gd name="connsiteX25" fmla="*/ 1771019 w 1771020"/>
                <a:gd name="connsiteY25" fmla="*/ 1471288 h 2062940"/>
                <a:gd name="connsiteX26" fmla="*/ 1765923 w 1771020"/>
                <a:gd name="connsiteY26" fmla="*/ 1496529 h 2062940"/>
                <a:gd name="connsiteX27" fmla="*/ 1770807 w 1771020"/>
                <a:gd name="connsiteY27" fmla="*/ 1496230 h 2062940"/>
                <a:gd name="connsiteX28" fmla="*/ 729217 w 1771020"/>
                <a:gd name="connsiteY28" fmla="*/ 1871260 h 2062940"/>
                <a:gd name="connsiteX29" fmla="*/ 669868 w 1771020"/>
                <a:gd name="connsiteY29" fmla="*/ 1801725 h 2062940"/>
                <a:gd name="connsiteX30" fmla="*/ 666958 w 1771020"/>
                <a:gd name="connsiteY30" fmla="*/ 1799671 h 2062940"/>
                <a:gd name="connsiteX31" fmla="*/ 37155 w 1771020"/>
                <a:gd name="connsiteY31" fmla="*/ 1132973 h 2062940"/>
                <a:gd name="connsiteX32" fmla="*/ 42629 w 1771020"/>
                <a:gd name="connsiteY32" fmla="*/ 940622 h 2062940"/>
                <a:gd name="connsiteX33" fmla="*/ 234980 w 1771020"/>
                <a:gd name="connsiteY33" fmla="*/ 946096 h 2062940"/>
                <a:gd name="connsiteX34" fmla="*/ 577921 w 1771020"/>
                <a:gd name="connsiteY34" fmla="*/ 1309127 h 2062940"/>
                <a:gd name="connsiteX35" fmla="*/ 577921 w 1771020"/>
                <a:gd name="connsiteY35" fmla="*/ 136068 h 2062940"/>
                <a:gd name="connsiteX36" fmla="*/ 713989 w 1771020"/>
                <a:gd name="connsiteY36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847641 w 1771020"/>
                <a:gd name="connsiteY4" fmla="*/ 1594648 h 2062940"/>
                <a:gd name="connsiteX5" fmla="*/ 1507180 w 1771020"/>
                <a:gd name="connsiteY5" fmla="*/ 1512380 h 2062940"/>
                <a:gd name="connsiteX6" fmla="*/ 1499397 w 1771020"/>
                <a:gd name="connsiteY6" fmla="*/ 1473828 h 2062940"/>
                <a:gd name="connsiteX7" fmla="*/ 841210 w 1771020"/>
                <a:gd name="connsiteY7" fmla="*/ 1473828 h 2062940"/>
                <a:gd name="connsiteX8" fmla="*/ 713989 w 1771020"/>
                <a:gd name="connsiteY8" fmla="*/ 0 h 2062940"/>
                <a:gd name="connsiteX9" fmla="*/ 850057 w 1771020"/>
                <a:gd name="connsiteY9" fmla="*/ 136068 h 2062940"/>
                <a:gd name="connsiteX10" fmla="*/ 850057 w 1771020"/>
                <a:gd name="connsiteY10" fmla="*/ 869155 h 2062940"/>
                <a:gd name="connsiteX11" fmla="*/ 890828 w 1771020"/>
                <a:gd name="connsiteY11" fmla="*/ 869155 h 2062940"/>
                <a:gd name="connsiteX12" fmla="*/ 895719 w 1771020"/>
                <a:gd name="connsiteY12" fmla="*/ 844927 h 2062940"/>
                <a:gd name="connsiteX13" fmla="*/ 1021094 w 1771020"/>
                <a:gd name="connsiteY13" fmla="*/ 761823 h 2062940"/>
                <a:gd name="connsiteX14" fmla="*/ 1146469 w 1771020"/>
                <a:gd name="connsiteY14" fmla="*/ 844927 h 2062940"/>
                <a:gd name="connsiteX15" fmla="*/ 1151360 w 1771020"/>
                <a:gd name="connsiteY15" fmla="*/ 869155 h 2062940"/>
                <a:gd name="connsiteX16" fmla="*/ 1197757 w 1771020"/>
                <a:gd name="connsiteY16" fmla="*/ 869155 h 2062940"/>
                <a:gd name="connsiteX17" fmla="*/ 1202648 w 1771020"/>
                <a:gd name="connsiteY17" fmla="*/ 844927 h 2062940"/>
                <a:gd name="connsiteX18" fmla="*/ 1328023 w 1771020"/>
                <a:gd name="connsiteY18" fmla="*/ 761823 h 2062940"/>
                <a:gd name="connsiteX19" fmla="*/ 1453398 w 1771020"/>
                <a:gd name="connsiteY19" fmla="*/ 844927 h 2062940"/>
                <a:gd name="connsiteX20" fmla="*/ 1458289 w 1771020"/>
                <a:gd name="connsiteY20" fmla="*/ 869155 h 2062940"/>
                <a:gd name="connsiteX21" fmla="*/ 1504686 w 1771020"/>
                <a:gd name="connsiteY21" fmla="*/ 869155 h 2062940"/>
                <a:gd name="connsiteX22" fmla="*/ 1509577 w 1771020"/>
                <a:gd name="connsiteY22" fmla="*/ 844927 h 2062940"/>
                <a:gd name="connsiteX23" fmla="*/ 1634952 w 1771020"/>
                <a:gd name="connsiteY23" fmla="*/ 761823 h 2062940"/>
                <a:gd name="connsiteX24" fmla="*/ 1771020 w 1771020"/>
                <a:gd name="connsiteY24" fmla="*/ 897891 h 2062940"/>
                <a:gd name="connsiteX25" fmla="*/ 1771019 w 1771020"/>
                <a:gd name="connsiteY25" fmla="*/ 1471288 h 2062940"/>
                <a:gd name="connsiteX26" fmla="*/ 1765923 w 1771020"/>
                <a:gd name="connsiteY26" fmla="*/ 1496529 h 2062940"/>
                <a:gd name="connsiteX27" fmla="*/ 1770807 w 1771020"/>
                <a:gd name="connsiteY27" fmla="*/ 1496230 h 2062940"/>
                <a:gd name="connsiteX28" fmla="*/ 729217 w 1771020"/>
                <a:gd name="connsiteY28" fmla="*/ 1871260 h 2062940"/>
                <a:gd name="connsiteX29" fmla="*/ 669868 w 1771020"/>
                <a:gd name="connsiteY29" fmla="*/ 1801725 h 2062940"/>
                <a:gd name="connsiteX30" fmla="*/ 666958 w 1771020"/>
                <a:gd name="connsiteY30" fmla="*/ 1799671 h 2062940"/>
                <a:gd name="connsiteX31" fmla="*/ 37155 w 1771020"/>
                <a:gd name="connsiteY31" fmla="*/ 1132973 h 2062940"/>
                <a:gd name="connsiteX32" fmla="*/ 42629 w 1771020"/>
                <a:gd name="connsiteY32" fmla="*/ 940622 h 2062940"/>
                <a:gd name="connsiteX33" fmla="*/ 234980 w 1771020"/>
                <a:gd name="connsiteY33" fmla="*/ 946096 h 2062940"/>
                <a:gd name="connsiteX34" fmla="*/ 577921 w 1771020"/>
                <a:gd name="connsiteY34" fmla="*/ 1309127 h 2062940"/>
                <a:gd name="connsiteX35" fmla="*/ 577921 w 1771020"/>
                <a:gd name="connsiteY35" fmla="*/ 136068 h 2062940"/>
                <a:gd name="connsiteX36" fmla="*/ 713989 w 1771020"/>
                <a:gd name="connsiteY36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1507180 w 1771020"/>
                <a:gd name="connsiteY4" fmla="*/ 1512380 h 2062940"/>
                <a:gd name="connsiteX5" fmla="*/ 1499397 w 1771020"/>
                <a:gd name="connsiteY5" fmla="*/ 1473828 h 2062940"/>
                <a:gd name="connsiteX6" fmla="*/ 841210 w 1771020"/>
                <a:gd name="connsiteY6" fmla="*/ 1473828 h 2062940"/>
                <a:gd name="connsiteX7" fmla="*/ 713989 w 1771020"/>
                <a:gd name="connsiteY7" fmla="*/ 0 h 2062940"/>
                <a:gd name="connsiteX8" fmla="*/ 850057 w 1771020"/>
                <a:gd name="connsiteY8" fmla="*/ 136068 h 2062940"/>
                <a:gd name="connsiteX9" fmla="*/ 850057 w 1771020"/>
                <a:gd name="connsiteY9" fmla="*/ 869155 h 2062940"/>
                <a:gd name="connsiteX10" fmla="*/ 890828 w 1771020"/>
                <a:gd name="connsiteY10" fmla="*/ 869155 h 2062940"/>
                <a:gd name="connsiteX11" fmla="*/ 895719 w 1771020"/>
                <a:gd name="connsiteY11" fmla="*/ 844927 h 2062940"/>
                <a:gd name="connsiteX12" fmla="*/ 1021094 w 1771020"/>
                <a:gd name="connsiteY12" fmla="*/ 761823 h 2062940"/>
                <a:gd name="connsiteX13" fmla="*/ 1146469 w 1771020"/>
                <a:gd name="connsiteY13" fmla="*/ 844927 h 2062940"/>
                <a:gd name="connsiteX14" fmla="*/ 1151360 w 1771020"/>
                <a:gd name="connsiteY14" fmla="*/ 869155 h 2062940"/>
                <a:gd name="connsiteX15" fmla="*/ 1197757 w 1771020"/>
                <a:gd name="connsiteY15" fmla="*/ 869155 h 2062940"/>
                <a:gd name="connsiteX16" fmla="*/ 1202648 w 1771020"/>
                <a:gd name="connsiteY16" fmla="*/ 844927 h 2062940"/>
                <a:gd name="connsiteX17" fmla="*/ 1328023 w 1771020"/>
                <a:gd name="connsiteY17" fmla="*/ 761823 h 2062940"/>
                <a:gd name="connsiteX18" fmla="*/ 1453398 w 1771020"/>
                <a:gd name="connsiteY18" fmla="*/ 844927 h 2062940"/>
                <a:gd name="connsiteX19" fmla="*/ 1458289 w 1771020"/>
                <a:gd name="connsiteY19" fmla="*/ 869155 h 2062940"/>
                <a:gd name="connsiteX20" fmla="*/ 1504686 w 1771020"/>
                <a:gd name="connsiteY20" fmla="*/ 869155 h 2062940"/>
                <a:gd name="connsiteX21" fmla="*/ 1509577 w 1771020"/>
                <a:gd name="connsiteY21" fmla="*/ 844927 h 2062940"/>
                <a:gd name="connsiteX22" fmla="*/ 1634952 w 1771020"/>
                <a:gd name="connsiteY22" fmla="*/ 761823 h 2062940"/>
                <a:gd name="connsiteX23" fmla="*/ 1771020 w 1771020"/>
                <a:gd name="connsiteY23" fmla="*/ 897891 h 2062940"/>
                <a:gd name="connsiteX24" fmla="*/ 1771019 w 1771020"/>
                <a:gd name="connsiteY24" fmla="*/ 1471288 h 2062940"/>
                <a:gd name="connsiteX25" fmla="*/ 1765923 w 1771020"/>
                <a:gd name="connsiteY25" fmla="*/ 1496529 h 2062940"/>
                <a:gd name="connsiteX26" fmla="*/ 1770807 w 1771020"/>
                <a:gd name="connsiteY26" fmla="*/ 1496230 h 2062940"/>
                <a:gd name="connsiteX27" fmla="*/ 729217 w 1771020"/>
                <a:gd name="connsiteY27" fmla="*/ 1871260 h 2062940"/>
                <a:gd name="connsiteX28" fmla="*/ 669868 w 1771020"/>
                <a:gd name="connsiteY28" fmla="*/ 1801725 h 2062940"/>
                <a:gd name="connsiteX29" fmla="*/ 666958 w 1771020"/>
                <a:gd name="connsiteY29" fmla="*/ 1799671 h 2062940"/>
                <a:gd name="connsiteX30" fmla="*/ 37155 w 1771020"/>
                <a:gd name="connsiteY30" fmla="*/ 1132973 h 2062940"/>
                <a:gd name="connsiteX31" fmla="*/ 42629 w 1771020"/>
                <a:gd name="connsiteY31" fmla="*/ 940622 h 2062940"/>
                <a:gd name="connsiteX32" fmla="*/ 234980 w 1771020"/>
                <a:gd name="connsiteY32" fmla="*/ 946096 h 2062940"/>
                <a:gd name="connsiteX33" fmla="*/ 577921 w 1771020"/>
                <a:gd name="connsiteY33" fmla="*/ 1309127 h 2062940"/>
                <a:gd name="connsiteX34" fmla="*/ 577921 w 1771020"/>
                <a:gd name="connsiteY34" fmla="*/ 136068 h 2062940"/>
                <a:gd name="connsiteX35" fmla="*/ 713989 w 1771020"/>
                <a:gd name="connsiteY35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1507180 w 1771020"/>
                <a:gd name="connsiteY3" fmla="*/ 1512380 h 2062940"/>
                <a:gd name="connsiteX4" fmla="*/ 1499397 w 1771020"/>
                <a:gd name="connsiteY4" fmla="*/ 1473828 h 2062940"/>
                <a:gd name="connsiteX5" fmla="*/ 841210 w 1771020"/>
                <a:gd name="connsiteY5" fmla="*/ 1473828 h 2062940"/>
                <a:gd name="connsiteX6" fmla="*/ 713989 w 1771020"/>
                <a:gd name="connsiteY6" fmla="*/ 0 h 2062940"/>
                <a:gd name="connsiteX7" fmla="*/ 850057 w 1771020"/>
                <a:gd name="connsiteY7" fmla="*/ 136068 h 2062940"/>
                <a:gd name="connsiteX8" fmla="*/ 850057 w 1771020"/>
                <a:gd name="connsiteY8" fmla="*/ 869155 h 2062940"/>
                <a:gd name="connsiteX9" fmla="*/ 890828 w 1771020"/>
                <a:gd name="connsiteY9" fmla="*/ 869155 h 2062940"/>
                <a:gd name="connsiteX10" fmla="*/ 895719 w 1771020"/>
                <a:gd name="connsiteY10" fmla="*/ 844927 h 2062940"/>
                <a:gd name="connsiteX11" fmla="*/ 1021094 w 1771020"/>
                <a:gd name="connsiteY11" fmla="*/ 761823 h 2062940"/>
                <a:gd name="connsiteX12" fmla="*/ 1146469 w 1771020"/>
                <a:gd name="connsiteY12" fmla="*/ 844927 h 2062940"/>
                <a:gd name="connsiteX13" fmla="*/ 1151360 w 1771020"/>
                <a:gd name="connsiteY13" fmla="*/ 869155 h 2062940"/>
                <a:gd name="connsiteX14" fmla="*/ 1197757 w 1771020"/>
                <a:gd name="connsiteY14" fmla="*/ 869155 h 2062940"/>
                <a:gd name="connsiteX15" fmla="*/ 1202648 w 1771020"/>
                <a:gd name="connsiteY15" fmla="*/ 844927 h 2062940"/>
                <a:gd name="connsiteX16" fmla="*/ 1328023 w 1771020"/>
                <a:gd name="connsiteY16" fmla="*/ 761823 h 2062940"/>
                <a:gd name="connsiteX17" fmla="*/ 1453398 w 1771020"/>
                <a:gd name="connsiteY17" fmla="*/ 844927 h 2062940"/>
                <a:gd name="connsiteX18" fmla="*/ 1458289 w 1771020"/>
                <a:gd name="connsiteY18" fmla="*/ 869155 h 2062940"/>
                <a:gd name="connsiteX19" fmla="*/ 1504686 w 1771020"/>
                <a:gd name="connsiteY19" fmla="*/ 869155 h 2062940"/>
                <a:gd name="connsiteX20" fmla="*/ 1509577 w 1771020"/>
                <a:gd name="connsiteY20" fmla="*/ 844927 h 2062940"/>
                <a:gd name="connsiteX21" fmla="*/ 1634952 w 1771020"/>
                <a:gd name="connsiteY21" fmla="*/ 761823 h 2062940"/>
                <a:gd name="connsiteX22" fmla="*/ 1771020 w 1771020"/>
                <a:gd name="connsiteY22" fmla="*/ 897891 h 2062940"/>
                <a:gd name="connsiteX23" fmla="*/ 1771019 w 1771020"/>
                <a:gd name="connsiteY23" fmla="*/ 1471288 h 2062940"/>
                <a:gd name="connsiteX24" fmla="*/ 1765923 w 1771020"/>
                <a:gd name="connsiteY24" fmla="*/ 1496529 h 2062940"/>
                <a:gd name="connsiteX25" fmla="*/ 1770807 w 1771020"/>
                <a:gd name="connsiteY25" fmla="*/ 1496230 h 2062940"/>
                <a:gd name="connsiteX26" fmla="*/ 729217 w 1771020"/>
                <a:gd name="connsiteY26" fmla="*/ 1871260 h 2062940"/>
                <a:gd name="connsiteX27" fmla="*/ 669868 w 1771020"/>
                <a:gd name="connsiteY27" fmla="*/ 1801725 h 2062940"/>
                <a:gd name="connsiteX28" fmla="*/ 666958 w 1771020"/>
                <a:gd name="connsiteY28" fmla="*/ 1799671 h 2062940"/>
                <a:gd name="connsiteX29" fmla="*/ 37155 w 1771020"/>
                <a:gd name="connsiteY29" fmla="*/ 1132973 h 2062940"/>
                <a:gd name="connsiteX30" fmla="*/ 42629 w 1771020"/>
                <a:gd name="connsiteY30" fmla="*/ 940622 h 2062940"/>
                <a:gd name="connsiteX31" fmla="*/ 234980 w 1771020"/>
                <a:gd name="connsiteY31" fmla="*/ 946096 h 2062940"/>
                <a:gd name="connsiteX32" fmla="*/ 577921 w 1771020"/>
                <a:gd name="connsiteY32" fmla="*/ 1309127 h 2062940"/>
                <a:gd name="connsiteX33" fmla="*/ 577921 w 1771020"/>
                <a:gd name="connsiteY33" fmla="*/ 136068 h 2062940"/>
                <a:gd name="connsiteX34" fmla="*/ 713989 w 1771020"/>
                <a:gd name="connsiteY34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1507180 w 1771020"/>
                <a:gd name="connsiteY2" fmla="*/ 1512380 h 2062940"/>
                <a:gd name="connsiteX3" fmla="*/ 1499397 w 1771020"/>
                <a:gd name="connsiteY3" fmla="*/ 1473828 h 2062940"/>
                <a:gd name="connsiteX4" fmla="*/ 841210 w 1771020"/>
                <a:gd name="connsiteY4" fmla="*/ 1473828 h 2062940"/>
                <a:gd name="connsiteX5" fmla="*/ 713989 w 1771020"/>
                <a:gd name="connsiteY5" fmla="*/ 0 h 2062940"/>
                <a:gd name="connsiteX6" fmla="*/ 850057 w 1771020"/>
                <a:gd name="connsiteY6" fmla="*/ 136068 h 2062940"/>
                <a:gd name="connsiteX7" fmla="*/ 850057 w 1771020"/>
                <a:gd name="connsiteY7" fmla="*/ 869155 h 2062940"/>
                <a:gd name="connsiteX8" fmla="*/ 890828 w 1771020"/>
                <a:gd name="connsiteY8" fmla="*/ 869155 h 2062940"/>
                <a:gd name="connsiteX9" fmla="*/ 895719 w 1771020"/>
                <a:gd name="connsiteY9" fmla="*/ 844927 h 2062940"/>
                <a:gd name="connsiteX10" fmla="*/ 1021094 w 1771020"/>
                <a:gd name="connsiteY10" fmla="*/ 761823 h 2062940"/>
                <a:gd name="connsiteX11" fmla="*/ 1146469 w 1771020"/>
                <a:gd name="connsiteY11" fmla="*/ 844927 h 2062940"/>
                <a:gd name="connsiteX12" fmla="*/ 1151360 w 1771020"/>
                <a:gd name="connsiteY12" fmla="*/ 869155 h 2062940"/>
                <a:gd name="connsiteX13" fmla="*/ 1197757 w 1771020"/>
                <a:gd name="connsiteY13" fmla="*/ 869155 h 2062940"/>
                <a:gd name="connsiteX14" fmla="*/ 1202648 w 1771020"/>
                <a:gd name="connsiteY14" fmla="*/ 844927 h 2062940"/>
                <a:gd name="connsiteX15" fmla="*/ 1328023 w 1771020"/>
                <a:gd name="connsiteY15" fmla="*/ 761823 h 2062940"/>
                <a:gd name="connsiteX16" fmla="*/ 1453398 w 1771020"/>
                <a:gd name="connsiteY16" fmla="*/ 844927 h 2062940"/>
                <a:gd name="connsiteX17" fmla="*/ 1458289 w 1771020"/>
                <a:gd name="connsiteY17" fmla="*/ 869155 h 2062940"/>
                <a:gd name="connsiteX18" fmla="*/ 1504686 w 1771020"/>
                <a:gd name="connsiteY18" fmla="*/ 869155 h 2062940"/>
                <a:gd name="connsiteX19" fmla="*/ 1509577 w 1771020"/>
                <a:gd name="connsiteY19" fmla="*/ 844927 h 2062940"/>
                <a:gd name="connsiteX20" fmla="*/ 1634952 w 1771020"/>
                <a:gd name="connsiteY20" fmla="*/ 761823 h 2062940"/>
                <a:gd name="connsiteX21" fmla="*/ 1771020 w 1771020"/>
                <a:gd name="connsiteY21" fmla="*/ 897891 h 2062940"/>
                <a:gd name="connsiteX22" fmla="*/ 1771019 w 1771020"/>
                <a:gd name="connsiteY22" fmla="*/ 1471288 h 2062940"/>
                <a:gd name="connsiteX23" fmla="*/ 1765923 w 1771020"/>
                <a:gd name="connsiteY23" fmla="*/ 1496529 h 2062940"/>
                <a:gd name="connsiteX24" fmla="*/ 1770807 w 1771020"/>
                <a:gd name="connsiteY24" fmla="*/ 1496230 h 2062940"/>
                <a:gd name="connsiteX25" fmla="*/ 729217 w 1771020"/>
                <a:gd name="connsiteY25" fmla="*/ 1871260 h 2062940"/>
                <a:gd name="connsiteX26" fmla="*/ 669868 w 1771020"/>
                <a:gd name="connsiteY26" fmla="*/ 1801725 h 2062940"/>
                <a:gd name="connsiteX27" fmla="*/ 666958 w 1771020"/>
                <a:gd name="connsiteY27" fmla="*/ 1799671 h 2062940"/>
                <a:gd name="connsiteX28" fmla="*/ 37155 w 1771020"/>
                <a:gd name="connsiteY28" fmla="*/ 1132973 h 2062940"/>
                <a:gd name="connsiteX29" fmla="*/ 42629 w 1771020"/>
                <a:gd name="connsiteY29" fmla="*/ 940622 h 2062940"/>
                <a:gd name="connsiteX30" fmla="*/ 234980 w 1771020"/>
                <a:gd name="connsiteY30" fmla="*/ 946096 h 2062940"/>
                <a:gd name="connsiteX31" fmla="*/ 577921 w 1771020"/>
                <a:gd name="connsiteY31" fmla="*/ 1309127 h 2062940"/>
                <a:gd name="connsiteX32" fmla="*/ 577921 w 1771020"/>
                <a:gd name="connsiteY32" fmla="*/ 136068 h 2062940"/>
                <a:gd name="connsiteX33" fmla="*/ 713989 w 1771020"/>
                <a:gd name="connsiteY33" fmla="*/ 0 h 2062940"/>
                <a:gd name="connsiteX0" fmla="*/ 1499397 w 1771020"/>
                <a:gd name="connsiteY0" fmla="*/ 1473828 h 2062940"/>
                <a:gd name="connsiteX1" fmla="*/ 839363 w 1771020"/>
                <a:gd name="connsiteY1" fmla="*/ 1482977 h 2062940"/>
                <a:gd name="connsiteX2" fmla="*/ 1507180 w 1771020"/>
                <a:gd name="connsiteY2" fmla="*/ 1512380 h 2062940"/>
                <a:gd name="connsiteX3" fmla="*/ 1499397 w 1771020"/>
                <a:gd name="connsiteY3" fmla="*/ 1473828 h 2062940"/>
                <a:gd name="connsiteX4" fmla="*/ 713989 w 1771020"/>
                <a:gd name="connsiteY4" fmla="*/ 0 h 2062940"/>
                <a:gd name="connsiteX5" fmla="*/ 850057 w 1771020"/>
                <a:gd name="connsiteY5" fmla="*/ 136068 h 2062940"/>
                <a:gd name="connsiteX6" fmla="*/ 850057 w 1771020"/>
                <a:gd name="connsiteY6" fmla="*/ 869155 h 2062940"/>
                <a:gd name="connsiteX7" fmla="*/ 890828 w 1771020"/>
                <a:gd name="connsiteY7" fmla="*/ 869155 h 2062940"/>
                <a:gd name="connsiteX8" fmla="*/ 895719 w 1771020"/>
                <a:gd name="connsiteY8" fmla="*/ 844927 h 2062940"/>
                <a:gd name="connsiteX9" fmla="*/ 1021094 w 1771020"/>
                <a:gd name="connsiteY9" fmla="*/ 761823 h 2062940"/>
                <a:gd name="connsiteX10" fmla="*/ 1146469 w 1771020"/>
                <a:gd name="connsiteY10" fmla="*/ 844927 h 2062940"/>
                <a:gd name="connsiteX11" fmla="*/ 1151360 w 1771020"/>
                <a:gd name="connsiteY11" fmla="*/ 869155 h 2062940"/>
                <a:gd name="connsiteX12" fmla="*/ 1197757 w 1771020"/>
                <a:gd name="connsiteY12" fmla="*/ 869155 h 2062940"/>
                <a:gd name="connsiteX13" fmla="*/ 1202648 w 1771020"/>
                <a:gd name="connsiteY13" fmla="*/ 844927 h 2062940"/>
                <a:gd name="connsiteX14" fmla="*/ 1328023 w 1771020"/>
                <a:gd name="connsiteY14" fmla="*/ 761823 h 2062940"/>
                <a:gd name="connsiteX15" fmla="*/ 1453398 w 1771020"/>
                <a:gd name="connsiteY15" fmla="*/ 844927 h 2062940"/>
                <a:gd name="connsiteX16" fmla="*/ 1458289 w 1771020"/>
                <a:gd name="connsiteY16" fmla="*/ 869155 h 2062940"/>
                <a:gd name="connsiteX17" fmla="*/ 1504686 w 1771020"/>
                <a:gd name="connsiteY17" fmla="*/ 869155 h 2062940"/>
                <a:gd name="connsiteX18" fmla="*/ 1509577 w 1771020"/>
                <a:gd name="connsiteY18" fmla="*/ 844927 h 2062940"/>
                <a:gd name="connsiteX19" fmla="*/ 1634952 w 1771020"/>
                <a:gd name="connsiteY19" fmla="*/ 761823 h 2062940"/>
                <a:gd name="connsiteX20" fmla="*/ 1771020 w 1771020"/>
                <a:gd name="connsiteY20" fmla="*/ 897891 h 2062940"/>
                <a:gd name="connsiteX21" fmla="*/ 1771019 w 1771020"/>
                <a:gd name="connsiteY21" fmla="*/ 1471288 h 2062940"/>
                <a:gd name="connsiteX22" fmla="*/ 1765923 w 1771020"/>
                <a:gd name="connsiteY22" fmla="*/ 1496529 h 2062940"/>
                <a:gd name="connsiteX23" fmla="*/ 1770807 w 1771020"/>
                <a:gd name="connsiteY23" fmla="*/ 1496230 h 2062940"/>
                <a:gd name="connsiteX24" fmla="*/ 729217 w 1771020"/>
                <a:gd name="connsiteY24" fmla="*/ 1871260 h 2062940"/>
                <a:gd name="connsiteX25" fmla="*/ 669868 w 1771020"/>
                <a:gd name="connsiteY25" fmla="*/ 1801725 h 2062940"/>
                <a:gd name="connsiteX26" fmla="*/ 666958 w 1771020"/>
                <a:gd name="connsiteY26" fmla="*/ 1799671 h 2062940"/>
                <a:gd name="connsiteX27" fmla="*/ 37155 w 1771020"/>
                <a:gd name="connsiteY27" fmla="*/ 1132973 h 2062940"/>
                <a:gd name="connsiteX28" fmla="*/ 42629 w 1771020"/>
                <a:gd name="connsiteY28" fmla="*/ 940622 h 2062940"/>
                <a:gd name="connsiteX29" fmla="*/ 234980 w 1771020"/>
                <a:gd name="connsiteY29" fmla="*/ 946096 h 2062940"/>
                <a:gd name="connsiteX30" fmla="*/ 577921 w 1771020"/>
                <a:gd name="connsiteY30" fmla="*/ 1309127 h 2062940"/>
                <a:gd name="connsiteX31" fmla="*/ 577921 w 1771020"/>
                <a:gd name="connsiteY31" fmla="*/ 136068 h 2062940"/>
                <a:gd name="connsiteX32" fmla="*/ 713989 w 1771020"/>
                <a:gd name="connsiteY32" fmla="*/ 0 h 2062940"/>
                <a:gd name="connsiteX0" fmla="*/ 1499397 w 1771020"/>
                <a:gd name="connsiteY0" fmla="*/ 1473828 h 2062940"/>
                <a:gd name="connsiteX1" fmla="*/ 839363 w 1771020"/>
                <a:gd name="connsiteY1" fmla="*/ 1482977 h 2062940"/>
                <a:gd name="connsiteX2" fmla="*/ 1499397 w 1771020"/>
                <a:gd name="connsiteY2" fmla="*/ 1473828 h 2062940"/>
                <a:gd name="connsiteX3" fmla="*/ 713989 w 1771020"/>
                <a:gd name="connsiteY3" fmla="*/ 0 h 2062940"/>
                <a:gd name="connsiteX4" fmla="*/ 850057 w 1771020"/>
                <a:gd name="connsiteY4" fmla="*/ 136068 h 2062940"/>
                <a:gd name="connsiteX5" fmla="*/ 850057 w 1771020"/>
                <a:gd name="connsiteY5" fmla="*/ 869155 h 2062940"/>
                <a:gd name="connsiteX6" fmla="*/ 890828 w 1771020"/>
                <a:gd name="connsiteY6" fmla="*/ 869155 h 2062940"/>
                <a:gd name="connsiteX7" fmla="*/ 895719 w 1771020"/>
                <a:gd name="connsiteY7" fmla="*/ 844927 h 2062940"/>
                <a:gd name="connsiteX8" fmla="*/ 1021094 w 1771020"/>
                <a:gd name="connsiteY8" fmla="*/ 761823 h 2062940"/>
                <a:gd name="connsiteX9" fmla="*/ 1146469 w 1771020"/>
                <a:gd name="connsiteY9" fmla="*/ 844927 h 2062940"/>
                <a:gd name="connsiteX10" fmla="*/ 1151360 w 1771020"/>
                <a:gd name="connsiteY10" fmla="*/ 869155 h 2062940"/>
                <a:gd name="connsiteX11" fmla="*/ 1197757 w 1771020"/>
                <a:gd name="connsiteY11" fmla="*/ 869155 h 2062940"/>
                <a:gd name="connsiteX12" fmla="*/ 1202648 w 1771020"/>
                <a:gd name="connsiteY12" fmla="*/ 844927 h 2062940"/>
                <a:gd name="connsiteX13" fmla="*/ 1328023 w 1771020"/>
                <a:gd name="connsiteY13" fmla="*/ 761823 h 2062940"/>
                <a:gd name="connsiteX14" fmla="*/ 1453398 w 1771020"/>
                <a:gd name="connsiteY14" fmla="*/ 844927 h 2062940"/>
                <a:gd name="connsiteX15" fmla="*/ 1458289 w 1771020"/>
                <a:gd name="connsiteY15" fmla="*/ 869155 h 2062940"/>
                <a:gd name="connsiteX16" fmla="*/ 1504686 w 1771020"/>
                <a:gd name="connsiteY16" fmla="*/ 869155 h 2062940"/>
                <a:gd name="connsiteX17" fmla="*/ 1509577 w 1771020"/>
                <a:gd name="connsiteY17" fmla="*/ 844927 h 2062940"/>
                <a:gd name="connsiteX18" fmla="*/ 1634952 w 1771020"/>
                <a:gd name="connsiteY18" fmla="*/ 761823 h 2062940"/>
                <a:gd name="connsiteX19" fmla="*/ 1771020 w 1771020"/>
                <a:gd name="connsiteY19" fmla="*/ 897891 h 2062940"/>
                <a:gd name="connsiteX20" fmla="*/ 1771019 w 1771020"/>
                <a:gd name="connsiteY20" fmla="*/ 1471288 h 2062940"/>
                <a:gd name="connsiteX21" fmla="*/ 1765923 w 1771020"/>
                <a:gd name="connsiteY21" fmla="*/ 1496529 h 2062940"/>
                <a:gd name="connsiteX22" fmla="*/ 1770807 w 1771020"/>
                <a:gd name="connsiteY22" fmla="*/ 1496230 h 2062940"/>
                <a:gd name="connsiteX23" fmla="*/ 729217 w 1771020"/>
                <a:gd name="connsiteY23" fmla="*/ 1871260 h 2062940"/>
                <a:gd name="connsiteX24" fmla="*/ 669868 w 1771020"/>
                <a:gd name="connsiteY24" fmla="*/ 1801725 h 2062940"/>
                <a:gd name="connsiteX25" fmla="*/ 666958 w 1771020"/>
                <a:gd name="connsiteY25" fmla="*/ 1799671 h 2062940"/>
                <a:gd name="connsiteX26" fmla="*/ 37155 w 1771020"/>
                <a:gd name="connsiteY26" fmla="*/ 1132973 h 2062940"/>
                <a:gd name="connsiteX27" fmla="*/ 42629 w 1771020"/>
                <a:gd name="connsiteY27" fmla="*/ 940622 h 2062940"/>
                <a:gd name="connsiteX28" fmla="*/ 234980 w 1771020"/>
                <a:gd name="connsiteY28" fmla="*/ 946096 h 2062940"/>
                <a:gd name="connsiteX29" fmla="*/ 577921 w 1771020"/>
                <a:gd name="connsiteY29" fmla="*/ 1309127 h 2062940"/>
                <a:gd name="connsiteX30" fmla="*/ 577921 w 1771020"/>
                <a:gd name="connsiteY30" fmla="*/ 136068 h 2062940"/>
                <a:gd name="connsiteX31" fmla="*/ 713989 w 1771020"/>
                <a:gd name="connsiteY31" fmla="*/ 0 h 2062940"/>
                <a:gd name="connsiteX0" fmla="*/ 713989 w 1771020"/>
                <a:gd name="connsiteY0" fmla="*/ 0 h 2062940"/>
                <a:gd name="connsiteX1" fmla="*/ 850057 w 1771020"/>
                <a:gd name="connsiteY1" fmla="*/ 136068 h 2062940"/>
                <a:gd name="connsiteX2" fmla="*/ 850057 w 1771020"/>
                <a:gd name="connsiteY2" fmla="*/ 869155 h 2062940"/>
                <a:gd name="connsiteX3" fmla="*/ 890828 w 1771020"/>
                <a:gd name="connsiteY3" fmla="*/ 869155 h 2062940"/>
                <a:gd name="connsiteX4" fmla="*/ 895719 w 1771020"/>
                <a:gd name="connsiteY4" fmla="*/ 844927 h 2062940"/>
                <a:gd name="connsiteX5" fmla="*/ 1021094 w 1771020"/>
                <a:gd name="connsiteY5" fmla="*/ 761823 h 2062940"/>
                <a:gd name="connsiteX6" fmla="*/ 1146469 w 1771020"/>
                <a:gd name="connsiteY6" fmla="*/ 844927 h 2062940"/>
                <a:gd name="connsiteX7" fmla="*/ 1151360 w 1771020"/>
                <a:gd name="connsiteY7" fmla="*/ 869155 h 2062940"/>
                <a:gd name="connsiteX8" fmla="*/ 1197757 w 1771020"/>
                <a:gd name="connsiteY8" fmla="*/ 869155 h 2062940"/>
                <a:gd name="connsiteX9" fmla="*/ 1202648 w 1771020"/>
                <a:gd name="connsiteY9" fmla="*/ 844927 h 2062940"/>
                <a:gd name="connsiteX10" fmla="*/ 1328023 w 1771020"/>
                <a:gd name="connsiteY10" fmla="*/ 761823 h 2062940"/>
                <a:gd name="connsiteX11" fmla="*/ 1453398 w 1771020"/>
                <a:gd name="connsiteY11" fmla="*/ 844927 h 2062940"/>
                <a:gd name="connsiteX12" fmla="*/ 1458289 w 1771020"/>
                <a:gd name="connsiteY12" fmla="*/ 869155 h 2062940"/>
                <a:gd name="connsiteX13" fmla="*/ 1504686 w 1771020"/>
                <a:gd name="connsiteY13" fmla="*/ 869155 h 2062940"/>
                <a:gd name="connsiteX14" fmla="*/ 1509577 w 1771020"/>
                <a:gd name="connsiteY14" fmla="*/ 844927 h 2062940"/>
                <a:gd name="connsiteX15" fmla="*/ 1634952 w 1771020"/>
                <a:gd name="connsiteY15" fmla="*/ 761823 h 2062940"/>
                <a:gd name="connsiteX16" fmla="*/ 1771020 w 1771020"/>
                <a:gd name="connsiteY16" fmla="*/ 897891 h 2062940"/>
                <a:gd name="connsiteX17" fmla="*/ 1771019 w 1771020"/>
                <a:gd name="connsiteY17" fmla="*/ 1471288 h 2062940"/>
                <a:gd name="connsiteX18" fmla="*/ 1765923 w 1771020"/>
                <a:gd name="connsiteY18" fmla="*/ 1496529 h 2062940"/>
                <a:gd name="connsiteX19" fmla="*/ 1770807 w 1771020"/>
                <a:gd name="connsiteY19" fmla="*/ 1496230 h 2062940"/>
                <a:gd name="connsiteX20" fmla="*/ 729217 w 1771020"/>
                <a:gd name="connsiteY20" fmla="*/ 1871260 h 2062940"/>
                <a:gd name="connsiteX21" fmla="*/ 669868 w 1771020"/>
                <a:gd name="connsiteY21" fmla="*/ 1801725 h 2062940"/>
                <a:gd name="connsiteX22" fmla="*/ 666958 w 1771020"/>
                <a:gd name="connsiteY22" fmla="*/ 1799671 h 2062940"/>
                <a:gd name="connsiteX23" fmla="*/ 37155 w 1771020"/>
                <a:gd name="connsiteY23" fmla="*/ 1132973 h 2062940"/>
                <a:gd name="connsiteX24" fmla="*/ 42629 w 1771020"/>
                <a:gd name="connsiteY24" fmla="*/ 940622 h 2062940"/>
                <a:gd name="connsiteX25" fmla="*/ 234980 w 1771020"/>
                <a:gd name="connsiteY25" fmla="*/ 946096 h 2062940"/>
                <a:gd name="connsiteX26" fmla="*/ 577921 w 1771020"/>
                <a:gd name="connsiteY26" fmla="*/ 1309127 h 2062940"/>
                <a:gd name="connsiteX27" fmla="*/ 577921 w 1771020"/>
                <a:gd name="connsiteY27" fmla="*/ 136068 h 2062940"/>
                <a:gd name="connsiteX28" fmla="*/ 713989 w 1771020"/>
                <a:gd name="connsiteY28" fmla="*/ 0 h 206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020" h="2062940">
                  <a:moveTo>
                    <a:pt x="713989" y="0"/>
                  </a:moveTo>
                  <a:cubicBezTo>
                    <a:pt x="789137" y="0"/>
                    <a:pt x="850057" y="60920"/>
                    <a:pt x="850057" y="136068"/>
                  </a:cubicBezTo>
                  <a:lnTo>
                    <a:pt x="850057" y="869155"/>
                  </a:lnTo>
                  <a:lnTo>
                    <a:pt x="890828" y="869155"/>
                  </a:lnTo>
                  <a:lnTo>
                    <a:pt x="895719" y="844927"/>
                  </a:lnTo>
                  <a:cubicBezTo>
                    <a:pt x="916375" y="796090"/>
                    <a:pt x="964733" y="761823"/>
                    <a:pt x="1021094" y="761823"/>
                  </a:cubicBezTo>
                  <a:cubicBezTo>
                    <a:pt x="1077455" y="761823"/>
                    <a:pt x="1125813" y="796090"/>
                    <a:pt x="1146469" y="844927"/>
                  </a:cubicBezTo>
                  <a:lnTo>
                    <a:pt x="1151360" y="869155"/>
                  </a:lnTo>
                  <a:lnTo>
                    <a:pt x="1197757" y="869155"/>
                  </a:lnTo>
                  <a:lnTo>
                    <a:pt x="1202648" y="844927"/>
                  </a:lnTo>
                  <a:cubicBezTo>
                    <a:pt x="1223304" y="796090"/>
                    <a:pt x="1271662" y="761823"/>
                    <a:pt x="1328023" y="761823"/>
                  </a:cubicBezTo>
                  <a:cubicBezTo>
                    <a:pt x="1384384" y="761823"/>
                    <a:pt x="1432742" y="796090"/>
                    <a:pt x="1453398" y="844927"/>
                  </a:cubicBezTo>
                  <a:lnTo>
                    <a:pt x="1458289" y="869155"/>
                  </a:lnTo>
                  <a:lnTo>
                    <a:pt x="1504686" y="869155"/>
                  </a:lnTo>
                  <a:lnTo>
                    <a:pt x="1509577" y="844927"/>
                  </a:lnTo>
                  <a:cubicBezTo>
                    <a:pt x="1530233" y="796090"/>
                    <a:pt x="1578591" y="761823"/>
                    <a:pt x="1634952" y="761823"/>
                  </a:cubicBezTo>
                  <a:cubicBezTo>
                    <a:pt x="1710100" y="761823"/>
                    <a:pt x="1771020" y="822743"/>
                    <a:pt x="1771020" y="897891"/>
                  </a:cubicBezTo>
                  <a:cubicBezTo>
                    <a:pt x="1771020" y="1089023"/>
                    <a:pt x="1771019" y="1280156"/>
                    <a:pt x="1771019" y="1471288"/>
                  </a:cubicBezTo>
                  <a:lnTo>
                    <a:pt x="1765923" y="1496529"/>
                  </a:lnTo>
                  <a:lnTo>
                    <a:pt x="1770807" y="1496230"/>
                  </a:lnTo>
                  <a:cubicBezTo>
                    <a:pt x="1716486" y="2066242"/>
                    <a:pt x="1088709" y="2234418"/>
                    <a:pt x="729217" y="1871260"/>
                  </a:cubicBezTo>
                  <a:lnTo>
                    <a:pt x="669868" y="1801725"/>
                  </a:lnTo>
                  <a:lnTo>
                    <a:pt x="666958" y="1799671"/>
                  </a:lnTo>
                  <a:lnTo>
                    <a:pt x="37155" y="1132973"/>
                  </a:lnTo>
                  <a:cubicBezTo>
                    <a:pt x="-14450" y="1078345"/>
                    <a:pt x="-11999" y="992226"/>
                    <a:pt x="42629" y="940622"/>
                  </a:cubicBezTo>
                  <a:cubicBezTo>
                    <a:pt x="97257" y="889017"/>
                    <a:pt x="183376" y="891468"/>
                    <a:pt x="234980" y="946096"/>
                  </a:cubicBezTo>
                  <a:lnTo>
                    <a:pt x="577921" y="1309127"/>
                  </a:lnTo>
                  <a:lnTo>
                    <a:pt x="577921" y="136068"/>
                  </a:lnTo>
                  <a:cubicBezTo>
                    <a:pt x="577921" y="60920"/>
                    <a:pt x="638841" y="0"/>
                    <a:pt x="713989" y="0"/>
                  </a:cubicBezTo>
                  <a:close/>
                </a:path>
              </a:pathLst>
            </a:custGeom>
            <a:solidFill>
              <a:schemeClr val="bg1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4" name="Freeform 118">
              <a:extLst>
                <a:ext uri="{FF2B5EF4-FFF2-40B4-BE49-F238E27FC236}">
                  <a16:creationId xmlns:a16="http://schemas.microsoft.com/office/drawing/2014/main" id="{C6889F38-85E5-4ED8-B2BE-E44B4EBF82CE}"/>
                </a:ext>
              </a:extLst>
            </p:cNvPr>
            <p:cNvSpPr/>
            <p:nvPr/>
          </p:nvSpPr>
          <p:spPr>
            <a:xfrm>
              <a:off x="-1333499" y="2492654"/>
              <a:ext cx="83191" cy="1388924"/>
            </a:xfrm>
            <a:custGeom>
              <a:avLst/>
              <a:gdLst>
                <a:gd name="connsiteX0" fmla="*/ 83191 w 83191"/>
                <a:gd name="connsiteY0" fmla="*/ 0 h 1388924"/>
                <a:gd name="connsiteX1" fmla="*/ 83191 w 83191"/>
                <a:gd name="connsiteY1" fmla="*/ 1388924 h 1388924"/>
                <a:gd name="connsiteX2" fmla="*/ 0 w 83191"/>
                <a:gd name="connsiteY2" fmla="*/ 1301119 h 1388924"/>
                <a:gd name="connsiteX3" fmla="*/ 0 w 83191"/>
                <a:gd name="connsiteY3" fmla="*/ 125123 h 1388924"/>
                <a:gd name="connsiteX4" fmla="*/ 82899 w 83191"/>
                <a:gd name="connsiteY4" fmla="*/ 59 h 1388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191" h="1388924">
                  <a:moveTo>
                    <a:pt x="83191" y="0"/>
                  </a:moveTo>
                  <a:lnTo>
                    <a:pt x="83191" y="1388924"/>
                  </a:lnTo>
                  <a:lnTo>
                    <a:pt x="0" y="1301119"/>
                  </a:lnTo>
                  <a:lnTo>
                    <a:pt x="0" y="125123"/>
                  </a:lnTo>
                  <a:cubicBezTo>
                    <a:pt x="0" y="68902"/>
                    <a:pt x="34183" y="20664"/>
                    <a:pt x="82899" y="59"/>
                  </a:cubicBezTo>
                  <a:close/>
                </a:path>
              </a:pathLst>
            </a:custGeom>
            <a:solidFill>
              <a:srgbClr val="E2E9EC"/>
            </a:solidFill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  <p:sp>
          <p:nvSpPr>
            <p:cNvPr id="95" name="Freeform 119">
              <a:extLst>
                <a:ext uri="{FF2B5EF4-FFF2-40B4-BE49-F238E27FC236}">
                  <a16:creationId xmlns:a16="http://schemas.microsoft.com/office/drawing/2014/main" id="{C5E73D46-E113-4C24-A126-922829C39586}"/>
                </a:ext>
              </a:extLst>
            </p:cNvPr>
            <p:cNvSpPr/>
            <p:nvPr/>
          </p:nvSpPr>
          <p:spPr>
            <a:xfrm>
              <a:off x="-1912095" y="2482045"/>
              <a:ext cx="1771020" cy="2062940"/>
            </a:xfrm>
            <a:custGeom>
              <a:avLst/>
              <a:gdLst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847641 w 1771020"/>
                <a:gd name="connsiteY4" fmla="*/ 1594648 h 2062940"/>
                <a:gd name="connsiteX5" fmla="*/ 889745 w 1771020"/>
                <a:gd name="connsiteY5" fmla="*/ 1550205 h 2062940"/>
                <a:gd name="connsiteX6" fmla="*/ 1507180 w 1771020"/>
                <a:gd name="connsiteY6" fmla="*/ 1512380 h 2062940"/>
                <a:gd name="connsiteX7" fmla="*/ 1499397 w 1771020"/>
                <a:gd name="connsiteY7" fmla="*/ 1473828 h 2062940"/>
                <a:gd name="connsiteX8" fmla="*/ 713989 w 1771020"/>
                <a:gd name="connsiteY8" fmla="*/ 0 h 2062940"/>
                <a:gd name="connsiteX9" fmla="*/ 850057 w 1771020"/>
                <a:gd name="connsiteY9" fmla="*/ 136068 h 2062940"/>
                <a:gd name="connsiteX10" fmla="*/ 850057 w 1771020"/>
                <a:gd name="connsiteY10" fmla="*/ 869155 h 2062940"/>
                <a:gd name="connsiteX11" fmla="*/ 890828 w 1771020"/>
                <a:gd name="connsiteY11" fmla="*/ 869155 h 2062940"/>
                <a:gd name="connsiteX12" fmla="*/ 895719 w 1771020"/>
                <a:gd name="connsiteY12" fmla="*/ 844927 h 2062940"/>
                <a:gd name="connsiteX13" fmla="*/ 1021094 w 1771020"/>
                <a:gd name="connsiteY13" fmla="*/ 761823 h 2062940"/>
                <a:gd name="connsiteX14" fmla="*/ 1146469 w 1771020"/>
                <a:gd name="connsiteY14" fmla="*/ 844927 h 2062940"/>
                <a:gd name="connsiteX15" fmla="*/ 1151360 w 1771020"/>
                <a:gd name="connsiteY15" fmla="*/ 869155 h 2062940"/>
                <a:gd name="connsiteX16" fmla="*/ 1197757 w 1771020"/>
                <a:gd name="connsiteY16" fmla="*/ 869155 h 2062940"/>
                <a:gd name="connsiteX17" fmla="*/ 1202648 w 1771020"/>
                <a:gd name="connsiteY17" fmla="*/ 844927 h 2062940"/>
                <a:gd name="connsiteX18" fmla="*/ 1328023 w 1771020"/>
                <a:gd name="connsiteY18" fmla="*/ 761823 h 2062940"/>
                <a:gd name="connsiteX19" fmla="*/ 1453398 w 1771020"/>
                <a:gd name="connsiteY19" fmla="*/ 844927 h 2062940"/>
                <a:gd name="connsiteX20" fmla="*/ 1458289 w 1771020"/>
                <a:gd name="connsiteY20" fmla="*/ 869155 h 2062940"/>
                <a:gd name="connsiteX21" fmla="*/ 1504686 w 1771020"/>
                <a:gd name="connsiteY21" fmla="*/ 869155 h 2062940"/>
                <a:gd name="connsiteX22" fmla="*/ 1509577 w 1771020"/>
                <a:gd name="connsiteY22" fmla="*/ 844927 h 2062940"/>
                <a:gd name="connsiteX23" fmla="*/ 1634952 w 1771020"/>
                <a:gd name="connsiteY23" fmla="*/ 761823 h 2062940"/>
                <a:gd name="connsiteX24" fmla="*/ 1771020 w 1771020"/>
                <a:gd name="connsiteY24" fmla="*/ 897891 h 2062940"/>
                <a:gd name="connsiteX25" fmla="*/ 1771019 w 1771020"/>
                <a:gd name="connsiteY25" fmla="*/ 1471288 h 2062940"/>
                <a:gd name="connsiteX26" fmla="*/ 1765923 w 1771020"/>
                <a:gd name="connsiteY26" fmla="*/ 1496529 h 2062940"/>
                <a:gd name="connsiteX27" fmla="*/ 1770807 w 1771020"/>
                <a:gd name="connsiteY27" fmla="*/ 1496230 h 2062940"/>
                <a:gd name="connsiteX28" fmla="*/ 729217 w 1771020"/>
                <a:gd name="connsiteY28" fmla="*/ 1871260 h 2062940"/>
                <a:gd name="connsiteX29" fmla="*/ 669868 w 1771020"/>
                <a:gd name="connsiteY29" fmla="*/ 1801725 h 2062940"/>
                <a:gd name="connsiteX30" fmla="*/ 666958 w 1771020"/>
                <a:gd name="connsiteY30" fmla="*/ 1799671 h 2062940"/>
                <a:gd name="connsiteX31" fmla="*/ 37155 w 1771020"/>
                <a:gd name="connsiteY31" fmla="*/ 1132973 h 2062940"/>
                <a:gd name="connsiteX32" fmla="*/ 42629 w 1771020"/>
                <a:gd name="connsiteY32" fmla="*/ 940622 h 2062940"/>
                <a:gd name="connsiteX33" fmla="*/ 234980 w 1771020"/>
                <a:gd name="connsiteY33" fmla="*/ 946096 h 2062940"/>
                <a:gd name="connsiteX34" fmla="*/ 577921 w 1771020"/>
                <a:gd name="connsiteY34" fmla="*/ 1309127 h 2062940"/>
                <a:gd name="connsiteX35" fmla="*/ 577921 w 1771020"/>
                <a:gd name="connsiteY35" fmla="*/ 136068 h 2062940"/>
                <a:gd name="connsiteX36" fmla="*/ 713989 w 1771020"/>
                <a:gd name="connsiteY36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847641 w 1771020"/>
                <a:gd name="connsiteY4" fmla="*/ 1594648 h 2062940"/>
                <a:gd name="connsiteX5" fmla="*/ 1507180 w 1771020"/>
                <a:gd name="connsiteY5" fmla="*/ 1512380 h 2062940"/>
                <a:gd name="connsiteX6" fmla="*/ 1499397 w 1771020"/>
                <a:gd name="connsiteY6" fmla="*/ 1473828 h 2062940"/>
                <a:gd name="connsiteX7" fmla="*/ 841210 w 1771020"/>
                <a:gd name="connsiteY7" fmla="*/ 1473828 h 2062940"/>
                <a:gd name="connsiteX8" fmla="*/ 713989 w 1771020"/>
                <a:gd name="connsiteY8" fmla="*/ 0 h 2062940"/>
                <a:gd name="connsiteX9" fmla="*/ 850057 w 1771020"/>
                <a:gd name="connsiteY9" fmla="*/ 136068 h 2062940"/>
                <a:gd name="connsiteX10" fmla="*/ 850057 w 1771020"/>
                <a:gd name="connsiteY10" fmla="*/ 869155 h 2062940"/>
                <a:gd name="connsiteX11" fmla="*/ 890828 w 1771020"/>
                <a:gd name="connsiteY11" fmla="*/ 869155 h 2062940"/>
                <a:gd name="connsiteX12" fmla="*/ 895719 w 1771020"/>
                <a:gd name="connsiteY12" fmla="*/ 844927 h 2062940"/>
                <a:gd name="connsiteX13" fmla="*/ 1021094 w 1771020"/>
                <a:gd name="connsiteY13" fmla="*/ 761823 h 2062940"/>
                <a:gd name="connsiteX14" fmla="*/ 1146469 w 1771020"/>
                <a:gd name="connsiteY14" fmla="*/ 844927 h 2062940"/>
                <a:gd name="connsiteX15" fmla="*/ 1151360 w 1771020"/>
                <a:gd name="connsiteY15" fmla="*/ 869155 h 2062940"/>
                <a:gd name="connsiteX16" fmla="*/ 1197757 w 1771020"/>
                <a:gd name="connsiteY16" fmla="*/ 869155 h 2062940"/>
                <a:gd name="connsiteX17" fmla="*/ 1202648 w 1771020"/>
                <a:gd name="connsiteY17" fmla="*/ 844927 h 2062940"/>
                <a:gd name="connsiteX18" fmla="*/ 1328023 w 1771020"/>
                <a:gd name="connsiteY18" fmla="*/ 761823 h 2062940"/>
                <a:gd name="connsiteX19" fmla="*/ 1453398 w 1771020"/>
                <a:gd name="connsiteY19" fmla="*/ 844927 h 2062940"/>
                <a:gd name="connsiteX20" fmla="*/ 1458289 w 1771020"/>
                <a:gd name="connsiteY20" fmla="*/ 869155 h 2062940"/>
                <a:gd name="connsiteX21" fmla="*/ 1504686 w 1771020"/>
                <a:gd name="connsiteY21" fmla="*/ 869155 h 2062940"/>
                <a:gd name="connsiteX22" fmla="*/ 1509577 w 1771020"/>
                <a:gd name="connsiteY22" fmla="*/ 844927 h 2062940"/>
                <a:gd name="connsiteX23" fmla="*/ 1634952 w 1771020"/>
                <a:gd name="connsiteY23" fmla="*/ 761823 h 2062940"/>
                <a:gd name="connsiteX24" fmla="*/ 1771020 w 1771020"/>
                <a:gd name="connsiteY24" fmla="*/ 897891 h 2062940"/>
                <a:gd name="connsiteX25" fmla="*/ 1771019 w 1771020"/>
                <a:gd name="connsiteY25" fmla="*/ 1471288 h 2062940"/>
                <a:gd name="connsiteX26" fmla="*/ 1765923 w 1771020"/>
                <a:gd name="connsiteY26" fmla="*/ 1496529 h 2062940"/>
                <a:gd name="connsiteX27" fmla="*/ 1770807 w 1771020"/>
                <a:gd name="connsiteY27" fmla="*/ 1496230 h 2062940"/>
                <a:gd name="connsiteX28" fmla="*/ 729217 w 1771020"/>
                <a:gd name="connsiteY28" fmla="*/ 1871260 h 2062940"/>
                <a:gd name="connsiteX29" fmla="*/ 669868 w 1771020"/>
                <a:gd name="connsiteY29" fmla="*/ 1801725 h 2062940"/>
                <a:gd name="connsiteX30" fmla="*/ 666958 w 1771020"/>
                <a:gd name="connsiteY30" fmla="*/ 1799671 h 2062940"/>
                <a:gd name="connsiteX31" fmla="*/ 37155 w 1771020"/>
                <a:gd name="connsiteY31" fmla="*/ 1132973 h 2062940"/>
                <a:gd name="connsiteX32" fmla="*/ 42629 w 1771020"/>
                <a:gd name="connsiteY32" fmla="*/ 940622 h 2062940"/>
                <a:gd name="connsiteX33" fmla="*/ 234980 w 1771020"/>
                <a:gd name="connsiteY33" fmla="*/ 946096 h 2062940"/>
                <a:gd name="connsiteX34" fmla="*/ 577921 w 1771020"/>
                <a:gd name="connsiteY34" fmla="*/ 1309127 h 2062940"/>
                <a:gd name="connsiteX35" fmla="*/ 577921 w 1771020"/>
                <a:gd name="connsiteY35" fmla="*/ 136068 h 2062940"/>
                <a:gd name="connsiteX36" fmla="*/ 713989 w 1771020"/>
                <a:gd name="connsiteY36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793588 w 1771020"/>
                <a:gd name="connsiteY3" fmla="*/ 1537429 h 2062940"/>
                <a:gd name="connsiteX4" fmla="*/ 1507180 w 1771020"/>
                <a:gd name="connsiteY4" fmla="*/ 1512380 h 2062940"/>
                <a:gd name="connsiteX5" fmla="*/ 1499397 w 1771020"/>
                <a:gd name="connsiteY5" fmla="*/ 1473828 h 2062940"/>
                <a:gd name="connsiteX6" fmla="*/ 841210 w 1771020"/>
                <a:gd name="connsiteY6" fmla="*/ 1473828 h 2062940"/>
                <a:gd name="connsiteX7" fmla="*/ 713989 w 1771020"/>
                <a:gd name="connsiteY7" fmla="*/ 0 h 2062940"/>
                <a:gd name="connsiteX8" fmla="*/ 850057 w 1771020"/>
                <a:gd name="connsiteY8" fmla="*/ 136068 h 2062940"/>
                <a:gd name="connsiteX9" fmla="*/ 850057 w 1771020"/>
                <a:gd name="connsiteY9" fmla="*/ 869155 h 2062940"/>
                <a:gd name="connsiteX10" fmla="*/ 890828 w 1771020"/>
                <a:gd name="connsiteY10" fmla="*/ 869155 h 2062940"/>
                <a:gd name="connsiteX11" fmla="*/ 895719 w 1771020"/>
                <a:gd name="connsiteY11" fmla="*/ 844927 h 2062940"/>
                <a:gd name="connsiteX12" fmla="*/ 1021094 w 1771020"/>
                <a:gd name="connsiteY12" fmla="*/ 761823 h 2062940"/>
                <a:gd name="connsiteX13" fmla="*/ 1146469 w 1771020"/>
                <a:gd name="connsiteY13" fmla="*/ 844927 h 2062940"/>
                <a:gd name="connsiteX14" fmla="*/ 1151360 w 1771020"/>
                <a:gd name="connsiteY14" fmla="*/ 869155 h 2062940"/>
                <a:gd name="connsiteX15" fmla="*/ 1197757 w 1771020"/>
                <a:gd name="connsiteY15" fmla="*/ 869155 h 2062940"/>
                <a:gd name="connsiteX16" fmla="*/ 1202648 w 1771020"/>
                <a:gd name="connsiteY16" fmla="*/ 844927 h 2062940"/>
                <a:gd name="connsiteX17" fmla="*/ 1328023 w 1771020"/>
                <a:gd name="connsiteY17" fmla="*/ 761823 h 2062940"/>
                <a:gd name="connsiteX18" fmla="*/ 1453398 w 1771020"/>
                <a:gd name="connsiteY18" fmla="*/ 844927 h 2062940"/>
                <a:gd name="connsiteX19" fmla="*/ 1458289 w 1771020"/>
                <a:gd name="connsiteY19" fmla="*/ 869155 h 2062940"/>
                <a:gd name="connsiteX20" fmla="*/ 1504686 w 1771020"/>
                <a:gd name="connsiteY20" fmla="*/ 869155 h 2062940"/>
                <a:gd name="connsiteX21" fmla="*/ 1509577 w 1771020"/>
                <a:gd name="connsiteY21" fmla="*/ 844927 h 2062940"/>
                <a:gd name="connsiteX22" fmla="*/ 1634952 w 1771020"/>
                <a:gd name="connsiteY22" fmla="*/ 761823 h 2062940"/>
                <a:gd name="connsiteX23" fmla="*/ 1771020 w 1771020"/>
                <a:gd name="connsiteY23" fmla="*/ 897891 h 2062940"/>
                <a:gd name="connsiteX24" fmla="*/ 1771019 w 1771020"/>
                <a:gd name="connsiteY24" fmla="*/ 1471288 h 2062940"/>
                <a:gd name="connsiteX25" fmla="*/ 1765923 w 1771020"/>
                <a:gd name="connsiteY25" fmla="*/ 1496529 h 2062940"/>
                <a:gd name="connsiteX26" fmla="*/ 1770807 w 1771020"/>
                <a:gd name="connsiteY26" fmla="*/ 1496230 h 2062940"/>
                <a:gd name="connsiteX27" fmla="*/ 729217 w 1771020"/>
                <a:gd name="connsiteY27" fmla="*/ 1871260 h 2062940"/>
                <a:gd name="connsiteX28" fmla="*/ 669868 w 1771020"/>
                <a:gd name="connsiteY28" fmla="*/ 1801725 h 2062940"/>
                <a:gd name="connsiteX29" fmla="*/ 666958 w 1771020"/>
                <a:gd name="connsiteY29" fmla="*/ 1799671 h 2062940"/>
                <a:gd name="connsiteX30" fmla="*/ 37155 w 1771020"/>
                <a:gd name="connsiteY30" fmla="*/ 1132973 h 2062940"/>
                <a:gd name="connsiteX31" fmla="*/ 42629 w 1771020"/>
                <a:gd name="connsiteY31" fmla="*/ 940622 h 2062940"/>
                <a:gd name="connsiteX32" fmla="*/ 234980 w 1771020"/>
                <a:gd name="connsiteY32" fmla="*/ 946096 h 2062940"/>
                <a:gd name="connsiteX33" fmla="*/ 577921 w 1771020"/>
                <a:gd name="connsiteY33" fmla="*/ 1309127 h 2062940"/>
                <a:gd name="connsiteX34" fmla="*/ 577921 w 1771020"/>
                <a:gd name="connsiteY34" fmla="*/ 136068 h 2062940"/>
                <a:gd name="connsiteX35" fmla="*/ 713989 w 1771020"/>
                <a:gd name="connsiteY35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810203 w 1771020"/>
                <a:gd name="connsiteY2" fmla="*/ 1526228 h 2062940"/>
                <a:gd name="connsiteX3" fmla="*/ 1507180 w 1771020"/>
                <a:gd name="connsiteY3" fmla="*/ 1512380 h 2062940"/>
                <a:gd name="connsiteX4" fmla="*/ 1499397 w 1771020"/>
                <a:gd name="connsiteY4" fmla="*/ 1473828 h 2062940"/>
                <a:gd name="connsiteX5" fmla="*/ 841210 w 1771020"/>
                <a:gd name="connsiteY5" fmla="*/ 1473828 h 2062940"/>
                <a:gd name="connsiteX6" fmla="*/ 713989 w 1771020"/>
                <a:gd name="connsiteY6" fmla="*/ 0 h 2062940"/>
                <a:gd name="connsiteX7" fmla="*/ 850057 w 1771020"/>
                <a:gd name="connsiteY7" fmla="*/ 136068 h 2062940"/>
                <a:gd name="connsiteX8" fmla="*/ 850057 w 1771020"/>
                <a:gd name="connsiteY8" fmla="*/ 869155 h 2062940"/>
                <a:gd name="connsiteX9" fmla="*/ 890828 w 1771020"/>
                <a:gd name="connsiteY9" fmla="*/ 869155 h 2062940"/>
                <a:gd name="connsiteX10" fmla="*/ 895719 w 1771020"/>
                <a:gd name="connsiteY10" fmla="*/ 844927 h 2062940"/>
                <a:gd name="connsiteX11" fmla="*/ 1021094 w 1771020"/>
                <a:gd name="connsiteY11" fmla="*/ 761823 h 2062940"/>
                <a:gd name="connsiteX12" fmla="*/ 1146469 w 1771020"/>
                <a:gd name="connsiteY12" fmla="*/ 844927 h 2062940"/>
                <a:gd name="connsiteX13" fmla="*/ 1151360 w 1771020"/>
                <a:gd name="connsiteY13" fmla="*/ 869155 h 2062940"/>
                <a:gd name="connsiteX14" fmla="*/ 1197757 w 1771020"/>
                <a:gd name="connsiteY14" fmla="*/ 869155 h 2062940"/>
                <a:gd name="connsiteX15" fmla="*/ 1202648 w 1771020"/>
                <a:gd name="connsiteY15" fmla="*/ 844927 h 2062940"/>
                <a:gd name="connsiteX16" fmla="*/ 1328023 w 1771020"/>
                <a:gd name="connsiteY16" fmla="*/ 761823 h 2062940"/>
                <a:gd name="connsiteX17" fmla="*/ 1453398 w 1771020"/>
                <a:gd name="connsiteY17" fmla="*/ 844927 h 2062940"/>
                <a:gd name="connsiteX18" fmla="*/ 1458289 w 1771020"/>
                <a:gd name="connsiteY18" fmla="*/ 869155 h 2062940"/>
                <a:gd name="connsiteX19" fmla="*/ 1504686 w 1771020"/>
                <a:gd name="connsiteY19" fmla="*/ 869155 h 2062940"/>
                <a:gd name="connsiteX20" fmla="*/ 1509577 w 1771020"/>
                <a:gd name="connsiteY20" fmla="*/ 844927 h 2062940"/>
                <a:gd name="connsiteX21" fmla="*/ 1634952 w 1771020"/>
                <a:gd name="connsiteY21" fmla="*/ 761823 h 2062940"/>
                <a:gd name="connsiteX22" fmla="*/ 1771020 w 1771020"/>
                <a:gd name="connsiteY22" fmla="*/ 897891 h 2062940"/>
                <a:gd name="connsiteX23" fmla="*/ 1771019 w 1771020"/>
                <a:gd name="connsiteY23" fmla="*/ 1471288 h 2062940"/>
                <a:gd name="connsiteX24" fmla="*/ 1765923 w 1771020"/>
                <a:gd name="connsiteY24" fmla="*/ 1496529 h 2062940"/>
                <a:gd name="connsiteX25" fmla="*/ 1770807 w 1771020"/>
                <a:gd name="connsiteY25" fmla="*/ 1496230 h 2062940"/>
                <a:gd name="connsiteX26" fmla="*/ 729217 w 1771020"/>
                <a:gd name="connsiteY26" fmla="*/ 1871260 h 2062940"/>
                <a:gd name="connsiteX27" fmla="*/ 669868 w 1771020"/>
                <a:gd name="connsiteY27" fmla="*/ 1801725 h 2062940"/>
                <a:gd name="connsiteX28" fmla="*/ 666958 w 1771020"/>
                <a:gd name="connsiteY28" fmla="*/ 1799671 h 2062940"/>
                <a:gd name="connsiteX29" fmla="*/ 37155 w 1771020"/>
                <a:gd name="connsiteY29" fmla="*/ 1132973 h 2062940"/>
                <a:gd name="connsiteX30" fmla="*/ 42629 w 1771020"/>
                <a:gd name="connsiteY30" fmla="*/ 940622 h 2062940"/>
                <a:gd name="connsiteX31" fmla="*/ 234980 w 1771020"/>
                <a:gd name="connsiteY31" fmla="*/ 946096 h 2062940"/>
                <a:gd name="connsiteX32" fmla="*/ 577921 w 1771020"/>
                <a:gd name="connsiteY32" fmla="*/ 1309127 h 2062940"/>
                <a:gd name="connsiteX33" fmla="*/ 577921 w 1771020"/>
                <a:gd name="connsiteY33" fmla="*/ 136068 h 2062940"/>
                <a:gd name="connsiteX34" fmla="*/ 713989 w 1771020"/>
                <a:gd name="connsiteY34" fmla="*/ 0 h 2062940"/>
                <a:gd name="connsiteX0" fmla="*/ 841210 w 1771020"/>
                <a:gd name="connsiteY0" fmla="*/ 1473828 h 2062940"/>
                <a:gd name="connsiteX1" fmla="*/ 839363 w 1771020"/>
                <a:gd name="connsiteY1" fmla="*/ 1482977 h 2062940"/>
                <a:gd name="connsiteX2" fmla="*/ 1507180 w 1771020"/>
                <a:gd name="connsiteY2" fmla="*/ 1512380 h 2062940"/>
                <a:gd name="connsiteX3" fmla="*/ 1499397 w 1771020"/>
                <a:gd name="connsiteY3" fmla="*/ 1473828 h 2062940"/>
                <a:gd name="connsiteX4" fmla="*/ 841210 w 1771020"/>
                <a:gd name="connsiteY4" fmla="*/ 1473828 h 2062940"/>
                <a:gd name="connsiteX5" fmla="*/ 713989 w 1771020"/>
                <a:gd name="connsiteY5" fmla="*/ 0 h 2062940"/>
                <a:gd name="connsiteX6" fmla="*/ 850057 w 1771020"/>
                <a:gd name="connsiteY6" fmla="*/ 136068 h 2062940"/>
                <a:gd name="connsiteX7" fmla="*/ 850057 w 1771020"/>
                <a:gd name="connsiteY7" fmla="*/ 869155 h 2062940"/>
                <a:gd name="connsiteX8" fmla="*/ 890828 w 1771020"/>
                <a:gd name="connsiteY8" fmla="*/ 869155 h 2062940"/>
                <a:gd name="connsiteX9" fmla="*/ 895719 w 1771020"/>
                <a:gd name="connsiteY9" fmla="*/ 844927 h 2062940"/>
                <a:gd name="connsiteX10" fmla="*/ 1021094 w 1771020"/>
                <a:gd name="connsiteY10" fmla="*/ 761823 h 2062940"/>
                <a:gd name="connsiteX11" fmla="*/ 1146469 w 1771020"/>
                <a:gd name="connsiteY11" fmla="*/ 844927 h 2062940"/>
                <a:gd name="connsiteX12" fmla="*/ 1151360 w 1771020"/>
                <a:gd name="connsiteY12" fmla="*/ 869155 h 2062940"/>
                <a:gd name="connsiteX13" fmla="*/ 1197757 w 1771020"/>
                <a:gd name="connsiteY13" fmla="*/ 869155 h 2062940"/>
                <a:gd name="connsiteX14" fmla="*/ 1202648 w 1771020"/>
                <a:gd name="connsiteY14" fmla="*/ 844927 h 2062940"/>
                <a:gd name="connsiteX15" fmla="*/ 1328023 w 1771020"/>
                <a:gd name="connsiteY15" fmla="*/ 761823 h 2062940"/>
                <a:gd name="connsiteX16" fmla="*/ 1453398 w 1771020"/>
                <a:gd name="connsiteY16" fmla="*/ 844927 h 2062940"/>
                <a:gd name="connsiteX17" fmla="*/ 1458289 w 1771020"/>
                <a:gd name="connsiteY17" fmla="*/ 869155 h 2062940"/>
                <a:gd name="connsiteX18" fmla="*/ 1504686 w 1771020"/>
                <a:gd name="connsiteY18" fmla="*/ 869155 h 2062940"/>
                <a:gd name="connsiteX19" fmla="*/ 1509577 w 1771020"/>
                <a:gd name="connsiteY19" fmla="*/ 844927 h 2062940"/>
                <a:gd name="connsiteX20" fmla="*/ 1634952 w 1771020"/>
                <a:gd name="connsiteY20" fmla="*/ 761823 h 2062940"/>
                <a:gd name="connsiteX21" fmla="*/ 1771020 w 1771020"/>
                <a:gd name="connsiteY21" fmla="*/ 897891 h 2062940"/>
                <a:gd name="connsiteX22" fmla="*/ 1771019 w 1771020"/>
                <a:gd name="connsiteY22" fmla="*/ 1471288 h 2062940"/>
                <a:gd name="connsiteX23" fmla="*/ 1765923 w 1771020"/>
                <a:gd name="connsiteY23" fmla="*/ 1496529 h 2062940"/>
                <a:gd name="connsiteX24" fmla="*/ 1770807 w 1771020"/>
                <a:gd name="connsiteY24" fmla="*/ 1496230 h 2062940"/>
                <a:gd name="connsiteX25" fmla="*/ 729217 w 1771020"/>
                <a:gd name="connsiteY25" fmla="*/ 1871260 h 2062940"/>
                <a:gd name="connsiteX26" fmla="*/ 669868 w 1771020"/>
                <a:gd name="connsiteY26" fmla="*/ 1801725 h 2062940"/>
                <a:gd name="connsiteX27" fmla="*/ 666958 w 1771020"/>
                <a:gd name="connsiteY27" fmla="*/ 1799671 h 2062940"/>
                <a:gd name="connsiteX28" fmla="*/ 37155 w 1771020"/>
                <a:gd name="connsiteY28" fmla="*/ 1132973 h 2062940"/>
                <a:gd name="connsiteX29" fmla="*/ 42629 w 1771020"/>
                <a:gd name="connsiteY29" fmla="*/ 940622 h 2062940"/>
                <a:gd name="connsiteX30" fmla="*/ 234980 w 1771020"/>
                <a:gd name="connsiteY30" fmla="*/ 946096 h 2062940"/>
                <a:gd name="connsiteX31" fmla="*/ 577921 w 1771020"/>
                <a:gd name="connsiteY31" fmla="*/ 1309127 h 2062940"/>
                <a:gd name="connsiteX32" fmla="*/ 577921 w 1771020"/>
                <a:gd name="connsiteY32" fmla="*/ 136068 h 2062940"/>
                <a:gd name="connsiteX33" fmla="*/ 713989 w 1771020"/>
                <a:gd name="connsiteY33" fmla="*/ 0 h 2062940"/>
                <a:gd name="connsiteX0" fmla="*/ 1499397 w 1771020"/>
                <a:gd name="connsiteY0" fmla="*/ 1473828 h 2062940"/>
                <a:gd name="connsiteX1" fmla="*/ 839363 w 1771020"/>
                <a:gd name="connsiteY1" fmla="*/ 1482977 h 2062940"/>
                <a:gd name="connsiteX2" fmla="*/ 1507180 w 1771020"/>
                <a:gd name="connsiteY2" fmla="*/ 1512380 h 2062940"/>
                <a:gd name="connsiteX3" fmla="*/ 1499397 w 1771020"/>
                <a:gd name="connsiteY3" fmla="*/ 1473828 h 2062940"/>
                <a:gd name="connsiteX4" fmla="*/ 713989 w 1771020"/>
                <a:gd name="connsiteY4" fmla="*/ 0 h 2062940"/>
                <a:gd name="connsiteX5" fmla="*/ 850057 w 1771020"/>
                <a:gd name="connsiteY5" fmla="*/ 136068 h 2062940"/>
                <a:gd name="connsiteX6" fmla="*/ 850057 w 1771020"/>
                <a:gd name="connsiteY6" fmla="*/ 869155 h 2062940"/>
                <a:gd name="connsiteX7" fmla="*/ 890828 w 1771020"/>
                <a:gd name="connsiteY7" fmla="*/ 869155 h 2062940"/>
                <a:gd name="connsiteX8" fmla="*/ 895719 w 1771020"/>
                <a:gd name="connsiteY8" fmla="*/ 844927 h 2062940"/>
                <a:gd name="connsiteX9" fmla="*/ 1021094 w 1771020"/>
                <a:gd name="connsiteY9" fmla="*/ 761823 h 2062940"/>
                <a:gd name="connsiteX10" fmla="*/ 1146469 w 1771020"/>
                <a:gd name="connsiteY10" fmla="*/ 844927 h 2062940"/>
                <a:gd name="connsiteX11" fmla="*/ 1151360 w 1771020"/>
                <a:gd name="connsiteY11" fmla="*/ 869155 h 2062940"/>
                <a:gd name="connsiteX12" fmla="*/ 1197757 w 1771020"/>
                <a:gd name="connsiteY12" fmla="*/ 869155 h 2062940"/>
                <a:gd name="connsiteX13" fmla="*/ 1202648 w 1771020"/>
                <a:gd name="connsiteY13" fmla="*/ 844927 h 2062940"/>
                <a:gd name="connsiteX14" fmla="*/ 1328023 w 1771020"/>
                <a:gd name="connsiteY14" fmla="*/ 761823 h 2062940"/>
                <a:gd name="connsiteX15" fmla="*/ 1453398 w 1771020"/>
                <a:gd name="connsiteY15" fmla="*/ 844927 h 2062940"/>
                <a:gd name="connsiteX16" fmla="*/ 1458289 w 1771020"/>
                <a:gd name="connsiteY16" fmla="*/ 869155 h 2062940"/>
                <a:gd name="connsiteX17" fmla="*/ 1504686 w 1771020"/>
                <a:gd name="connsiteY17" fmla="*/ 869155 h 2062940"/>
                <a:gd name="connsiteX18" fmla="*/ 1509577 w 1771020"/>
                <a:gd name="connsiteY18" fmla="*/ 844927 h 2062940"/>
                <a:gd name="connsiteX19" fmla="*/ 1634952 w 1771020"/>
                <a:gd name="connsiteY19" fmla="*/ 761823 h 2062940"/>
                <a:gd name="connsiteX20" fmla="*/ 1771020 w 1771020"/>
                <a:gd name="connsiteY20" fmla="*/ 897891 h 2062940"/>
                <a:gd name="connsiteX21" fmla="*/ 1771019 w 1771020"/>
                <a:gd name="connsiteY21" fmla="*/ 1471288 h 2062940"/>
                <a:gd name="connsiteX22" fmla="*/ 1765923 w 1771020"/>
                <a:gd name="connsiteY22" fmla="*/ 1496529 h 2062940"/>
                <a:gd name="connsiteX23" fmla="*/ 1770807 w 1771020"/>
                <a:gd name="connsiteY23" fmla="*/ 1496230 h 2062940"/>
                <a:gd name="connsiteX24" fmla="*/ 729217 w 1771020"/>
                <a:gd name="connsiteY24" fmla="*/ 1871260 h 2062940"/>
                <a:gd name="connsiteX25" fmla="*/ 669868 w 1771020"/>
                <a:gd name="connsiteY25" fmla="*/ 1801725 h 2062940"/>
                <a:gd name="connsiteX26" fmla="*/ 666958 w 1771020"/>
                <a:gd name="connsiteY26" fmla="*/ 1799671 h 2062940"/>
                <a:gd name="connsiteX27" fmla="*/ 37155 w 1771020"/>
                <a:gd name="connsiteY27" fmla="*/ 1132973 h 2062940"/>
                <a:gd name="connsiteX28" fmla="*/ 42629 w 1771020"/>
                <a:gd name="connsiteY28" fmla="*/ 940622 h 2062940"/>
                <a:gd name="connsiteX29" fmla="*/ 234980 w 1771020"/>
                <a:gd name="connsiteY29" fmla="*/ 946096 h 2062940"/>
                <a:gd name="connsiteX30" fmla="*/ 577921 w 1771020"/>
                <a:gd name="connsiteY30" fmla="*/ 1309127 h 2062940"/>
                <a:gd name="connsiteX31" fmla="*/ 577921 w 1771020"/>
                <a:gd name="connsiteY31" fmla="*/ 136068 h 2062940"/>
                <a:gd name="connsiteX32" fmla="*/ 713989 w 1771020"/>
                <a:gd name="connsiteY32" fmla="*/ 0 h 2062940"/>
                <a:gd name="connsiteX0" fmla="*/ 1499397 w 1771020"/>
                <a:gd name="connsiteY0" fmla="*/ 1473828 h 2062940"/>
                <a:gd name="connsiteX1" fmla="*/ 839363 w 1771020"/>
                <a:gd name="connsiteY1" fmla="*/ 1482977 h 2062940"/>
                <a:gd name="connsiteX2" fmla="*/ 1499397 w 1771020"/>
                <a:gd name="connsiteY2" fmla="*/ 1473828 h 2062940"/>
                <a:gd name="connsiteX3" fmla="*/ 713989 w 1771020"/>
                <a:gd name="connsiteY3" fmla="*/ 0 h 2062940"/>
                <a:gd name="connsiteX4" fmla="*/ 850057 w 1771020"/>
                <a:gd name="connsiteY4" fmla="*/ 136068 h 2062940"/>
                <a:gd name="connsiteX5" fmla="*/ 850057 w 1771020"/>
                <a:gd name="connsiteY5" fmla="*/ 869155 h 2062940"/>
                <a:gd name="connsiteX6" fmla="*/ 890828 w 1771020"/>
                <a:gd name="connsiteY6" fmla="*/ 869155 h 2062940"/>
                <a:gd name="connsiteX7" fmla="*/ 895719 w 1771020"/>
                <a:gd name="connsiteY7" fmla="*/ 844927 h 2062940"/>
                <a:gd name="connsiteX8" fmla="*/ 1021094 w 1771020"/>
                <a:gd name="connsiteY8" fmla="*/ 761823 h 2062940"/>
                <a:gd name="connsiteX9" fmla="*/ 1146469 w 1771020"/>
                <a:gd name="connsiteY9" fmla="*/ 844927 h 2062940"/>
                <a:gd name="connsiteX10" fmla="*/ 1151360 w 1771020"/>
                <a:gd name="connsiteY10" fmla="*/ 869155 h 2062940"/>
                <a:gd name="connsiteX11" fmla="*/ 1197757 w 1771020"/>
                <a:gd name="connsiteY11" fmla="*/ 869155 h 2062940"/>
                <a:gd name="connsiteX12" fmla="*/ 1202648 w 1771020"/>
                <a:gd name="connsiteY12" fmla="*/ 844927 h 2062940"/>
                <a:gd name="connsiteX13" fmla="*/ 1328023 w 1771020"/>
                <a:gd name="connsiteY13" fmla="*/ 761823 h 2062940"/>
                <a:gd name="connsiteX14" fmla="*/ 1453398 w 1771020"/>
                <a:gd name="connsiteY14" fmla="*/ 844927 h 2062940"/>
                <a:gd name="connsiteX15" fmla="*/ 1458289 w 1771020"/>
                <a:gd name="connsiteY15" fmla="*/ 869155 h 2062940"/>
                <a:gd name="connsiteX16" fmla="*/ 1504686 w 1771020"/>
                <a:gd name="connsiteY16" fmla="*/ 869155 h 2062940"/>
                <a:gd name="connsiteX17" fmla="*/ 1509577 w 1771020"/>
                <a:gd name="connsiteY17" fmla="*/ 844927 h 2062940"/>
                <a:gd name="connsiteX18" fmla="*/ 1634952 w 1771020"/>
                <a:gd name="connsiteY18" fmla="*/ 761823 h 2062940"/>
                <a:gd name="connsiteX19" fmla="*/ 1771020 w 1771020"/>
                <a:gd name="connsiteY19" fmla="*/ 897891 h 2062940"/>
                <a:gd name="connsiteX20" fmla="*/ 1771019 w 1771020"/>
                <a:gd name="connsiteY20" fmla="*/ 1471288 h 2062940"/>
                <a:gd name="connsiteX21" fmla="*/ 1765923 w 1771020"/>
                <a:gd name="connsiteY21" fmla="*/ 1496529 h 2062940"/>
                <a:gd name="connsiteX22" fmla="*/ 1770807 w 1771020"/>
                <a:gd name="connsiteY22" fmla="*/ 1496230 h 2062940"/>
                <a:gd name="connsiteX23" fmla="*/ 729217 w 1771020"/>
                <a:gd name="connsiteY23" fmla="*/ 1871260 h 2062940"/>
                <a:gd name="connsiteX24" fmla="*/ 669868 w 1771020"/>
                <a:gd name="connsiteY24" fmla="*/ 1801725 h 2062940"/>
                <a:gd name="connsiteX25" fmla="*/ 666958 w 1771020"/>
                <a:gd name="connsiteY25" fmla="*/ 1799671 h 2062940"/>
                <a:gd name="connsiteX26" fmla="*/ 37155 w 1771020"/>
                <a:gd name="connsiteY26" fmla="*/ 1132973 h 2062940"/>
                <a:gd name="connsiteX27" fmla="*/ 42629 w 1771020"/>
                <a:gd name="connsiteY27" fmla="*/ 940622 h 2062940"/>
                <a:gd name="connsiteX28" fmla="*/ 234980 w 1771020"/>
                <a:gd name="connsiteY28" fmla="*/ 946096 h 2062940"/>
                <a:gd name="connsiteX29" fmla="*/ 577921 w 1771020"/>
                <a:gd name="connsiteY29" fmla="*/ 1309127 h 2062940"/>
                <a:gd name="connsiteX30" fmla="*/ 577921 w 1771020"/>
                <a:gd name="connsiteY30" fmla="*/ 136068 h 2062940"/>
                <a:gd name="connsiteX31" fmla="*/ 713989 w 1771020"/>
                <a:gd name="connsiteY31" fmla="*/ 0 h 2062940"/>
                <a:gd name="connsiteX0" fmla="*/ 713989 w 1771020"/>
                <a:gd name="connsiteY0" fmla="*/ 0 h 2062940"/>
                <a:gd name="connsiteX1" fmla="*/ 850057 w 1771020"/>
                <a:gd name="connsiteY1" fmla="*/ 136068 h 2062940"/>
                <a:gd name="connsiteX2" fmla="*/ 850057 w 1771020"/>
                <a:gd name="connsiteY2" fmla="*/ 869155 h 2062940"/>
                <a:gd name="connsiteX3" fmla="*/ 890828 w 1771020"/>
                <a:gd name="connsiteY3" fmla="*/ 869155 h 2062940"/>
                <a:gd name="connsiteX4" fmla="*/ 895719 w 1771020"/>
                <a:gd name="connsiteY4" fmla="*/ 844927 h 2062940"/>
                <a:gd name="connsiteX5" fmla="*/ 1021094 w 1771020"/>
                <a:gd name="connsiteY5" fmla="*/ 761823 h 2062940"/>
                <a:gd name="connsiteX6" fmla="*/ 1146469 w 1771020"/>
                <a:gd name="connsiteY6" fmla="*/ 844927 h 2062940"/>
                <a:gd name="connsiteX7" fmla="*/ 1151360 w 1771020"/>
                <a:gd name="connsiteY7" fmla="*/ 869155 h 2062940"/>
                <a:gd name="connsiteX8" fmla="*/ 1197757 w 1771020"/>
                <a:gd name="connsiteY8" fmla="*/ 869155 h 2062940"/>
                <a:gd name="connsiteX9" fmla="*/ 1202648 w 1771020"/>
                <a:gd name="connsiteY9" fmla="*/ 844927 h 2062940"/>
                <a:gd name="connsiteX10" fmla="*/ 1328023 w 1771020"/>
                <a:gd name="connsiteY10" fmla="*/ 761823 h 2062940"/>
                <a:gd name="connsiteX11" fmla="*/ 1453398 w 1771020"/>
                <a:gd name="connsiteY11" fmla="*/ 844927 h 2062940"/>
                <a:gd name="connsiteX12" fmla="*/ 1458289 w 1771020"/>
                <a:gd name="connsiteY12" fmla="*/ 869155 h 2062940"/>
                <a:gd name="connsiteX13" fmla="*/ 1504686 w 1771020"/>
                <a:gd name="connsiteY13" fmla="*/ 869155 h 2062940"/>
                <a:gd name="connsiteX14" fmla="*/ 1509577 w 1771020"/>
                <a:gd name="connsiteY14" fmla="*/ 844927 h 2062940"/>
                <a:gd name="connsiteX15" fmla="*/ 1634952 w 1771020"/>
                <a:gd name="connsiteY15" fmla="*/ 761823 h 2062940"/>
                <a:gd name="connsiteX16" fmla="*/ 1771020 w 1771020"/>
                <a:gd name="connsiteY16" fmla="*/ 897891 h 2062940"/>
                <a:gd name="connsiteX17" fmla="*/ 1771019 w 1771020"/>
                <a:gd name="connsiteY17" fmla="*/ 1471288 h 2062940"/>
                <a:gd name="connsiteX18" fmla="*/ 1765923 w 1771020"/>
                <a:gd name="connsiteY18" fmla="*/ 1496529 h 2062940"/>
                <a:gd name="connsiteX19" fmla="*/ 1770807 w 1771020"/>
                <a:gd name="connsiteY19" fmla="*/ 1496230 h 2062940"/>
                <a:gd name="connsiteX20" fmla="*/ 729217 w 1771020"/>
                <a:gd name="connsiteY20" fmla="*/ 1871260 h 2062940"/>
                <a:gd name="connsiteX21" fmla="*/ 669868 w 1771020"/>
                <a:gd name="connsiteY21" fmla="*/ 1801725 h 2062940"/>
                <a:gd name="connsiteX22" fmla="*/ 666958 w 1771020"/>
                <a:gd name="connsiteY22" fmla="*/ 1799671 h 2062940"/>
                <a:gd name="connsiteX23" fmla="*/ 37155 w 1771020"/>
                <a:gd name="connsiteY23" fmla="*/ 1132973 h 2062940"/>
                <a:gd name="connsiteX24" fmla="*/ 42629 w 1771020"/>
                <a:gd name="connsiteY24" fmla="*/ 940622 h 2062940"/>
                <a:gd name="connsiteX25" fmla="*/ 234980 w 1771020"/>
                <a:gd name="connsiteY25" fmla="*/ 946096 h 2062940"/>
                <a:gd name="connsiteX26" fmla="*/ 577921 w 1771020"/>
                <a:gd name="connsiteY26" fmla="*/ 1309127 h 2062940"/>
                <a:gd name="connsiteX27" fmla="*/ 577921 w 1771020"/>
                <a:gd name="connsiteY27" fmla="*/ 136068 h 2062940"/>
                <a:gd name="connsiteX28" fmla="*/ 713989 w 1771020"/>
                <a:gd name="connsiteY28" fmla="*/ 0 h 2062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020" h="2062940">
                  <a:moveTo>
                    <a:pt x="713989" y="0"/>
                  </a:moveTo>
                  <a:cubicBezTo>
                    <a:pt x="789137" y="0"/>
                    <a:pt x="850057" y="60920"/>
                    <a:pt x="850057" y="136068"/>
                  </a:cubicBezTo>
                  <a:lnTo>
                    <a:pt x="850057" y="869155"/>
                  </a:lnTo>
                  <a:lnTo>
                    <a:pt x="890828" y="869155"/>
                  </a:lnTo>
                  <a:lnTo>
                    <a:pt x="895719" y="844927"/>
                  </a:lnTo>
                  <a:cubicBezTo>
                    <a:pt x="916375" y="796090"/>
                    <a:pt x="964733" y="761823"/>
                    <a:pt x="1021094" y="761823"/>
                  </a:cubicBezTo>
                  <a:cubicBezTo>
                    <a:pt x="1077455" y="761823"/>
                    <a:pt x="1125813" y="796090"/>
                    <a:pt x="1146469" y="844927"/>
                  </a:cubicBezTo>
                  <a:lnTo>
                    <a:pt x="1151360" y="869155"/>
                  </a:lnTo>
                  <a:lnTo>
                    <a:pt x="1197757" y="869155"/>
                  </a:lnTo>
                  <a:lnTo>
                    <a:pt x="1202648" y="844927"/>
                  </a:lnTo>
                  <a:cubicBezTo>
                    <a:pt x="1223304" y="796090"/>
                    <a:pt x="1271662" y="761823"/>
                    <a:pt x="1328023" y="761823"/>
                  </a:cubicBezTo>
                  <a:cubicBezTo>
                    <a:pt x="1384384" y="761823"/>
                    <a:pt x="1432742" y="796090"/>
                    <a:pt x="1453398" y="844927"/>
                  </a:cubicBezTo>
                  <a:lnTo>
                    <a:pt x="1458289" y="869155"/>
                  </a:lnTo>
                  <a:lnTo>
                    <a:pt x="1504686" y="869155"/>
                  </a:lnTo>
                  <a:lnTo>
                    <a:pt x="1509577" y="844927"/>
                  </a:lnTo>
                  <a:cubicBezTo>
                    <a:pt x="1530233" y="796090"/>
                    <a:pt x="1578591" y="761823"/>
                    <a:pt x="1634952" y="761823"/>
                  </a:cubicBezTo>
                  <a:cubicBezTo>
                    <a:pt x="1710100" y="761823"/>
                    <a:pt x="1771020" y="822743"/>
                    <a:pt x="1771020" y="897891"/>
                  </a:cubicBezTo>
                  <a:cubicBezTo>
                    <a:pt x="1771020" y="1089023"/>
                    <a:pt x="1771019" y="1280156"/>
                    <a:pt x="1771019" y="1471288"/>
                  </a:cubicBezTo>
                  <a:lnTo>
                    <a:pt x="1765923" y="1496529"/>
                  </a:lnTo>
                  <a:lnTo>
                    <a:pt x="1770807" y="1496230"/>
                  </a:lnTo>
                  <a:cubicBezTo>
                    <a:pt x="1716486" y="2066242"/>
                    <a:pt x="1088709" y="2234418"/>
                    <a:pt x="729217" y="1871260"/>
                  </a:cubicBezTo>
                  <a:lnTo>
                    <a:pt x="669868" y="1801725"/>
                  </a:lnTo>
                  <a:lnTo>
                    <a:pt x="666958" y="1799671"/>
                  </a:lnTo>
                  <a:lnTo>
                    <a:pt x="37155" y="1132973"/>
                  </a:lnTo>
                  <a:cubicBezTo>
                    <a:pt x="-14450" y="1078345"/>
                    <a:pt x="-11999" y="992226"/>
                    <a:pt x="42629" y="940622"/>
                  </a:cubicBezTo>
                  <a:cubicBezTo>
                    <a:pt x="97257" y="889017"/>
                    <a:pt x="183376" y="891468"/>
                    <a:pt x="234980" y="946096"/>
                  </a:cubicBezTo>
                  <a:lnTo>
                    <a:pt x="577921" y="1309127"/>
                  </a:lnTo>
                  <a:lnTo>
                    <a:pt x="577921" y="136068"/>
                  </a:lnTo>
                  <a:cubicBezTo>
                    <a:pt x="577921" y="60920"/>
                    <a:pt x="638841" y="0"/>
                    <a:pt x="713989" y="0"/>
                  </a:cubicBezTo>
                  <a:close/>
                </a:path>
              </a:pathLst>
            </a:custGeom>
            <a:noFill/>
            <a:ln w="6350" cap="rnd">
              <a:solidFill>
                <a:srgbClr val="4D4D4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 err="1">
                <a:solidFill>
                  <a:prstClr val="white"/>
                </a:solidFill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9D8507B-913A-4D5B-B340-2A4EB1A1E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20" y="1829335"/>
            <a:ext cx="348452" cy="3965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A4EF4B-8E44-9240-AFE5-D0BBF7E8E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445" y="2507184"/>
            <a:ext cx="715629" cy="678284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58D7336-B898-A94A-B18F-FF3CFFCD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657" y="3417603"/>
            <a:ext cx="414782" cy="414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4C341-88F6-2C46-94F2-DF09EF94D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514" y="2616218"/>
            <a:ext cx="424496" cy="424496"/>
          </a:xfrm>
          <a:prstGeom prst="rect">
            <a:avLst/>
          </a:prstGeo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9E384B09-E5A6-494A-A842-B22B14C58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1652" y="4292965"/>
            <a:ext cx="414782" cy="414782"/>
          </a:xfrm>
          <a:prstGeom prst="rect">
            <a:avLst/>
          </a:prstGeom>
        </p:spPr>
      </p:pic>
      <p:pic>
        <p:nvPicPr>
          <p:cNvPr id="36" name="Picture 6">
            <a:extLst>
              <a:ext uri="{FF2B5EF4-FFF2-40B4-BE49-F238E27FC236}">
                <a16:creationId xmlns:a16="http://schemas.microsoft.com/office/drawing/2014/main" id="{B710F44A-A31E-FA48-955E-917C4DD151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06603" y="2597769"/>
            <a:ext cx="2537205" cy="406540"/>
          </a:xfrm>
          <a:prstGeom prst="rect">
            <a:avLst/>
          </a:prstGeo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4B24386E-EE67-473A-9722-9E8E30D2C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Malgun Gothic" panose="020B0503020000020004" pitchFamily="34" charset="-127"/>
              </a:rPr>
              <a:t>데이터 보호 솔루션의 차별화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46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D3C46-8508-044B-A2AF-2795D0187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특장점</a:t>
            </a:r>
            <a:r>
              <a:rPr kumimoji="1" lang="en-US" altLang="ko-KR" dirty="0">
                <a:latin typeface="+mn-lt"/>
                <a:ea typeface="Meiryo" panose="020B0604030504040204" pitchFamily="34" charset="-128"/>
              </a:rPr>
              <a:t> - </a:t>
            </a:r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손쉬운 배포 및 신속한 구성</a:t>
            </a:r>
            <a:endParaRPr kumimoji="1" lang="ko-Kore-KR" altLang="en-US" dirty="0">
              <a:latin typeface="+mn-lt"/>
              <a:ea typeface="Malgun Gothic" panose="020B0503020000020004" pitchFamily="34" charset="-127"/>
            </a:endParaRPr>
          </a:p>
        </p:txBody>
      </p:sp>
      <p:sp>
        <p:nvSpPr>
          <p:cNvPr id="5" name="Google Shape;326;p53">
            <a:extLst>
              <a:ext uri="{FF2B5EF4-FFF2-40B4-BE49-F238E27FC236}">
                <a16:creationId xmlns:a16="http://schemas.microsoft.com/office/drawing/2014/main" id="{C02166D7-CCEE-B249-959F-7C72E386338F}"/>
              </a:ext>
            </a:extLst>
          </p:cNvPr>
          <p:cNvSpPr txBox="1"/>
          <p:nvPr/>
        </p:nvSpPr>
        <p:spPr>
          <a:xfrm>
            <a:off x="339085" y="2665780"/>
            <a:ext cx="2406929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01216" indent="-192881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  <a:sym typeface="Calibri"/>
              </a:rPr>
              <a:t>장비 입고</a:t>
            </a:r>
            <a:endParaRPr lang="en"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  <a:sym typeface="Calibri"/>
            </a:endParaRPr>
          </a:p>
        </p:txBody>
      </p:sp>
      <p:sp>
        <p:nvSpPr>
          <p:cNvPr id="6" name="Google Shape;333;p53">
            <a:extLst>
              <a:ext uri="{FF2B5EF4-FFF2-40B4-BE49-F238E27FC236}">
                <a16:creationId xmlns:a16="http://schemas.microsoft.com/office/drawing/2014/main" id="{F2466AB3-38D2-1D44-AC7D-FB914ADA5C7F}"/>
              </a:ext>
            </a:extLst>
          </p:cNvPr>
          <p:cNvSpPr txBox="1"/>
          <p:nvPr/>
        </p:nvSpPr>
        <p:spPr>
          <a:xfrm>
            <a:off x="3025012" y="2665780"/>
            <a:ext cx="3119342" cy="698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8335" indent="16549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rPr>
              <a:t>Foundation for Mine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  <a:sym typeface="Calibri"/>
              </a:rPr>
              <a:t> 실행</a:t>
            </a:r>
            <a:endParaRPr lang="en-US" altLang="ko-KR"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  <a:sym typeface="Calibri"/>
            </a:endParaRPr>
          </a:p>
          <a:p>
            <a:pPr marL="173831" indent="-16549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rPr>
              <a:t>Veeam 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  <a:sym typeface="Calibri"/>
              </a:rPr>
              <a:t>소프트웨어 자동 설치 및 구성</a:t>
            </a:r>
            <a:endParaRPr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  <a:sym typeface="Calibri"/>
            </a:endParaRPr>
          </a:p>
        </p:txBody>
      </p:sp>
      <p:grpSp>
        <p:nvGrpSpPr>
          <p:cNvPr id="7" name="Group 8">
            <a:extLst>
              <a:ext uri="{FF2B5EF4-FFF2-40B4-BE49-F238E27FC236}">
                <a16:creationId xmlns:a16="http://schemas.microsoft.com/office/drawing/2014/main" id="{82A5ED10-A46F-2248-85C2-2F74B17F105A}"/>
              </a:ext>
            </a:extLst>
          </p:cNvPr>
          <p:cNvGrpSpPr/>
          <p:nvPr/>
        </p:nvGrpSpPr>
        <p:grpSpPr>
          <a:xfrm>
            <a:off x="6994819" y="1426594"/>
            <a:ext cx="1750328" cy="1021024"/>
            <a:chOff x="9239921" y="1444870"/>
            <a:chExt cx="2333770" cy="1361365"/>
          </a:xfrm>
        </p:grpSpPr>
        <p:pic>
          <p:nvPicPr>
            <p:cNvPr id="8" name="Google Shape;348;p53">
              <a:extLst>
                <a:ext uri="{FF2B5EF4-FFF2-40B4-BE49-F238E27FC236}">
                  <a16:creationId xmlns:a16="http://schemas.microsoft.com/office/drawing/2014/main" id="{154C9B8C-7F2F-F94E-92A5-D313EA5B2691}"/>
                </a:ext>
              </a:extLst>
            </p:cNvPr>
            <p:cNvPicPr preferRelativeResize="0"/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9239921" y="1444870"/>
              <a:ext cx="2333770" cy="1361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52;p53">
              <a:extLst>
                <a:ext uri="{FF2B5EF4-FFF2-40B4-BE49-F238E27FC236}">
                  <a16:creationId xmlns:a16="http://schemas.microsoft.com/office/drawing/2014/main" id="{59205EAD-3856-0A47-9915-CA4A4B517486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617809" y="1583949"/>
              <a:ext cx="1569039" cy="9421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353;p53">
            <a:extLst>
              <a:ext uri="{FF2B5EF4-FFF2-40B4-BE49-F238E27FC236}">
                <a16:creationId xmlns:a16="http://schemas.microsoft.com/office/drawing/2014/main" id="{E2B50CD6-7556-3F45-8495-A0CC45C11571}"/>
              </a:ext>
            </a:extLst>
          </p:cNvPr>
          <p:cNvSpPr txBox="1"/>
          <p:nvPr/>
        </p:nvSpPr>
        <p:spPr>
          <a:xfrm>
            <a:off x="6660475" y="2665780"/>
            <a:ext cx="24123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rPr>
              <a:t>Mine 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  <a:sym typeface="Calibri"/>
              </a:rPr>
              <a:t>대시 보드를 통해 </a:t>
            </a:r>
            <a:r>
              <a:rPr lang="en-US" sz="12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rPr>
              <a:t>Veeam Backup </a:t>
            </a:r>
            <a:r>
              <a:rPr lang="ko-KR" altLang="en-US" sz="1200" dirty="0">
                <a:solidFill>
                  <a:schemeClr val="bg1"/>
                </a:solidFill>
                <a:ea typeface="Malgun Gothic" panose="020B0503020000020004" pitchFamily="34" charset="-127"/>
                <a:cs typeface="Tahoma" panose="020B0604030504040204" pitchFamily="34" charset="0"/>
                <a:sym typeface="Calibri"/>
              </a:rPr>
              <a:t>시작</a:t>
            </a:r>
            <a:endParaRPr sz="1200" dirty="0">
              <a:solidFill>
                <a:schemeClr val="bg1"/>
              </a:solidFill>
              <a:ea typeface="Meiryo" panose="020B0604030504040204" pitchFamily="34" charset="-128"/>
              <a:cs typeface="Tahoma" panose="020B0604030504040204" pitchFamily="34" charset="0"/>
              <a:sym typeface="Calibri"/>
            </a:endParaRPr>
          </a:p>
        </p:txBody>
      </p:sp>
      <p:grpSp>
        <p:nvGrpSpPr>
          <p:cNvPr id="11" name="Group 1">
            <a:extLst>
              <a:ext uri="{FF2B5EF4-FFF2-40B4-BE49-F238E27FC236}">
                <a16:creationId xmlns:a16="http://schemas.microsoft.com/office/drawing/2014/main" id="{923DCFE1-2AB5-9249-AFE0-D90D7FCB4F26}"/>
              </a:ext>
            </a:extLst>
          </p:cNvPr>
          <p:cNvGrpSpPr/>
          <p:nvPr/>
        </p:nvGrpSpPr>
        <p:grpSpPr>
          <a:xfrm>
            <a:off x="619917" y="1275606"/>
            <a:ext cx="1636786" cy="1133160"/>
            <a:chOff x="334304" y="1669730"/>
            <a:chExt cx="2182381" cy="1510880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D09FB304-EC7A-3A4C-A9B0-ACDA29612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4304" y="1669730"/>
              <a:ext cx="2182381" cy="1510880"/>
            </a:xfrm>
            <a:prstGeom prst="rect">
              <a:avLst/>
            </a:prstGeom>
          </p:spPr>
        </p:pic>
        <p:pic>
          <p:nvPicPr>
            <p:cNvPr id="13" name="Google Shape;325;p53">
              <a:extLst>
                <a:ext uri="{FF2B5EF4-FFF2-40B4-BE49-F238E27FC236}">
                  <a16:creationId xmlns:a16="http://schemas.microsoft.com/office/drawing/2014/main" id="{DC2C8E1C-3C6A-4D45-99B7-0322F9F97AD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40592" y="2650056"/>
              <a:ext cx="1204299" cy="297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Group 2">
            <a:extLst>
              <a:ext uri="{FF2B5EF4-FFF2-40B4-BE49-F238E27FC236}">
                <a16:creationId xmlns:a16="http://schemas.microsoft.com/office/drawing/2014/main" id="{EC54E731-0BDF-F044-9921-44874074ADBF}"/>
              </a:ext>
            </a:extLst>
          </p:cNvPr>
          <p:cNvGrpSpPr/>
          <p:nvPr/>
        </p:nvGrpSpPr>
        <p:grpSpPr>
          <a:xfrm>
            <a:off x="3685010" y="1409228"/>
            <a:ext cx="2023672" cy="1107683"/>
            <a:chOff x="4398535" y="1785246"/>
            <a:chExt cx="2698229" cy="1476911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4095689B-1A93-2440-BAA3-134D509C8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9680" t="23468" r="31572"/>
            <a:stretch/>
          </p:blipFill>
          <p:spPr>
            <a:xfrm>
              <a:off x="4398535" y="1785246"/>
              <a:ext cx="1644116" cy="1476911"/>
            </a:xfrm>
            <a:prstGeom prst="rect">
              <a:avLst/>
            </a:prstGeom>
          </p:spPr>
        </p:pic>
        <p:pic>
          <p:nvPicPr>
            <p:cNvPr id="16" name="Picture 13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DD022030-ED47-A94B-BC05-C68FB61F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13671" y="1905227"/>
              <a:ext cx="983093" cy="1167713"/>
            </a:xfrm>
            <a:prstGeom prst="rect">
              <a:avLst/>
            </a:prstGeom>
          </p:spPr>
        </p:pic>
      </p:grpSp>
      <p:sp>
        <p:nvSpPr>
          <p:cNvPr id="17" name="object 81">
            <a:extLst>
              <a:ext uri="{FF2B5EF4-FFF2-40B4-BE49-F238E27FC236}">
                <a16:creationId xmlns:a16="http://schemas.microsoft.com/office/drawing/2014/main" id="{BC1254B9-B774-2F4D-8B8C-B887E0C5BAE6}"/>
              </a:ext>
            </a:extLst>
          </p:cNvPr>
          <p:cNvSpPr/>
          <p:nvPr/>
        </p:nvSpPr>
        <p:spPr>
          <a:xfrm>
            <a:off x="2645335" y="2047814"/>
            <a:ext cx="615332" cy="3088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13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id="{95C011FB-7666-734F-99DA-327778C3E66D}"/>
              </a:ext>
            </a:extLst>
          </p:cNvPr>
          <p:cNvGrpSpPr/>
          <p:nvPr/>
        </p:nvGrpSpPr>
        <p:grpSpPr>
          <a:xfrm>
            <a:off x="5837850" y="1370783"/>
            <a:ext cx="1027800" cy="1004216"/>
            <a:chOff x="7484125" y="1710164"/>
            <a:chExt cx="1370400" cy="1338955"/>
          </a:xfrm>
        </p:grpSpPr>
        <p:sp>
          <p:nvSpPr>
            <p:cNvPr id="19" name="Google Shape;346;p53">
              <a:extLst>
                <a:ext uri="{FF2B5EF4-FFF2-40B4-BE49-F238E27FC236}">
                  <a16:creationId xmlns:a16="http://schemas.microsoft.com/office/drawing/2014/main" id="{A53A20D9-525A-FF45-A7E8-4D9B74CAA632}"/>
                </a:ext>
              </a:extLst>
            </p:cNvPr>
            <p:cNvSpPr txBox="1"/>
            <p:nvPr/>
          </p:nvSpPr>
          <p:spPr>
            <a:xfrm>
              <a:off x="7484125" y="1710164"/>
              <a:ext cx="1370400" cy="400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050" dirty="0">
                  <a:solidFill>
                    <a:srgbClr val="93EB20"/>
                  </a:solidFill>
                  <a:ea typeface="Meiryo" panose="020B0604030504040204" pitchFamily="34" charset="-128"/>
                  <a:cs typeface="Tahoma" panose="020B0604030504040204" pitchFamily="34" charset="0"/>
                  <a:sym typeface="Calibri"/>
                </a:rPr>
                <a:t>2 </a:t>
              </a:r>
              <a:r>
                <a:rPr lang="ko-KR" altLang="en-US" sz="1050" dirty="0">
                  <a:solidFill>
                    <a:srgbClr val="93EB20"/>
                  </a:solidFill>
                  <a:ea typeface="Malgun Gothic" panose="020B0503020000020004" pitchFamily="34" charset="-127"/>
                  <a:cs typeface="Tahoma" panose="020B0604030504040204" pitchFamily="34" charset="0"/>
                  <a:sym typeface="Calibri"/>
                </a:rPr>
                <a:t>시간 이내</a:t>
              </a:r>
              <a:endParaRPr sz="1050" dirty="0">
                <a:solidFill>
                  <a:srgbClr val="93EB20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endParaRPr>
            </a:p>
          </p:txBody>
        </p:sp>
        <p:pic>
          <p:nvPicPr>
            <p:cNvPr id="20" name="Picture 11" descr="A close up of a clock&#10;&#10;Description automatically generated">
              <a:extLst>
                <a:ext uri="{FF2B5EF4-FFF2-40B4-BE49-F238E27FC236}">
                  <a16:creationId xmlns:a16="http://schemas.microsoft.com/office/drawing/2014/main" id="{C7753D62-A542-154F-A00A-C6D8415E7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70821" y="2162266"/>
              <a:ext cx="397008" cy="397006"/>
            </a:xfrm>
            <a:prstGeom prst="rect">
              <a:avLst/>
            </a:prstGeom>
          </p:spPr>
        </p:pic>
        <p:sp>
          <p:nvSpPr>
            <p:cNvPr id="21" name="object 81">
              <a:extLst>
                <a:ext uri="{FF2B5EF4-FFF2-40B4-BE49-F238E27FC236}">
                  <a16:creationId xmlns:a16="http://schemas.microsoft.com/office/drawing/2014/main" id="{190DAC85-B0A3-C24B-8DBF-EB29FD1CC394}"/>
                </a:ext>
              </a:extLst>
            </p:cNvPr>
            <p:cNvSpPr/>
            <p:nvPr/>
          </p:nvSpPr>
          <p:spPr>
            <a:xfrm>
              <a:off x="7715646" y="2637352"/>
              <a:ext cx="820443" cy="4117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13" dirty="0"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" name="Group 10">
            <a:extLst>
              <a:ext uri="{FF2B5EF4-FFF2-40B4-BE49-F238E27FC236}">
                <a16:creationId xmlns:a16="http://schemas.microsoft.com/office/drawing/2014/main" id="{6B034616-C970-1D41-9999-B7F89D75589B}"/>
              </a:ext>
            </a:extLst>
          </p:cNvPr>
          <p:cNvGrpSpPr/>
          <p:nvPr/>
        </p:nvGrpSpPr>
        <p:grpSpPr>
          <a:xfrm>
            <a:off x="3014411" y="3396426"/>
            <a:ext cx="3115179" cy="1290615"/>
            <a:chOff x="3955572" y="4575317"/>
            <a:chExt cx="4153572" cy="1720820"/>
          </a:xfrm>
        </p:grpSpPr>
        <p:grpSp>
          <p:nvGrpSpPr>
            <p:cNvPr id="23" name="Group 9">
              <a:extLst>
                <a:ext uri="{FF2B5EF4-FFF2-40B4-BE49-F238E27FC236}">
                  <a16:creationId xmlns:a16="http://schemas.microsoft.com/office/drawing/2014/main" id="{4BCEE9C1-DA68-BE4E-9601-60589B2A3A94}"/>
                </a:ext>
              </a:extLst>
            </p:cNvPr>
            <p:cNvGrpSpPr/>
            <p:nvPr/>
          </p:nvGrpSpPr>
          <p:grpSpPr>
            <a:xfrm>
              <a:off x="5347158" y="4575317"/>
              <a:ext cx="1370400" cy="1142000"/>
              <a:chOff x="4933463" y="4851623"/>
              <a:chExt cx="1370400" cy="1142000"/>
            </a:xfrm>
          </p:grpSpPr>
          <p:pic>
            <p:nvPicPr>
              <p:cNvPr id="25" name="Picture 4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80D2B28C-66A3-3148-B627-20528908D5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2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33463" y="4851623"/>
                <a:ext cx="1370400" cy="1142000"/>
              </a:xfrm>
              <a:prstGeom prst="rect">
                <a:avLst/>
              </a:prstGeom>
            </p:spPr>
          </p:pic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BF33DECD-C47A-4C4F-8BB7-A6F321816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6554" y="5147577"/>
                <a:ext cx="353689" cy="322401"/>
              </a:xfrm>
              <a:prstGeom prst="rect">
                <a:avLst/>
              </a:prstGeom>
            </p:spPr>
          </p:pic>
        </p:grpSp>
        <p:sp>
          <p:nvSpPr>
            <p:cNvPr id="24" name="Google Shape;353;p53">
              <a:extLst>
                <a:ext uri="{FF2B5EF4-FFF2-40B4-BE49-F238E27FC236}">
                  <a16:creationId xmlns:a16="http://schemas.microsoft.com/office/drawing/2014/main" id="{2B5B30A4-FF9D-3C48-B33C-D35D76F81AB4}"/>
                </a:ext>
              </a:extLst>
            </p:cNvPr>
            <p:cNvSpPr txBox="1"/>
            <p:nvPr/>
          </p:nvSpPr>
          <p:spPr>
            <a:xfrm>
              <a:off x="3955572" y="5739909"/>
              <a:ext cx="4153572" cy="556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bg1"/>
                  </a:solidFill>
                  <a:ea typeface="Meiryo" panose="020B0604030504040204" pitchFamily="34" charset="-128"/>
                  <a:cs typeface="Tahoma" panose="020B0604030504040204" pitchFamily="34" charset="0"/>
                  <a:sym typeface="Calibri"/>
                </a:rPr>
                <a:t>Nutanix</a:t>
              </a:r>
              <a:r>
                <a:rPr lang="ko-KR" altLang="en-US" sz="1200" dirty="0">
                  <a:solidFill>
                    <a:schemeClr val="bg1"/>
                  </a:solidFill>
                  <a:ea typeface="Malgun Gothic" panose="020B0503020000020004" pitchFamily="34" charset="-127"/>
                  <a:cs typeface="Tahoma" panose="020B0604030504040204" pitchFamily="34" charset="0"/>
                  <a:sym typeface="Calibri"/>
                </a:rPr>
                <a:t>와 </a:t>
              </a:r>
              <a:r>
                <a:rPr lang="en" sz="1200" dirty="0">
                  <a:solidFill>
                    <a:schemeClr val="bg1"/>
                  </a:solidFill>
                  <a:ea typeface="Meiryo" panose="020B0604030504040204" pitchFamily="34" charset="-128"/>
                  <a:cs typeface="Tahoma" panose="020B0604030504040204" pitchFamily="34" charset="0"/>
                  <a:sym typeface="Calibri"/>
                </a:rPr>
                <a:t>Veeam</a:t>
              </a:r>
              <a:r>
                <a:rPr lang="ko-KR" altLang="en-US" sz="1200" dirty="0">
                  <a:solidFill>
                    <a:schemeClr val="bg1"/>
                  </a:solidFill>
                  <a:ea typeface="Malgun Gothic" panose="020B0503020000020004" pitchFamily="34" charset="-127"/>
                  <a:cs typeface="Tahoma" panose="020B0604030504040204" pitchFamily="34" charset="0"/>
                  <a:sym typeface="Calibri"/>
                </a:rPr>
                <a:t>의 기술지원</a:t>
              </a:r>
              <a:endParaRPr sz="1200" dirty="0">
                <a:solidFill>
                  <a:schemeClr val="bg1"/>
                </a:solidFill>
                <a:ea typeface="Meiryo" panose="020B0604030504040204" pitchFamily="34" charset="-128"/>
                <a:cs typeface="Tahoma" panose="020B0604030504040204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32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726DE-ED4B-4154-AB0A-43C851BDA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Malgun Gothic" panose="020B0503020000020004" pitchFamily="34" charset="-127"/>
              </a:rPr>
              <a:t>특장점 </a:t>
            </a:r>
            <a:r>
              <a:rPr lang="en-US" altLang="ko-KR" dirty="0">
                <a:latin typeface="+mn-lt"/>
                <a:ea typeface="Meiryo" panose="020B0604030504040204" pitchFamily="34" charset="-128"/>
              </a:rPr>
              <a:t>-</a:t>
            </a:r>
            <a:r>
              <a:rPr lang="ko-KR" altLang="en-US" dirty="0">
                <a:latin typeface="+mn-lt"/>
                <a:ea typeface="Malgun Gothic" panose="020B0503020000020004" pitchFamily="34" charset="-127"/>
              </a:rPr>
              <a:t> 이기종 인프라 환경의 통합 백업</a:t>
            </a:r>
            <a:endParaRPr lang="en-US" dirty="0">
              <a:latin typeface="+mn-lt"/>
              <a:ea typeface="Meiryo" panose="020B0604030504040204" pitchFamily="34" charset="-128"/>
            </a:endParaRPr>
          </a:p>
        </p:txBody>
      </p:sp>
      <p:pic>
        <p:nvPicPr>
          <p:cNvPr id="20" name="Picture 1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5963F7-38BD-4CE9-AB34-F9AE86EE95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3263" y="2841681"/>
            <a:ext cx="1805545" cy="530452"/>
          </a:xfrm>
          <a:prstGeom prst="rect">
            <a:avLst/>
          </a:prstGeom>
        </p:spPr>
      </p:pic>
      <p:pic>
        <p:nvPicPr>
          <p:cNvPr id="21" name="Picture 2" descr="https://lh3.googleusercontent.com/k1OdOHFreDqUNPtdJW8WS_M1lSrdAn_n-CX1MnHS4NrZrBiSx4UGDlANDIbQ6Kc2nDqOLXaviKDcwNBlllIdSPvW83HeNQ563ALrL2KHFG05P803bXEwtQJn0faFgQVIls-VcNDNUik">
            <a:extLst>
              <a:ext uri="{FF2B5EF4-FFF2-40B4-BE49-F238E27FC236}">
                <a16:creationId xmlns:a16="http://schemas.microsoft.com/office/drawing/2014/main" id="{BC7CF52C-E6BB-4A62-A54F-108A9C712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9709" y="2123154"/>
            <a:ext cx="530816" cy="637716"/>
          </a:xfrm>
          <a:prstGeom prst="roundRect">
            <a:avLst>
              <a:gd name="adj" fmla="val 530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226E9A61-FB13-452C-8E0D-6BC1D5B967C6}"/>
              </a:ext>
            </a:extLst>
          </p:cNvPr>
          <p:cNvGrpSpPr/>
          <p:nvPr/>
        </p:nvGrpSpPr>
        <p:grpSpPr>
          <a:xfrm>
            <a:off x="1932328" y="951570"/>
            <a:ext cx="1668939" cy="584353"/>
            <a:chOff x="814711" y="1214333"/>
            <a:chExt cx="2225252" cy="77913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81BF5F-F421-466C-A09B-980A5E63A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8998" y="1218493"/>
              <a:ext cx="710965" cy="68128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6F22371-7407-4C93-BD1D-771910B5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6598" y="1271192"/>
              <a:ext cx="710965" cy="68128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6F8E720-329D-4DCF-9944-56A7CE97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198" y="1312183"/>
              <a:ext cx="710965" cy="68128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27559E5-BC77-43D2-9E39-5BBC917D3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511" y="1214333"/>
              <a:ext cx="710741" cy="68128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DB2038-32EE-449F-A162-088DB1CF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111" y="1271191"/>
              <a:ext cx="710741" cy="68128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D703CCB-925D-4A4B-A11C-633F74B73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711" y="1308024"/>
              <a:ext cx="710741" cy="681287"/>
            </a:xfrm>
            <a:prstGeom prst="rect">
              <a:avLst/>
            </a:prstGeom>
          </p:spPr>
        </p:pic>
      </p:grpSp>
      <p:pic>
        <p:nvPicPr>
          <p:cNvPr id="32" name="Picture 31" descr="A picture containing monitor, object, clock&#10;&#10;Description automatically generated">
            <a:extLst>
              <a:ext uri="{FF2B5EF4-FFF2-40B4-BE49-F238E27FC236}">
                <a16:creationId xmlns:a16="http://schemas.microsoft.com/office/drawing/2014/main" id="{B37FD9F6-9458-4A96-A6CF-2F45142CF7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1700" y="1572641"/>
            <a:ext cx="1805545" cy="3030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D53DAA8-3039-4A51-949B-A6AE70912824}"/>
              </a:ext>
            </a:extLst>
          </p:cNvPr>
          <p:cNvGrpSpPr/>
          <p:nvPr/>
        </p:nvGrpSpPr>
        <p:grpSpPr>
          <a:xfrm>
            <a:off x="1875388" y="2729840"/>
            <a:ext cx="1800821" cy="873993"/>
            <a:chOff x="680692" y="4704304"/>
            <a:chExt cx="1963647" cy="142979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6096674-2736-4437-80B8-D02AAA757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2310" y="5096833"/>
              <a:ext cx="1962029" cy="103726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C88526E-8382-4DFA-8238-6F8896DEE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0692" y="4704304"/>
              <a:ext cx="1962029" cy="400499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F08FC35-8348-4EA7-AFA6-2F1053E2ED24}"/>
              </a:ext>
            </a:extLst>
          </p:cNvPr>
          <p:cNvGrpSpPr/>
          <p:nvPr/>
        </p:nvGrpSpPr>
        <p:grpSpPr>
          <a:xfrm>
            <a:off x="1932913" y="2108022"/>
            <a:ext cx="1668939" cy="584353"/>
            <a:chOff x="814711" y="1214333"/>
            <a:chExt cx="2225252" cy="779137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7E5CD63-F979-4F46-870F-E058E78FF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8998" y="1218493"/>
              <a:ext cx="710965" cy="681287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E0F2963-4B51-4BCF-94F8-6C91BC0F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76598" y="1271192"/>
              <a:ext cx="710965" cy="68128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B6D907-5D3D-418B-A785-4E411ECC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198" y="1312183"/>
              <a:ext cx="710965" cy="68128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9126074-6D7F-4C0D-891E-E01FA1D7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9511" y="1214333"/>
              <a:ext cx="710741" cy="68128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554F942-6843-41AA-B170-E9F782C8A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7111" y="1271191"/>
              <a:ext cx="710741" cy="681287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4FE1E70-5D2B-412C-A783-CE431E564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711" y="1308024"/>
              <a:ext cx="710741" cy="681287"/>
            </a:xfrm>
            <a:prstGeom prst="rect">
              <a:avLst/>
            </a:prstGeom>
          </p:spPr>
        </p:pic>
      </p:grpSp>
      <p:pic>
        <p:nvPicPr>
          <p:cNvPr id="43" name="Picture 4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729AEFD-84EF-4EF6-9433-70DB88D4BA7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054" y="3852032"/>
            <a:ext cx="1494772" cy="77791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38E0F0-67D5-4631-AB0E-8ABBA8C00E7B}"/>
              </a:ext>
            </a:extLst>
          </p:cNvPr>
          <p:cNvGrpSpPr/>
          <p:nvPr/>
        </p:nvGrpSpPr>
        <p:grpSpPr>
          <a:xfrm>
            <a:off x="3548174" y="3185336"/>
            <a:ext cx="2018009" cy="1114605"/>
            <a:chOff x="5953178" y="4894149"/>
            <a:chExt cx="3228815" cy="2319858"/>
          </a:xfrm>
        </p:grpSpPr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04CA2E4A-33E9-4226-BE54-4EF291826E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3178" y="4894149"/>
              <a:ext cx="3228815" cy="1859007"/>
            </a:xfrm>
            <a:prstGeom prst="bentConnector3">
              <a:avLst/>
            </a:prstGeom>
            <a:ln w="12700" cap="rnd">
              <a:solidFill>
                <a:schemeClr val="bg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817F19-B560-46C5-8D6A-0786C9DD9257}"/>
                </a:ext>
              </a:extLst>
            </p:cNvPr>
            <p:cNvSpPr txBox="1"/>
            <p:nvPr/>
          </p:nvSpPr>
          <p:spPr>
            <a:xfrm>
              <a:off x="6230037" y="6807741"/>
              <a:ext cx="2518141" cy="4062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50" dirty="0">
                  <a:solidFill>
                    <a:srgbClr val="93EB20"/>
                  </a:solidFill>
                  <a:ea typeface="Malgun Gothic" panose="020B0503020000020004" pitchFamily="34" charset="-127"/>
                </a:rPr>
                <a:t>물리 서버</a:t>
              </a:r>
              <a:endParaRPr lang="en-US" sz="1050" dirty="0">
                <a:solidFill>
                  <a:srgbClr val="93EB20"/>
                </a:solidFill>
                <a:ea typeface="Meiryo" panose="020B0604030504040204" pitchFamily="34" charset="-128"/>
              </a:endParaRPr>
            </a:p>
          </p:txBody>
        </p:sp>
      </p:grpSp>
      <p:pic>
        <p:nvPicPr>
          <p:cNvPr id="61" name="Picture 3" descr="https://lh5.googleusercontent.com/6RPHUpwk37Kt7U06TUU4pdn50ZjdwyD5iLLt4OHa6M1rm-40QmPnyE79adQ0g1qG0xKIf_-0-Owh3-9iQIsMj4j8a_E_G1Gixlhu2Da5N0q4Ojs-bNQvG0XcdnfWi2fM9cqFFybciQ4">
            <a:extLst>
              <a:ext uri="{FF2B5EF4-FFF2-40B4-BE49-F238E27FC236}">
                <a16:creationId xmlns:a16="http://schemas.microsoft.com/office/drawing/2014/main" id="{92C2A356-927C-4CD7-AEC9-964AFA6CB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0374" y="2102279"/>
            <a:ext cx="600838" cy="637716"/>
          </a:xfrm>
          <a:prstGeom prst="roundRect">
            <a:avLst>
              <a:gd name="adj" fmla="val 76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7D4146C-A9D9-4CCC-8C29-DC1FB3900556}"/>
              </a:ext>
            </a:extLst>
          </p:cNvPr>
          <p:cNvSpPr/>
          <p:nvPr/>
        </p:nvSpPr>
        <p:spPr>
          <a:xfrm>
            <a:off x="6767987" y="2224140"/>
            <a:ext cx="557213" cy="489858"/>
          </a:xfrm>
          <a:prstGeom prst="rect">
            <a:avLst/>
          </a:prstGeom>
          <a:solidFill>
            <a:schemeClr val="bg1"/>
          </a:solidFill>
          <a:ln w="3175">
            <a:solidFill>
              <a:srgbClr val="4B6E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prstClr val="white"/>
              </a:solidFill>
              <a:ea typeface="Meiryo" panose="020B0604030504040204" pitchFamily="34" charset="-128"/>
            </a:endParaRPr>
          </a:p>
        </p:txBody>
      </p:sp>
      <p:pic>
        <p:nvPicPr>
          <p:cNvPr id="63" name="Picture 5" descr="https://lh5.googleusercontent.com/iZpkUszsS2d2EEdwxtZjMqzozMXZRD89kaHmsJzXrD3oYetAknSjfpr_ztuiGIPbYJwzZ-qqv2lD-8uVCEVZIxyJDKifyaRLJj1i-EjUqobWqpWztlK8BFyfrR-o3a6tqV1yU8GEKbU">
            <a:extLst>
              <a:ext uri="{FF2B5EF4-FFF2-40B4-BE49-F238E27FC236}">
                <a16:creationId xmlns:a16="http://schemas.microsoft.com/office/drawing/2014/main" id="{991C89FE-5FF5-4630-AE33-6199E21E8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0513" y="2429470"/>
            <a:ext cx="232161" cy="23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8E04E57-F2C0-477F-8DB8-DC229ED437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7130" y="1532803"/>
            <a:ext cx="637809" cy="6045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2C20852-12BE-437C-8619-70DC2E2F98B6}"/>
              </a:ext>
            </a:extLst>
          </p:cNvPr>
          <p:cNvGrpSpPr/>
          <p:nvPr/>
        </p:nvGrpSpPr>
        <p:grpSpPr>
          <a:xfrm>
            <a:off x="3677245" y="2648694"/>
            <a:ext cx="1888938" cy="428910"/>
            <a:chOff x="6159693" y="4572000"/>
            <a:chExt cx="3022300" cy="686255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AC10EE-C960-458D-85DC-D758479E9E4E}"/>
                </a:ext>
              </a:extLst>
            </p:cNvPr>
            <p:cNvSpPr txBox="1"/>
            <p:nvPr/>
          </p:nvSpPr>
          <p:spPr>
            <a:xfrm>
              <a:off x="6230039" y="4593459"/>
              <a:ext cx="2784343" cy="66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50" dirty="0">
                  <a:solidFill>
                    <a:srgbClr val="93EB20"/>
                  </a:solidFill>
                  <a:ea typeface="Malgun Gothic" panose="020B0503020000020004" pitchFamily="34" charset="-127"/>
                </a:rPr>
                <a:t>가상화</a:t>
              </a:r>
              <a:r>
                <a:rPr lang="en-US" altLang="ko-KR" sz="1050" dirty="0">
                  <a:solidFill>
                    <a:srgbClr val="93EB20"/>
                  </a:solidFill>
                  <a:ea typeface="Meiryo" panose="020B0604030504040204" pitchFamily="34" charset="-128"/>
                </a:rPr>
                <a:t>(</a:t>
              </a:r>
              <a:r>
                <a:rPr lang="en-US" sz="1050" dirty="0">
                  <a:solidFill>
                    <a:srgbClr val="93EB20"/>
                  </a:solidFill>
                  <a:ea typeface="Meiryo" panose="020B0604030504040204" pitchFamily="34" charset="-128"/>
                </a:rPr>
                <a:t>vSphere/Hyper-V</a:t>
              </a:r>
              <a:r>
                <a:rPr lang="en-US" altLang="ko-KR" sz="1050" dirty="0">
                  <a:solidFill>
                    <a:srgbClr val="93EB20"/>
                  </a:solidFill>
                  <a:ea typeface="Meiryo" panose="020B0604030504040204" pitchFamily="34" charset="-128"/>
                </a:rPr>
                <a:t>)</a:t>
              </a:r>
            </a:p>
            <a:p>
              <a:pPr algn="l"/>
              <a:r>
                <a:rPr lang="en-US" altLang="ko-KR" sz="1050" dirty="0">
                  <a:solidFill>
                    <a:srgbClr val="93EB20"/>
                  </a:solidFill>
                  <a:ea typeface="Meiryo" panose="020B0604030504040204" pitchFamily="34" charset="-128"/>
                </a:rPr>
                <a:t>+</a:t>
              </a:r>
              <a:r>
                <a:rPr lang="ko-KR" altLang="en-US" sz="1050" dirty="0">
                  <a:solidFill>
                    <a:srgbClr val="93EB20"/>
                  </a:solidFill>
                  <a:ea typeface="Malgun Gothic" panose="020B0503020000020004" pitchFamily="34" charset="-127"/>
                </a:rPr>
                <a:t>공유 스토리지</a:t>
              </a:r>
              <a:endParaRPr lang="en-US" sz="1050" dirty="0">
                <a:solidFill>
                  <a:srgbClr val="93EB20"/>
                </a:solidFill>
                <a:ea typeface="Meiryo" panose="020B0604030504040204" pitchFamily="34" charset="-128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49CD9ABA-7872-40AC-8B07-058AEA9A37BE}"/>
                </a:ext>
              </a:extLst>
            </p:cNvPr>
            <p:cNvCxnSpPr>
              <a:cxnSpLocks/>
            </p:cNvCxnSpPr>
            <p:nvPr/>
          </p:nvCxnSpPr>
          <p:spPr>
            <a:xfrm>
              <a:off x="6159693" y="4572000"/>
              <a:ext cx="3022300" cy="0"/>
            </a:xfrm>
            <a:prstGeom prst="straightConnector1">
              <a:avLst/>
            </a:prstGeom>
            <a:ln w="12700" cap="rnd">
              <a:solidFill>
                <a:schemeClr val="bg1"/>
              </a:solidFill>
              <a:headEnd type="none" w="med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458DDC13-E15B-41E1-B27C-F348D3AE842F}"/>
              </a:ext>
            </a:extLst>
          </p:cNvPr>
          <p:cNvGrpSpPr/>
          <p:nvPr/>
        </p:nvGrpSpPr>
        <p:grpSpPr>
          <a:xfrm>
            <a:off x="3668160" y="1122098"/>
            <a:ext cx="1887073" cy="1353628"/>
            <a:chOff x="3668160" y="1122098"/>
            <a:chExt cx="1887073" cy="1353628"/>
          </a:xfrm>
        </p:grpSpPr>
        <p:pic>
          <p:nvPicPr>
            <p:cNvPr id="46" name="Рисунок 20">
              <a:extLst>
                <a:ext uri="{FF2B5EF4-FFF2-40B4-BE49-F238E27FC236}">
                  <a16:creationId xmlns:a16="http://schemas.microsoft.com/office/drawing/2014/main" id="{ADBBA5D5-5B27-4490-8222-C85544A92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3668160" y="1122098"/>
              <a:ext cx="326443" cy="326443"/>
            </a:xfrm>
            <a:prstGeom prst="rect">
              <a:avLst/>
            </a:prstGeom>
          </p:spPr>
        </p:pic>
        <p:cxnSp>
          <p:nvCxnSpPr>
            <p:cNvPr id="5" name="Connector: Elbow 4">
              <a:extLst>
                <a:ext uri="{FF2B5EF4-FFF2-40B4-BE49-F238E27FC236}">
                  <a16:creationId xmlns:a16="http://schemas.microsoft.com/office/drawing/2014/main" id="{98F69A19-FA0B-4E38-BB2D-D118C481A6D7}"/>
                </a:ext>
              </a:extLst>
            </p:cNvPr>
            <p:cNvCxnSpPr>
              <a:cxnSpLocks/>
            </p:cNvCxnSpPr>
            <p:nvPr/>
          </p:nvCxnSpPr>
          <p:spPr>
            <a:xfrm>
              <a:off x="4070581" y="1455347"/>
              <a:ext cx="1484652" cy="1020379"/>
            </a:xfrm>
            <a:prstGeom prst="bentConnector3">
              <a:avLst/>
            </a:prstGeom>
            <a:ln w="12700" cap="rnd">
              <a:solidFill>
                <a:schemeClr val="bg1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A3972D-F8F3-4340-B4DB-6894B5E82725}"/>
                </a:ext>
              </a:extLst>
            </p:cNvPr>
            <p:cNvSpPr txBox="1"/>
            <p:nvPr/>
          </p:nvSpPr>
          <p:spPr>
            <a:xfrm>
              <a:off x="3975326" y="1158362"/>
              <a:ext cx="12106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050" dirty="0">
                  <a:solidFill>
                    <a:srgbClr val="93EB20"/>
                  </a:solidFill>
                  <a:ea typeface="Meiryo" panose="020B0604030504040204" pitchFamily="34" charset="-128"/>
                </a:rPr>
                <a:t>HCI(Nutanix)</a:t>
              </a:r>
            </a:p>
          </p:txBody>
        </p:sp>
      </p:grpSp>
      <p:pic>
        <p:nvPicPr>
          <p:cNvPr id="47" name="Picture 6">
            <a:extLst>
              <a:ext uri="{FF2B5EF4-FFF2-40B4-BE49-F238E27FC236}">
                <a16:creationId xmlns:a16="http://schemas.microsoft.com/office/drawing/2014/main" id="{E6A36AEB-1B49-6A4B-AAAF-55A543F248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5610531" y="3475800"/>
            <a:ext cx="1948758" cy="312253"/>
          </a:xfrm>
          <a:prstGeom prst="rect">
            <a:avLst/>
          </a:prstGeom>
        </p:spPr>
      </p:pic>
      <p:pic>
        <p:nvPicPr>
          <p:cNvPr id="50" name="Graphic 7">
            <a:extLst>
              <a:ext uri="{FF2B5EF4-FFF2-40B4-BE49-F238E27FC236}">
                <a16:creationId xmlns:a16="http://schemas.microsoft.com/office/drawing/2014/main" id="{98E5B123-08C8-4ACE-B87D-28777AD64A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796288" y="2261951"/>
            <a:ext cx="500610" cy="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3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8C2FE-5473-0A40-8764-6173FB65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특장점</a:t>
            </a:r>
            <a:r>
              <a:rPr kumimoji="1" lang="en-US" altLang="ko-KR" dirty="0">
                <a:latin typeface="+mn-lt"/>
                <a:ea typeface="Meiryo" panose="020B0604030504040204" pitchFamily="34" charset="-128"/>
              </a:rPr>
              <a:t> - </a:t>
            </a:r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데이터 보호</a:t>
            </a:r>
            <a:r>
              <a:rPr kumimoji="1" lang="en-US" altLang="ko-KR" dirty="0">
                <a:latin typeface="+mn-lt"/>
                <a:ea typeface="Meiryo" panose="020B0604030504040204" pitchFamily="34" charset="-128"/>
              </a:rPr>
              <a:t>/</a:t>
            </a:r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통합 관리의 확장</a:t>
            </a:r>
            <a:endParaRPr kumimoji="1" lang="ko-Kore-KR" altLang="en-US" dirty="0">
              <a:latin typeface="+mn-lt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578A94-3FC1-5348-B460-662791B8C22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8F94F2-79B1-4F8D-B2F0-3428BA660B51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9" name="Google Shape;726;p86">
            <a:extLst>
              <a:ext uri="{FF2B5EF4-FFF2-40B4-BE49-F238E27FC236}">
                <a16:creationId xmlns:a16="http://schemas.microsoft.com/office/drawing/2014/main" id="{4D8A1D64-3F3E-724E-90DB-177E93062F22}"/>
              </a:ext>
            </a:extLst>
          </p:cNvPr>
          <p:cNvSpPr txBox="1"/>
          <p:nvPr/>
        </p:nvSpPr>
        <p:spPr>
          <a:xfrm>
            <a:off x="1112817" y="3831804"/>
            <a:ext cx="1518550" cy="376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Gotham Rounded Book" pitchFamily="50" charset="0"/>
              </a:defRPr>
            </a:lvl1pPr>
          </a:lstStyle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lt"/>
                <a:ea typeface="Malgun Gothic" panose="020B0503020000020004" pitchFamily="34" charset="-127"/>
                <a:sym typeface="Arial"/>
              </a:rPr>
              <a:t>레거시</a:t>
            </a:r>
            <a:r>
              <a:rPr lang="ko-KR" altLang="en-US" sz="1000" dirty="0">
                <a:solidFill>
                  <a:schemeClr val="bg1"/>
                </a:solidFill>
                <a:latin typeface="+mn-lt"/>
                <a:ea typeface="Malgun Gothic" panose="020B0503020000020004" pitchFamily="34" charset="-127"/>
                <a:sym typeface="Arial"/>
              </a:rPr>
              <a:t> 인프라</a:t>
            </a:r>
            <a:endParaRPr lang="en-US" altLang="ko-KR" sz="1000" dirty="0">
              <a:solidFill>
                <a:schemeClr val="bg1"/>
              </a:solidFill>
              <a:latin typeface="+mn-lt"/>
              <a:ea typeface="Meiryo" panose="020B0604030504040204" pitchFamily="34" charset="-128"/>
              <a:sym typeface="Arial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  <a:sym typeface="Arial"/>
              </a:rPr>
              <a:t>(</a:t>
            </a:r>
            <a:r>
              <a:rPr lang="ko-KR" altLang="en-US" sz="1000" dirty="0">
                <a:solidFill>
                  <a:schemeClr val="bg1"/>
                </a:solidFill>
                <a:latin typeface="+mn-lt"/>
                <a:ea typeface="Malgun Gothic" panose="020B0503020000020004" pitchFamily="34" charset="-127"/>
                <a:sym typeface="Arial"/>
              </a:rPr>
              <a:t>서버</a:t>
            </a:r>
            <a:r>
              <a:rPr lang="en-US" altLang="ko-KR" sz="100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  <a:sym typeface="Arial"/>
              </a:rPr>
              <a:t>+</a:t>
            </a:r>
            <a:r>
              <a:rPr lang="ko-KR" altLang="en-US" sz="1000" dirty="0">
                <a:solidFill>
                  <a:schemeClr val="bg1"/>
                </a:solidFill>
                <a:latin typeface="+mn-lt"/>
                <a:ea typeface="Malgun Gothic" panose="020B0503020000020004" pitchFamily="34" charset="-127"/>
                <a:sym typeface="Arial"/>
              </a:rPr>
              <a:t>스토리지</a:t>
            </a:r>
            <a:r>
              <a:rPr lang="en-US" altLang="ko-KR" sz="100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  <a:sym typeface="Arial"/>
              </a:rPr>
              <a:t>+</a:t>
            </a:r>
            <a:r>
              <a:rPr lang="ko-KR" altLang="en-US" sz="1000" dirty="0">
                <a:solidFill>
                  <a:schemeClr val="bg1"/>
                </a:solidFill>
                <a:latin typeface="+mn-lt"/>
                <a:ea typeface="Malgun Gothic" panose="020B0503020000020004" pitchFamily="34" charset="-127"/>
                <a:sym typeface="Arial"/>
              </a:rPr>
              <a:t>가상화</a:t>
            </a:r>
            <a:r>
              <a:rPr lang="en-US" altLang="ko-KR" sz="100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  <a:sym typeface="Arial"/>
              </a:rPr>
              <a:t>)</a:t>
            </a:r>
            <a:endParaRPr sz="1000" dirty="0">
              <a:solidFill>
                <a:schemeClr val="bg1"/>
              </a:solidFill>
              <a:latin typeface="+mn-lt"/>
              <a:ea typeface="Meiryo" panose="020B0604030504040204" pitchFamily="34" charset="-128"/>
            </a:endParaRPr>
          </a:p>
        </p:txBody>
      </p:sp>
      <p:pic>
        <p:nvPicPr>
          <p:cNvPr id="11" name="Google Shape;739;p86">
            <a:extLst>
              <a:ext uri="{FF2B5EF4-FFF2-40B4-BE49-F238E27FC236}">
                <a16:creationId xmlns:a16="http://schemas.microsoft.com/office/drawing/2014/main" id="{B0EE8E2F-10EA-FC46-8F85-39BF375FE86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4716" r="65115" b="18613"/>
          <a:stretch/>
        </p:blipFill>
        <p:spPr>
          <a:xfrm>
            <a:off x="1310324" y="3345266"/>
            <a:ext cx="1125515" cy="45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0;p86">
            <a:extLst>
              <a:ext uri="{FF2B5EF4-FFF2-40B4-BE49-F238E27FC236}">
                <a16:creationId xmlns:a16="http://schemas.microsoft.com/office/drawing/2014/main" id="{B649AA71-6644-514D-9547-95E5040DE0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16" r="65115" b="88191"/>
          <a:stretch/>
        </p:blipFill>
        <p:spPr>
          <a:xfrm>
            <a:off x="1308346" y="3098878"/>
            <a:ext cx="1127493" cy="23065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776;p27">
            <a:extLst>
              <a:ext uri="{FF2B5EF4-FFF2-40B4-BE49-F238E27FC236}">
                <a16:creationId xmlns:a16="http://schemas.microsoft.com/office/drawing/2014/main" id="{2BA60FC8-8899-BD44-854F-AEB5163A81DD}"/>
              </a:ext>
            </a:extLst>
          </p:cNvPr>
          <p:cNvSpPr txBox="1"/>
          <p:nvPr/>
        </p:nvSpPr>
        <p:spPr>
          <a:xfrm>
            <a:off x="969253" y="2165867"/>
            <a:ext cx="1793696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sym typeface="Arial"/>
              </a:rPr>
              <a:t>Nutanix Cluster</a:t>
            </a:r>
            <a:endParaRPr sz="875" dirty="0">
              <a:solidFill>
                <a:schemeClr val="bg1"/>
              </a:solidFill>
            </a:endParaRPr>
          </a:p>
        </p:txBody>
      </p:sp>
      <p:pic>
        <p:nvPicPr>
          <p:cNvPr id="21" name="Google Shape;1751;p27">
            <a:extLst>
              <a:ext uri="{FF2B5EF4-FFF2-40B4-BE49-F238E27FC236}">
                <a16:creationId xmlns:a16="http://schemas.microsoft.com/office/drawing/2014/main" id="{9370626A-16DA-A94E-A49C-F336816F1146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308346" y="1815904"/>
            <a:ext cx="1127493" cy="331246"/>
          </a:xfrm>
          <a:prstGeom prst="rect">
            <a:avLst/>
          </a:prstGeom>
        </p:spPr>
      </p:pic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F4669E06-5492-4456-B2AA-8841FFB4F1ED}"/>
              </a:ext>
            </a:extLst>
          </p:cNvPr>
          <p:cNvGrpSpPr/>
          <p:nvPr/>
        </p:nvGrpSpPr>
        <p:grpSpPr>
          <a:xfrm>
            <a:off x="2677665" y="2385157"/>
            <a:ext cx="3700335" cy="1576060"/>
            <a:chOff x="2677665" y="2385157"/>
            <a:chExt cx="3700335" cy="1576060"/>
          </a:xfrm>
        </p:grpSpPr>
        <p:sp>
          <p:nvSpPr>
            <p:cNvPr id="28" name="Right Arrow 2">
              <a:extLst>
                <a:ext uri="{FF2B5EF4-FFF2-40B4-BE49-F238E27FC236}">
                  <a16:creationId xmlns:a16="http://schemas.microsoft.com/office/drawing/2014/main" id="{B9EFBF0E-C401-C748-99EA-992CC0E6D84B}"/>
                </a:ext>
              </a:extLst>
            </p:cNvPr>
            <p:cNvSpPr/>
            <p:nvPr/>
          </p:nvSpPr>
          <p:spPr>
            <a:xfrm>
              <a:off x="4968841" y="2385157"/>
              <a:ext cx="1043319" cy="518284"/>
            </a:xfrm>
            <a:prstGeom prst="rightArrow">
              <a:avLst/>
            </a:prstGeom>
            <a:noFill/>
            <a:ln w="19050">
              <a:solidFill>
                <a:srgbClr val="00E2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71478">
                <a:defRPr/>
              </a:pPr>
              <a:r>
                <a:rPr lang="en-US" sz="875" dirty="0">
                  <a:solidFill>
                    <a:srgbClr val="00E296"/>
                  </a:solidFill>
                </a:rPr>
                <a:t>ARCHIVE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720DF07-5BB7-F640-A0D1-FE802533722E}"/>
                </a:ext>
              </a:extLst>
            </p:cNvPr>
            <p:cNvSpPr txBox="1"/>
            <p:nvPr/>
          </p:nvSpPr>
          <p:spPr>
            <a:xfrm>
              <a:off x="2677665" y="3361053"/>
              <a:ext cx="370033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8586" indent="-178586" defTabSz="571478">
                <a:spcBef>
                  <a:spcPts val="625"/>
                </a:spcBef>
                <a:buClr>
                  <a:srgbClr val="93EB20"/>
                </a:buClr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400" dirty="0" err="1">
                  <a:solidFill>
                    <a:srgbClr val="93EB20"/>
                  </a:solidFill>
                  <a:ea typeface="Malgun Gothic" panose="020B0503020000020004" pitchFamily="34" charset="-127"/>
                </a:rPr>
                <a:t>원클릭</a:t>
              </a:r>
              <a:r>
                <a:rPr lang="en-US" sz="1400" dirty="0">
                  <a:solidFill>
                    <a:srgbClr val="93EB20"/>
                  </a:solidFill>
                  <a:ea typeface="Meiryo" panose="020B0604030504040204" pitchFamily="34" charset="-128"/>
                </a:rPr>
                <a:t> </a:t>
              </a:r>
              <a:r>
                <a:rPr lang="ko-KR" altLang="en-US" sz="1400" dirty="0">
                  <a:solidFill>
                    <a:srgbClr val="93EB20"/>
                  </a:solidFill>
                  <a:ea typeface="Malgun Gothic" panose="020B0503020000020004" pitchFamily="34" charset="-127"/>
                </a:rPr>
                <a:t>데이터 보호</a:t>
              </a:r>
              <a:endParaRPr lang="en-US" sz="1400" dirty="0">
                <a:solidFill>
                  <a:srgbClr val="93EB20"/>
                </a:solidFill>
                <a:ea typeface="Meiryo" panose="020B0604030504040204" pitchFamily="34" charset="-128"/>
              </a:endParaRPr>
            </a:p>
            <a:p>
              <a:pPr marL="178586" indent="-178586" defTabSz="571478">
                <a:spcBef>
                  <a:spcPts val="625"/>
                </a:spcBef>
                <a:buClr>
                  <a:srgbClr val="93EB20"/>
                </a:buClr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en-US" altLang="ko-KR" sz="1400" dirty="0">
                  <a:solidFill>
                    <a:srgbClr val="93EB20"/>
                  </a:solidFill>
                  <a:ea typeface="Meiryo" panose="020B0604030504040204" pitchFamily="34" charset="-128"/>
                </a:rPr>
                <a:t>Veeam</a:t>
              </a:r>
              <a:r>
                <a:rPr lang="ko-KR" altLang="en-US" sz="1400" dirty="0">
                  <a:solidFill>
                    <a:srgbClr val="93EB20"/>
                  </a:solidFill>
                  <a:ea typeface="Malgun Gothic" panose="020B0503020000020004" pitchFamily="34" charset="-127"/>
                </a:rPr>
                <a:t>과의 긴밀한 협업</a:t>
              </a:r>
              <a:endParaRPr lang="en-US" sz="1400" dirty="0">
                <a:solidFill>
                  <a:srgbClr val="93EB20"/>
                </a:solidFill>
                <a:ea typeface="Meiryo" panose="020B0604030504040204" pitchFamily="34" charset="-128"/>
              </a:endParaRPr>
            </a:p>
          </p:txBody>
        </p:sp>
      </p:grpSp>
      <p:sp>
        <p:nvSpPr>
          <p:cNvPr id="30" name="Google Shape;695;p86">
            <a:extLst>
              <a:ext uri="{FF2B5EF4-FFF2-40B4-BE49-F238E27FC236}">
                <a16:creationId xmlns:a16="http://schemas.microsoft.com/office/drawing/2014/main" id="{5D6E4257-B3B4-8C43-97AF-6DA0EE7A455B}"/>
              </a:ext>
            </a:extLst>
          </p:cNvPr>
          <p:cNvSpPr/>
          <p:nvPr/>
        </p:nvSpPr>
        <p:spPr>
          <a:xfrm>
            <a:off x="6381052" y="1333499"/>
            <a:ext cx="1722944" cy="2834641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93EB2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5717" tIns="17852" rIns="35717" bIns="17852" anchor="ctr" anchorCtr="0">
            <a:noAutofit/>
          </a:bodyPr>
          <a:lstStyle/>
          <a:p>
            <a:pPr algn="ctr"/>
            <a:endParaRPr sz="417" dirty="0">
              <a:solidFill>
                <a:schemeClr val="lt1"/>
              </a:solidFill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48BBA0CE-5BF4-4FAF-926D-6986F5DBCD30}"/>
              </a:ext>
            </a:extLst>
          </p:cNvPr>
          <p:cNvGrpSpPr/>
          <p:nvPr/>
        </p:nvGrpSpPr>
        <p:grpSpPr>
          <a:xfrm>
            <a:off x="6411066" y="3507855"/>
            <a:ext cx="1674373" cy="576064"/>
            <a:chOff x="6411066" y="3507855"/>
            <a:chExt cx="1674373" cy="576064"/>
          </a:xfrm>
        </p:grpSpPr>
        <p:pic>
          <p:nvPicPr>
            <p:cNvPr id="32" name="Google Shape;715;p86">
              <a:extLst>
                <a:ext uri="{FF2B5EF4-FFF2-40B4-BE49-F238E27FC236}">
                  <a16:creationId xmlns:a16="http://schemas.microsoft.com/office/drawing/2014/main" id="{EF4C9B99-B378-744A-A451-1BAC387DF2F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03993" y="3507855"/>
              <a:ext cx="1288519" cy="298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716;p86">
              <a:extLst>
                <a:ext uri="{FF2B5EF4-FFF2-40B4-BE49-F238E27FC236}">
                  <a16:creationId xmlns:a16="http://schemas.microsoft.com/office/drawing/2014/main" id="{CB9BE128-E5EC-E94B-B6CB-1ADF942E3CFC}"/>
                </a:ext>
              </a:extLst>
            </p:cNvPr>
            <p:cNvSpPr txBox="1"/>
            <p:nvPr/>
          </p:nvSpPr>
          <p:spPr>
            <a:xfrm>
              <a:off x="6411066" y="3882043"/>
              <a:ext cx="1674373" cy="2018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algn="ctr"/>
              <a:r>
                <a:rPr lang="en" sz="1000" b="0" dirty="0">
                  <a:solidFill>
                    <a:schemeClr val="bg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S3 </a:t>
              </a:r>
              <a:r>
                <a:rPr lang="ko-KR" altLang="en-US" sz="1000" b="0" dirty="0">
                  <a:solidFill>
                    <a:schemeClr val="bg1"/>
                  </a:solidFill>
                  <a:latin typeface="+mn-lt"/>
                  <a:ea typeface="Malgun Gothic" panose="020B0503020000020004" pitchFamily="34" charset="-127"/>
                  <a:sym typeface="Arial"/>
                </a:rPr>
                <a:t>호환 스토리지</a:t>
              </a:r>
              <a:endParaRPr sz="1000" b="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D9D60553-6E33-4F3C-B4CC-EDBE8AFF3406}"/>
              </a:ext>
            </a:extLst>
          </p:cNvPr>
          <p:cNvGrpSpPr/>
          <p:nvPr/>
        </p:nvGrpSpPr>
        <p:grpSpPr>
          <a:xfrm>
            <a:off x="6594962" y="2643760"/>
            <a:ext cx="1326351" cy="806171"/>
            <a:chOff x="6585077" y="2557667"/>
            <a:chExt cx="1326351" cy="806171"/>
          </a:xfrm>
        </p:grpSpPr>
        <p:grpSp>
          <p:nvGrpSpPr>
            <p:cNvPr id="35" name="Google Shape;708;p86">
              <a:extLst>
                <a:ext uri="{FF2B5EF4-FFF2-40B4-BE49-F238E27FC236}">
                  <a16:creationId xmlns:a16="http://schemas.microsoft.com/office/drawing/2014/main" id="{175FD53C-4292-F843-B0FE-0AAB2F9429FF}"/>
                </a:ext>
              </a:extLst>
            </p:cNvPr>
            <p:cNvGrpSpPr/>
            <p:nvPr/>
          </p:nvGrpSpPr>
          <p:grpSpPr>
            <a:xfrm>
              <a:off x="6622686" y="2557667"/>
              <a:ext cx="1251135" cy="575644"/>
              <a:chOff x="9352575" y="3185943"/>
              <a:chExt cx="2151969" cy="994293"/>
            </a:xfrm>
          </p:grpSpPr>
          <p:pic>
            <p:nvPicPr>
              <p:cNvPr id="37" name="Google Shape;709;p86">
                <a:extLst>
                  <a:ext uri="{FF2B5EF4-FFF2-40B4-BE49-F238E27FC236}">
                    <a16:creationId xmlns:a16="http://schemas.microsoft.com/office/drawing/2014/main" id="{AEF57528-3E3B-F646-84CF-09546066F7CC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9352575" y="3185943"/>
                <a:ext cx="2151969" cy="99429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" name="Google Shape;710;p86">
                <a:extLst>
                  <a:ext uri="{FF2B5EF4-FFF2-40B4-BE49-F238E27FC236}">
                    <a16:creationId xmlns:a16="http://schemas.microsoft.com/office/drawing/2014/main" id="{85E2780A-0A4D-A540-9F40-4A260C836863}"/>
                  </a:ext>
                </a:extLst>
              </p:cNvPr>
              <p:cNvSpPr txBox="1"/>
              <p:nvPr/>
            </p:nvSpPr>
            <p:spPr>
              <a:xfrm>
                <a:off x="9789166" y="3496883"/>
                <a:ext cx="1142326" cy="5394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35717" tIns="17852" rIns="35717" bIns="17852" anchor="t" anchorCtr="0">
                <a:noAutofit/>
              </a:bodyPr>
              <a:lstStyle/>
              <a:p>
                <a:pPr algn="ctr"/>
                <a:r>
                  <a:rPr lang="en" sz="800" dirty="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  <a:sym typeface="Arial"/>
                  </a:rPr>
                  <a:t>Cloud</a:t>
                </a:r>
                <a:br>
                  <a:rPr lang="en" sz="800" dirty="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  <a:sym typeface="Arial"/>
                  </a:rPr>
                </a:br>
                <a:r>
                  <a:rPr lang="en" sz="800" dirty="0">
                    <a:solidFill>
                      <a:schemeClr val="bg1"/>
                    </a:solidFill>
                    <a:ea typeface="Tahoma" panose="020B0604030504040204" pitchFamily="34" charset="0"/>
                    <a:cs typeface="Tahoma" panose="020B0604030504040204" pitchFamily="34" charset="0"/>
                    <a:sym typeface="Arial"/>
                  </a:rPr>
                  <a:t>Storage</a:t>
                </a:r>
                <a:endParaRPr sz="800" dirty="0">
                  <a:solidFill>
                    <a:schemeClr val="bg1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36" name="Google Shape;717;p86">
              <a:extLst>
                <a:ext uri="{FF2B5EF4-FFF2-40B4-BE49-F238E27FC236}">
                  <a16:creationId xmlns:a16="http://schemas.microsoft.com/office/drawing/2014/main" id="{26B69AAF-4DC9-5840-BC65-0842504572C0}"/>
                </a:ext>
              </a:extLst>
            </p:cNvPr>
            <p:cNvSpPr txBox="1"/>
            <p:nvPr/>
          </p:nvSpPr>
          <p:spPr>
            <a:xfrm>
              <a:off x="6585077" y="3140730"/>
              <a:ext cx="1326351" cy="223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algn="ctr"/>
              <a:r>
                <a:rPr lang="ko-KR" altLang="en-US" sz="1000" b="0" dirty="0">
                  <a:solidFill>
                    <a:schemeClr val="bg1"/>
                  </a:solidFill>
                  <a:latin typeface="+mn-lt"/>
                  <a:ea typeface="Malgun Gothic" panose="020B0503020000020004" pitchFamily="34" charset="-127"/>
                  <a:sym typeface="Arial"/>
                </a:rPr>
                <a:t>아카이브</a:t>
              </a:r>
              <a:endParaRPr sz="1000" b="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</a:endParaRPr>
            </a:p>
          </p:txBody>
        </p:sp>
      </p:grp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F2C09F40-B279-436D-B248-CFC7FDB3A6AD}"/>
              </a:ext>
            </a:extLst>
          </p:cNvPr>
          <p:cNvGrpSpPr/>
          <p:nvPr/>
        </p:nvGrpSpPr>
        <p:grpSpPr>
          <a:xfrm>
            <a:off x="6647218" y="1400133"/>
            <a:ext cx="1221837" cy="1152127"/>
            <a:chOff x="6637334" y="1347614"/>
            <a:chExt cx="1221837" cy="1152127"/>
          </a:xfrm>
        </p:grpSpPr>
        <p:sp>
          <p:nvSpPr>
            <p:cNvPr id="41" name="Google Shape;716;p86">
              <a:extLst>
                <a:ext uri="{FF2B5EF4-FFF2-40B4-BE49-F238E27FC236}">
                  <a16:creationId xmlns:a16="http://schemas.microsoft.com/office/drawing/2014/main" id="{49C99615-5BA7-584F-A6C1-52A36C764873}"/>
                </a:ext>
              </a:extLst>
            </p:cNvPr>
            <p:cNvSpPr txBox="1"/>
            <p:nvPr/>
          </p:nvSpPr>
          <p:spPr>
            <a:xfrm>
              <a:off x="6637334" y="1968857"/>
              <a:ext cx="1221837" cy="530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algn="ctr"/>
              <a:r>
                <a:rPr lang="en-US" sz="1000" dirty="0">
                  <a:solidFill>
                    <a:schemeClr val="bg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Nutanix Objects</a:t>
              </a:r>
            </a:p>
            <a:p>
              <a:pPr algn="ctr"/>
              <a:r>
                <a:rPr lang="en-US" altLang="ko-Kore-KR" sz="1000" dirty="0">
                  <a:solidFill>
                    <a:schemeClr val="bg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+mn-lt"/>
                  <a:ea typeface="Malgun Gothic" panose="020B0503020000020004" pitchFamily="34" charset="-127"/>
                  <a:sym typeface="Arial"/>
                </a:rPr>
                <a:t>소프트웨어 정의 오브젝트 스토리지</a:t>
              </a:r>
              <a:r>
                <a:rPr lang="en-US" altLang="ko-KR" sz="1000" dirty="0">
                  <a:solidFill>
                    <a:schemeClr val="bg1"/>
                  </a:solidFill>
                  <a:latin typeface="+mn-lt"/>
                  <a:ea typeface="Meiryo" panose="020B0604030504040204" pitchFamily="34" charset="-128"/>
                  <a:sym typeface="Arial"/>
                </a:rPr>
                <a:t>)</a:t>
              </a:r>
              <a:endParaRPr sz="1000" dirty="0">
                <a:solidFill>
                  <a:schemeClr val="bg1"/>
                </a:solidFill>
                <a:latin typeface="+mn-lt"/>
                <a:ea typeface="Meiryo" panose="020B0604030504040204" pitchFamily="34" charset="-128"/>
              </a:endParaRPr>
            </a:p>
          </p:txBody>
        </p:sp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793BBA05-9834-A64C-A462-AC4247E35B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63"/>
            <a:stretch/>
          </p:blipFill>
          <p:spPr>
            <a:xfrm>
              <a:off x="6878202" y="1347614"/>
              <a:ext cx="740100" cy="613350"/>
            </a:xfrm>
            <a:prstGeom prst="rect">
              <a:avLst/>
            </a:prstGeom>
          </p:spPr>
        </p:pic>
      </p:grpSp>
      <p:sp>
        <p:nvSpPr>
          <p:cNvPr id="43" name="Arrow: Left-Right 10">
            <a:extLst>
              <a:ext uri="{FF2B5EF4-FFF2-40B4-BE49-F238E27FC236}">
                <a16:creationId xmlns:a16="http://schemas.microsoft.com/office/drawing/2014/main" id="{14138632-F9EA-4B48-B178-8920DC6F30FB}"/>
              </a:ext>
            </a:extLst>
          </p:cNvPr>
          <p:cNvSpPr/>
          <p:nvPr/>
        </p:nvSpPr>
        <p:spPr bwMode="gray">
          <a:xfrm>
            <a:off x="969269" y="735547"/>
            <a:ext cx="7215323" cy="509270"/>
          </a:xfrm>
          <a:prstGeom prst="leftRightArrow">
            <a:avLst/>
          </a:prstGeom>
          <a:solidFill>
            <a:srgbClr val="003738"/>
          </a:solidFill>
          <a:ln w="12700">
            <a:solidFill>
              <a:srgbClr val="00E29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97510" tIns="197510" rIns="197510" bIns="197510" rtlCol="0" anchor="ctr"/>
          <a:lstStyle/>
          <a:p>
            <a:pPr algn="ctr" defTabSz="685772">
              <a:defRPr/>
            </a:pPr>
            <a:r>
              <a:rPr lang="en-US" sz="1250" b="1" dirty="0">
                <a:solidFill>
                  <a:srgbClr val="93EB20"/>
                </a:solidFill>
                <a:ea typeface="Meiryo" panose="020B0604030504040204" pitchFamily="34" charset="-128"/>
                <a:cs typeface="Tahoma" panose="020B0604030504040204" pitchFamily="34" charset="0"/>
              </a:rPr>
              <a:t>Prism</a:t>
            </a:r>
            <a:r>
              <a:rPr lang="ko-KR" altLang="en-US" sz="1250" b="1" dirty="0">
                <a:solidFill>
                  <a:srgbClr val="93EB20"/>
                </a:solidFill>
                <a:ea typeface="Malgun Gothic" panose="020B0503020000020004" pitchFamily="34" charset="-127"/>
                <a:cs typeface="Tahoma" panose="020B0604030504040204" pitchFamily="34" charset="0"/>
              </a:rPr>
              <a:t>을 통한 관리의 통합</a:t>
            </a:r>
            <a:endParaRPr lang="en-US" sz="1250" b="1" dirty="0">
              <a:solidFill>
                <a:srgbClr val="93EB20"/>
              </a:solidFill>
              <a:ea typeface="Meiryo" panose="020B0604030504040204" pitchFamily="34" charset="-128"/>
              <a:cs typeface="Tahoma" panose="020B0604030504040204" pitchFamily="34" charset="0"/>
            </a:endParaRPr>
          </a:p>
        </p:txBody>
      </p:sp>
      <p:sp>
        <p:nvSpPr>
          <p:cNvPr id="44" name="Arrow: Left-Right 130">
            <a:extLst>
              <a:ext uri="{FF2B5EF4-FFF2-40B4-BE49-F238E27FC236}">
                <a16:creationId xmlns:a16="http://schemas.microsoft.com/office/drawing/2014/main" id="{3E447BA8-4EB6-8A4E-B0B4-D166F98B7B58}"/>
              </a:ext>
            </a:extLst>
          </p:cNvPr>
          <p:cNvSpPr/>
          <p:nvPr/>
        </p:nvSpPr>
        <p:spPr bwMode="gray">
          <a:xfrm>
            <a:off x="969269" y="4281610"/>
            <a:ext cx="7215323" cy="504386"/>
          </a:xfrm>
          <a:prstGeom prst="leftRightArrow">
            <a:avLst/>
          </a:prstGeom>
          <a:solidFill>
            <a:srgbClr val="003738"/>
          </a:solidFill>
          <a:ln w="12700">
            <a:solidFill>
              <a:srgbClr val="00E29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97510" tIns="197510" rIns="197510" bIns="197510" rtlCol="0" anchor="ctr"/>
          <a:lstStyle/>
          <a:p>
            <a:pPr algn="ctr" defTabSz="685772">
              <a:defRPr/>
            </a:pPr>
            <a:r>
              <a:rPr lang="ko-KR" altLang="en-US" sz="1125" b="1" dirty="0">
                <a:solidFill>
                  <a:schemeClr val="bg2"/>
                </a:solidFill>
                <a:cs typeface="Tahoma" panose="020B0604030504040204" pitchFamily="34" charset="0"/>
              </a:rPr>
              <a:t>단일 플랫폼에서 데이터 관리를 확장</a:t>
            </a:r>
            <a:endParaRPr lang="en-US" sz="1125" b="1" dirty="0">
              <a:solidFill>
                <a:schemeClr val="bg2"/>
              </a:solidFill>
              <a:cs typeface="Tahoma" panose="020B0604030504040204" pitchFamily="34" charset="0"/>
            </a:endParaRPr>
          </a:p>
        </p:txBody>
      </p: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DA9D8CCC-80C5-42B2-B46A-2703B6BD58A5}"/>
              </a:ext>
            </a:extLst>
          </p:cNvPr>
          <p:cNvGrpSpPr/>
          <p:nvPr/>
        </p:nvGrpSpPr>
        <p:grpSpPr>
          <a:xfrm>
            <a:off x="3007245" y="1976197"/>
            <a:ext cx="1559087" cy="1048855"/>
            <a:chOff x="3007245" y="1976197"/>
            <a:chExt cx="1559087" cy="1048855"/>
          </a:xfrm>
        </p:grpSpPr>
        <p:grpSp>
          <p:nvGrpSpPr>
            <p:cNvPr id="5" name="Google Shape;1758;p27">
              <a:extLst>
                <a:ext uri="{FF2B5EF4-FFF2-40B4-BE49-F238E27FC236}">
                  <a16:creationId xmlns:a16="http://schemas.microsoft.com/office/drawing/2014/main" id="{A9D80FAF-3A54-A243-BE41-299EEEC30262}"/>
                </a:ext>
              </a:extLst>
            </p:cNvPr>
            <p:cNvGrpSpPr/>
            <p:nvPr/>
          </p:nvGrpSpPr>
          <p:grpSpPr>
            <a:xfrm>
              <a:off x="3007245" y="2359641"/>
              <a:ext cx="1559087" cy="665411"/>
              <a:chOff x="1983559" y="6003905"/>
              <a:chExt cx="4026733" cy="1737217"/>
            </a:xfrm>
          </p:grpSpPr>
          <p:pic>
            <p:nvPicPr>
              <p:cNvPr id="6" name="Google Shape;1759;p27">
                <a:extLst>
                  <a:ext uri="{FF2B5EF4-FFF2-40B4-BE49-F238E27FC236}">
                    <a16:creationId xmlns:a16="http://schemas.microsoft.com/office/drawing/2014/main" id="{22C4CE55-BE6C-9F4F-AD70-11EDD0676A22}"/>
                  </a:ext>
                </a:extLst>
              </p:cNvPr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1983559" y="6003905"/>
                <a:ext cx="4017730" cy="9432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Google Shape;1761;p27">
                <a:extLst>
                  <a:ext uri="{FF2B5EF4-FFF2-40B4-BE49-F238E27FC236}">
                    <a16:creationId xmlns:a16="http://schemas.microsoft.com/office/drawing/2014/main" id="{6543B996-25C2-FC4A-A956-D1DAFA95DCB3}"/>
                  </a:ext>
                </a:extLst>
              </p:cNvPr>
              <p:cNvSpPr txBox="1"/>
              <p:nvPr/>
            </p:nvSpPr>
            <p:spPr>
              <a:xfrm>
                <a:off x="1992562" y="7072131"/>
                <a:ext cx="4017730" cy="668991"/>
              </a:xfrm>
              <a:prstGeom prst="rect">
                <a:avLst/>
              </a:prstGeom>
              <a:noFill/>
              <a:ln w="19050" cap="flat" cmpd="sng">
                <a:noFill/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69" tIns="34275" rIns="68569" bIns="34275" anchor="ctr" anchorCtr="0">
                <a:noAutofit/>
              </a:bodyPr>
              <a:lstStyle/>
              <a:p>
                <a:pPr algn="ctr">
                  <a:lnSpc>
                    <a:spcPct val="120000"/>
                  </a:lnSpc>
                  <a:buClr>
                    <a:schemeClr val="accent1"/>
                  </a:buClr>
                  <a:buSzPts val="1400"/>
                </a:pPr>
                <a:r>
                  <a:rPr lang="en-US" sz="1200" dirty="0">
                    <a:solidFill>
                      <a:schemeClr val="bg2"/>
                    </a:solidFill>
                    <a:ea typeface="Tahoma" panose="020B0604030504040204" pitchFamily="34" charset="0"/>
                    <a:cs typeface="Tahoma" panose="020B0604030504040204" pitchFamily="34" charset="0"/>
                    <a:sym typeface="Arial"/>
                  </a:rPr>
                  <a:t>Nutanix Mine</a:t>
                </a:r>
                <a:endParaRPr sz="1600" dirty="0">
                  <a:solidFill>
                    <a:schemeClr val="bg2"/>
                  </a:solidFill>
                </a:endParaRPr>
              </a:p>
            </p:txBody>
          </p:sp>
        </p:grpSp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D00D90B5-6E1E-4B78-93CB-5F3EEDBE1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010321" y="1976197"/>
              <a:ext cx="1552525" cy="248763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949A3B2-35FC-4EE6-B2DD-FE9BE7EAF709}"/>
              </a:ext>
            </a:extLst>
          </p:cNvPr>
          <p:cNvGrpSpPr/>
          <p:nvPr/>
        </p:nvGrpSpPr>
        <p:grpSpPr>
          <a:xfrm>
            <a:off x="1308347" y="1486109"/>
            <a:ext cx="1127492" cy="234873"/>
            <a:chOff x="1308347" y="1486109"/>
            <a:chExt cx="1127492" cy="234873"/>
          </a:xfrm>
        </p:grpSpPr>
        <p:pic>
          <p:nvPicPr>
            <p:cNvPr id="25" name="Google Shape;732;p86">
              <a:extLst>
                <a:ext uri="{FF2B5EF4-FFF2-40B4-BE49-F238E27FC236}">
                  <a16:creationId xmlns:a16="http://schemas.microsoft.com/office/drawing/2014/main" id="{BE72A44C-400F-DD41-84A8-72C183916C2C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603151" y="1486109"/>
              <a:ext cx="234874" cy="23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734;p86">
              <a:extLst>
                <a:ext uri="{FF2B5EF4-FFF2-40B4-BE49-F238E27FC236}">
                  <a16:creationId xmlns:a16="http://schemas.microsoft.com/office/drawing/2014/main" id="{D5F601F2-D4A5-7E48-A1A5-2F2F20A28820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08347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734;p86">
              <a:extLst>
                <a:ext uri="{FF2B5EF4-FFF2-40B4-BE49-F238E27FC236}">
                  <a16:creationId xmlns:a16="http://schemas.microsoft.com/office/drawing/2014/main" id="{CD6E33AF-B64B-4269-B7FA-808BF3FDFCE5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900946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734;p86">
              <a:extLst>
                <a:ext uri="{FF2B5EF4-FFF2-40B4-BE49-F238E27FC236}">
                  <a16:creationId xmlns:a16="http://schemas.microsoft.com/office/drawing/2014/main" id="{7B3DBE79-6574-407E-9DFE-93169EC419A1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03956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245F878-5FA2-4A16-97A9-97DDB4CB32F5}"/>
              </a:ext>
            </a:extLst>
          </p:cNvPr>
          <p:cNvGrpSpPr/>
          <p:nvPr/>
        </p:nvGrpSpPr>
        <p:grpSpPr>
          <a:xfrm>
            <a:off x="1308346" y="2761684"/>
            <a:ext cx="1127492" cy="234873"/>
            <a:chOff x="1308347" y="1486109"/>
            <a:chExt cx="1127492" cy="234873"/>
          </a:xfrm>
        </p:grpSpPr>
        <p:pic>
          <p:nvPicPr>
            <p:cNvPr id="50" name="Google Shape;732;p86">
              <a:extLst>
                <a:ext uri="{FF2B5EF4-FFF2-40B4-BE49-F238E27FC236}">
                  <a16:creationId xmlns:a16="http://schemas.microsoft.com/office/drawing/2014/main" id="{55F3A57C-5B66-4500-9898-42B90383594E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603151" y="1486109"/>
              <a:ext cx="234874" cy="234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734;p86">
              <a:extLst>
                <a:ext uri="{FF2B5EF4-FFF2-40B4-BE49-F238E27FC236}">
                  <a16:creationId xmlns:a16="http://schemas.microsoft.com/office/drawing/2014/main" id="{A4735F2E-8D78-4B61-A9BC-A10C37E4186C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308347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734;p86">
              <a:extLst>
                <a:ext uri="{FF2B5EF4-FFF2-40B4-BE49-F238E27FC236}">
                  <a16:creationId xmlns:a16="http://schemas.microsoft.com/office/drawing/2014/main" id="{BA7302BC-D57C-48DB-B9B1-B394B3908FF4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900946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734;p86">
              <a:extLst>
                <a:ext uri="{FF2B5EF4-FFF2-40B4-BE49-F238E27FC236}">
                  <a16:creationId xmlns:a16="http://schemas.microsoft.com/office/drawing/2014/main" id="{A4F43350-45BF-4B47-8154-5DCA83068F0F}"/>
                </a:ext>
              </a:extLst>
            </p:cNvPr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203956" y="1487605"/>
              <a:ext cx="231883" cy="231882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7269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3" grpId="0" animBg="1"/>
      <p:bldP spid="4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42891-3FAB-8F4E-BCC4-5A956048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필요 용량에 따른 </a:t>
            </a:r>
            <a:r>
              <a:rPr kumimoji="1" lang="en-US" altLang="ko-Kore-KR" dirty="0">
                <a:latin typeface="+mn-lt"/>
                <a:ea typeface="Meiryo" panose="020B0604030504040204" pitchFamily="34" charset="-128"/>
              </a:rPr>
              <a:t>HW </a:t>
            </a:r>
            <a:r>
              <a:rPr kumimoji="1" lang="ko-KR" altLang="en-US" dirty="0">
                <a:latin typeface="+mn-lt"/>
                <a:ea typeface="Malgun Gothic" panose="020B0503020000020004" pitchFamily="34" charset="-127"/>
              </a:rPr>
              <a:t>구성</a:t>
            </a:r>
            <a:endParaRPr kumimoji="1" lang="ko-Kore-KR" altLang="en-US" dirty="0">
              <a:latin typeface="+mn-lt"/>
              <a:ea typeface="Malgun Gothic" panose="020B0503020000020004" pitchFamily="34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977A8E-6F50-AD4F-804E-0DBBF326EC2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8F94F2-79B1-4F8D-B2F0-3428BA660B51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Table 1">
            <a:extLst>
              <a:ext uri="{FF2B5EF4-FFF2-40B4-BE49-F238E27FC236}">
                <a16:creationId xmlns:a16="http://schemas.microsoft.com/office/drawing/2014/main" id="{3C60BF82-3ED0-124C-98FE-E0234A6A0E1D}"/>
              </a:ext>
            </a:extLst>
          </p:cNvPr>
          <p:cNvGraphicFramePr>
            <a:graphicFrameLocks noGrp="1"/>
          </p:cNvGraphicFramePr>
          <p:nvPr/>
        </p:nvGraphicFramePr>
        <p:xfrm>
          <a:off x="176915" y="1799212"/>
          <a:ext cx="8790170" cy="241903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58034">
                  <a:extLst>
                    <a:ext uri="{9D8B030D-6E8A-4147-A177-3AD203B41FA5}">
                      <a16:colId xmlns:a16="http://schemas.microsoft.com/office/drawing/2014/main" val="2200973892"/>
                    </a:ext>
                  </a:extLst>
                </a:gridCol>
                <a:gridCol w="1758034">
                  <a:extLst>
                    <a:ext uri="{9D8B030D-6E8A-4147-A177-3AD203B41FA5}">
                      <a16:colId xmlns:a16="http://schemas.microsoft.com/office/drawing/2014/main" val="3510269888"/>
                    </a:ext>
                  </a:extLst>
                </a:gridCol>
                <a:gridCol w="1758034">
                  <a:extLst>
                    <a:ext uri="{9D8B030D-6E8A-4147-A177-3AD203B41FA5}">
                      <a16:colId xmlns:a16="http://schemas.microsoft.com/office/drawing/2014/main" val="4274249097"/>
                    </a:ext>
                  </a:extLst>
                </a:gridCol>
                <a:gridCol w="1758034">
                  <a:extLst>
                    <a:ext uri="{9D8B030D-6E8A-4147-A177-3AD203B41FA5}">
                      <a16:colId xmlns:a16="http://schemas.microsoft.com/office/drawing/2014/main" val="248289153"/>
                    </a:ext>
                  </a:extLst>
                </a:gridCol>
                <a:gridCol w="1758034">
                  <a:extLst>
                    <a:ext uri="{9D8B030D-6E8A-4147-A177-3AD203B41FA5}">
                      <a16:colId xmlns:a16="http://schemas.microsoft.com/office/drawing/2014/main" val="3400131523"/>
                    </a:ext>
                  </a:extLst>
                </a:gridCol>
              </a:tblGrid>
              <a:tr h="199116">
                <a:tc>
                  <a:txBody>
                    <a:bodyPr/>
                    <a:lstStyle/>
                    <a:p>
                      <a:endParaRPr lang="en-US" sz="18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XSmall</a:t>
                      </a:r>
                      <a:endParaRPr lang="en-US" sz="1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Small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Medium</a:t>
                      </a:r>
                      <a:endParaRPr lang="en-US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Scale-out System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373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344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Rack Size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2U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2U (4U - 1U1N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4U (8U - 2U1N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2U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882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# of Nodes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904130"/>
                  </a:ext>
                </a:extLst>
              </a:tr>
              <a:tr h="10556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Processor (per node)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10 or 12 cores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10 or 12 cores</a:t>
                      </a:r>
                      <a:endParaRPr lang="en-US" altLang="ko-Kore-KR"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12 cores</a:t>
                      </a:r>
                      <a:endParaRPr lang="en-US"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12 cores</a:t>
                      </a:r>
                      <a:endParaRPr lang="en-US"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44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RAM (per node)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 GB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 GB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 GB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 GB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143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SSD (per node)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1x 1.92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1x 1.92 TB (2x 1.92 TB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1.92 TB (2x 3.84 TB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1.92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3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HDD (per node)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6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2x 12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4x 12 TB (12x 8TB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4x 12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8740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Raw Capacity</a:t>
                      </a:r>
                      <a:endParaRPr sz="800" b="1" i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48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96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192 TB (384 TB for HX)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96 TB</a:t>
                      </a:r>
                      <a:endParaRPr sz="800" b="0" i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43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Usable Capacity</a:t>
                      </a:r>
                      <a:endParaRPr sz="800" b="1" i="0" u="none" strike="noStrike" kern="1200" cap="none" dirty="0">
                        <a:solidFill>
                          <a:srgbClr val="003738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30-50 TB</a:t>
                      </a:r>
                      <a:endParaRPr sz="800" b="1" i="0" u="none" strike="noStrike" kern="1200" cap="none" dirty="0">
                        <a:solidFill>
                          <a:srgbClr val="003738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60-100 TB</a:t>
                      </a:r>
                      <a:endParaRPr sz="800" b="1" i="0" u="none" strike="noStrike" kern="1200" cap="none" dirty="0">
                        <a:solidFill>
                          <a:srgbClr val="003738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120-200TB</a:t>
                      </a:r>
                      <a:r>
                        <a:rPr lang="ko-KR" alt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altLang="ko-KR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(~</a:t>
                      </a:r>
                      <a:r>
                        <a:rPr lang="en-US" altLang="ko-KR" sz="800" b="1" i="0" u="none" strike="noStrike" kern="1200" cap="none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400TB for HX)</a:t>
                      </a:r>
                      <a:endParaRPr sz="800" b="1" i="0" u="none" strike="noStrike" kern="1200" cap="none" dirty="0">
                        <a:solidFill>
                          <a:srgbClr val="003738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kern="1200" cap="none" dirty="0">
                          <a:solidFill>
                            <a:srgbClr val="003738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60-100TB</a:t>
                      </a:r>
                      <a:endParaRPr sz="800" b="1" i="0" u="none" strike="noStrike" kern="1200" cap="none" dirty="0">
                        <a:solidFill>
                          <a:srgbClr val="003738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EB2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398623"/>
                  </a:ext>
                </a:extLst>
              </a:tr>
              <a:tr h="19911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Hardware Model</a:t>
                      </a:r>
                      <a:endParaRPr sz="800" b="1" i="0" u="none" strike="noStrike" cap="none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0" marR="45720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Nutanix NX1465-G7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HPE DX2200 + DX170r</a:t>
                      </a:r>
                      <a:endParaRPr sz="800" b="0" i="0" u="none" strike="noStrike" cap="none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Nutanix </a:t>
                      </a:r>
                      <a:r>
                        <a:rPr lang="en-US" altLang="ko-Kore-KR" sz="800" b="0" i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NX1465-G7</a:t>
                      </a:r>
                      <a:endParaRPr kumimoji="0" lang="en-US" altLang="ko-Kore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HPE DX2200 + DX170r</a:t>
                      </a: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Lenovo HX2321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Nutanix NX8235-G7 x2</a:t>
                      </a: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HPE DX2200 + DX190r x2</a:t>
                      </a: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Lenovo HX5521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Nutanix NX8235-G7</a:t>
                      </a:r>
                    </a:p>
                    <a:p>
                      <a:pPr marL="0" marR="0" lvl="0" indent="0" algn="ctr" defTabSz="68603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ore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HPE DX2200 + DX190r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7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698847"/>
                  </a:ext>
                </a:extLst>
              </a:tr>
            </a:tbl>
          </a:graphicData>
        </a:graphic>
      </p:graphicFrame>
      <p:pic>
        <p:nvPicPr>
          <p:cNvPr id="7" name="Picture 3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5F08D5-4CD8-0F4A-9D21-0ADE9B073D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3555" y="1331530"/>
            <a:ext cx="1101689" cy="323665"/>
          </a:xfrm>
          <a:prstGeom prst="rect">
            <a:avLst/>
          </a:prstGeom>
        </p:spPr>
      </p:pic>
      <p:sp>
        <p:nvSpPr>
          <p:cNvPr id="8" name="Rectangle 40">
            <a:extLst>
              <a:ext uri="{FF2B5EF4-FFF2-40B4-BE49-F238E27FC236}">
                <a16:creationId xmlns:a16="http://schemas.microsoft.com/office/drawing/2014/main" id="{F6147CAC-35B0-5C40-9D31-515ED47BDE6F}"/>
              </a:ext>
            </a:extLst>
          </p:cNvPr>
          <p:cNvSpPr/>
          <p:nvPr/>
        </p:nvSpPr>
        <p:spPr bwMode="auto">
          <a:xfrm>
            <a:off x="7503714" y="1375491"/>
            <a:ext cx="1102658" cy="27970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57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4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52B9E0-7585-C049-B515-7639A2340C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1186" y="1331530"/>
            <a:ext cx="1101689" cy="323665"/>
          </a:xfrm>
          <a:prstGeom prst="rect">
            <a:avLst/>
          </a:prstGeom>
        </p:spPr>
      </p:pic>
      <p:pic>
        <p:nvPicPr>
          <p:cNvPr id="10" name="Picture 4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8631D39-0727-864B-B767-E8A13B8796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0778" y="987574"/>
            <a:ext cx="1105177" cy="323665"/>
          </a:xfrm>
          <a:prstGeom prst="rect">
            <a:avLst/>
          </a:prstGeom>
        </p:spPr>
      </p:pic>
      <p:pic>
        <p:nvPicPr>
          <p:cNvPr id="11" name="Picture 4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A61C13-985B-1E49-82C7-DB4126F44C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626" y="989053"/>
            <a:ext cx="1105177" cy="323665"/>
          </a:xfrm>
          <a:prstGeom prst="rect">
            <a:avLst/>
          </a:prstGeom>
        </p:spPr>
      </p:pic>
      <p:pic>
        <p:nvPicPr>
          <p:cNvPr id="12" name="Picture 4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414BE6-5671-4742-886E-83FB5A66D3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5626" y="1331530"/>
            <a:ext cx="1105177" cy="323665"/>
          </a:xfrm>
          <a:prstGeom prst="rect">
            <a:avLst/>
          </a:prstGeom>
        </p:spPr>
      </p:pic>
      <p:pic>
        <p:nvPicPr>
          <p:cNvPr id="13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179BD8-5445-3140-960A-1CEEDD629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055" y="1331530"/>
            <a:ext cx="1101689" cy="323665"/>
          </a:xfrm>
          <a:prstGeom prst="rect">
            <a:avLst/>
          </a:prstGeom>
        </p:spPr>
      </p:pic>
      <p:grpSp>
        <p:nvGrpSpPr>
          <p:cNvPr id="14" name="Group 81">
            <a:extLst>
              <a:ext uri="{FF2B5EF4-FFF2-40B4-BE49-F238E27FC236}">
                <a16:creationId xmlns:a16="http://schemas.microsoft.com/office/drawing/2014/main" id="{BC38A124-AF81-7549-864D-446F8279AAAA}"/>
              </a:ext>
            </a:extLst>
          </p:cNvPr>
          <p:cNvGrpSpPr/>
          <p:nvPr/>
        </p:nvGrpSpPr>
        <p:grpSpPr>
          <a:xfrm>
            <a:off x="538045" y="987574"/>
            <a:ext cx="969904" cy="139176"/>
            <a:chOff x="2623312" y="1938395"/>
            <a:chExt cx="2578078" cy="318148"/>
          </a:xfrm>
          <a:solidFill>
            <a:srgbClr val="024DA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593D85-16A7-5941-9851-2EFA2AEA5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8758" y="1938395"/>
              <a:ext cx="282100" cy="316580"/>
            </a:xfrm>
            <a:custGeom>
              <a:avLst/>
              <a:gdLst>
                <a:gd name="T0" fmla="*/ 120 w 328"/>
                <a:gd name="T1" fmla="*/ 365 h 367"/>
                <a:gd name="T2" fmla="*/ 115 w 328"/>
                <a:gd name="T3" fmla="*/ 367 h 367"/>
                <a:gd name="T4" fmla="*/ 10 w 328"/>
                <a:gd name="T5" fmla="*/ 367 h 367"/>
                <a:gd name="T6" fmla="*/ 2 w 328"/>
                <a:gd name="T7" fmla="*/ 362 h 367"/>
                <a:gd name="T8" fmla="*/ 4 w 328"/>
                <a:gd name="T9" fmla="*/ 352 h 367"/>
                <a:gd name="T10" fmla="*/ 195 w 328"/>
                <a:gd name="T11" fmla="*/ 191 h 367"/>
                <a:gd name="T12" fmla="*/ 195 w 328"/>
                <a:gd name="T13" fmla="*/ 177 h 367"/>
                <a:gd name="T14" fmla="*/ 4 w 328"/>
                <a:gd name="T15" fmla="*/ 15 h 367"/>
                <a:gd name="T16" fmla="*/ 1 w 328"/>
                <a:gd name="T17" fmla="*/ 7 h 367"/>
                <a:gd name="T18" fmla="*/ 9 w 328"/>
                <a:gd name="T19" fmla="*/ 0 h 367"/>
                <a:gd name="T20" fmla="*/ 110 w 328"/>
                <a:gd name="T21" fmla="*/ 0 h 367"/>
                <a:gd name="T22" fmla="*/ 115 w 328"/>
                <a:gd name="T23" fmla="*/ 2 h 367"/>
                <a:gd name="T24" fmla="*/ 323 w 328"/>
                <a:gd name="T25" fmla="*/ 177 h 367"/>
                <a:gd name="T26" fmla="*/ 325 w 328"/>
                <a:gd name="T27" fmla="*/ 179 h 367"/>
                <a:gd name="T28" fmla="*/ 325 w 328"/>
                <a:gd name="T29" fmla="*/ 189 h 367"/>
                <a:gd name="T30" fmla="*/ 323 w 328"/>
                <a:gd name="T31" fmla="*/ 191 h 367"/>
                <a:gd name="T32" fmla="*/ 120 w 328"/>
                <a:gd name="T33" fmla="*/ 365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8" h="367">
                  <a:moveTo>
                    <a:pt x="120" y="365"/>
                  </a:moveTo>
                  <a:cubicBezTo>
                    <a:pt x="119" y="366"/>
                    <a:pt x="117" y="367"/>
                    <a:pt x="115" y="367"/>
                  </a:cubicBezTo>
                  <a:cubicBezTo>
                    <a:pt x="10" y="367"/>
                    <a:pt x="10" y="367"/>
                    <a:pt x="10" y="367"/>
                  </a:cubicBezTo>
                  <a:cubicBezTo>
                    <a:pt x="7" y="367"/>
                    <a:pt x="3" y="365"/>
                    <a:pt x="2" y="362"/>
                  </a:cubicBezTo>
                  <a:cubicBezTo>
                    <a:pt x="0" y="359"/>
                    <a:pt x="1" y="354"/>
                    <a:pt x="4" y="352"/>
                  </a:cubicBezTo>
                  <a:cubicBezTo>
                    <a:pt x="195" y="191"/>
                    <a:pt x="195" y="191"/>
                    <a:pt x="195" y="191"/>
                  </a:cubicBezTo>
                  <a:cubicBezTo>
                    <a:pt x="199" y="187"/>
                    <a:pt x="199" y="181"/>
                    <a:pt x="195" y="17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3"/>
                    <a:pt x="0" y="10"/>
                    <a:pt x="1" y="7"/>
                  </a:cubicBezTo>
                  <a:cubicBezTo>
                    <a:pt x="2" y="3"/>
                    <a:pt x="5" y="0"/>
                    <a:pt x="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0"/>
                    <a:pt x="114" y="1"/>
                    <a:pt x="115" y="2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5" y="179"/>
                    <a:pt x="325" y="179"/>
                    <a:pt x="325" y="179"/>
                  </a:cubicBezTo>
                  <a:cubicBezTo>
                    <a:pt x="328" y="182"/>
                    <a:pt x="328" y="187"/>
                    <a:pt x="325" y="189"/>
                  </a:cubicBezTo>
                  <a:cubicBezTo>
                    <a:pt x="323" y="191"/>
                    <a:pt x="323" y="191"/>
                    <a:pt x="323" y="191"/>
                  </a:cubicBezTo>
                  <a:lnTo>
                    <a:pt x="120" y="365"/>
                  </a:lnTo>
                  <a:close/>
                </a:path>
              </a:pathLst>
            </a:custGeom>
            <a:solidFill>
              <a:srgbClr val="B0D23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3F91A0-74F4-7A40-9E75-FD21EC4A3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3312" y="1938395"/>
              <a:ext cx="372999" cy="318148"/>
            </a:xfrm>
            <a:custGeom>
              <a:avLst/>
              <a:gdLst>
                <a:gd name="T0" fmla="*/ 420 w 434"/>
                <a:gd name="T1" fmla="*/ 2 h 367"/>
                <a:gd name="T2" fmla="*/ 356 w 434"/>
                <a:gd name="T3" fmla="*/ 2 h 367"/>
                <a:gd name="T4" fmla="*/ 342 w 434"/>
                <a:gd name="T5" fmla="*/ 16 h 367"/>
                <a:gd name="T6" fmla="*/ 342 w 434"/>
                <a:gd name="T7" fmla="*/ 223 h 367"/>
                <a:gd name="T8" fmla="*/ 333 w 434"/>
                <a:gd name="T9" fmla="*/ 227 h 367"/>
                <a:gd name="T10" fmla="*/ 96 w 434"/>
                <a:gd name="T11" fmla="*/ 21 h 367"/>
                <a:gd name="T12" fmla="*/ 44 w 434"/>
                <a:gd name="T13" fmla="*/ 0 h 367"/>
                <a:gd name="T14" fmla="*/ 0 w 434"/>
                <a:gd name="T15" fmla="*/ 51 h 367"/>
                <a:gd name="T16" fmla="*/ 0 w 434"/>
                <a:gd name="T17" fmla="*/ 350 h 367"/>
                <a:gd name="T18" fmla="*/ 14 w 434"/>
                <a:gd name="T19" fmla="*/ 364 h 367"/>
                <a:gd name="T20" fmla="*/ 78 w 434"/>
                <a:gd name="T21" fmla="*/ 364 h 367"/>
                <a:gd name="T22" fmla="*/ 92 w 434"/>
                <a:gd name="T23" fmla="*/ 350 h 367"/>
                <a:gd name="T24" fmla="*/ 92 w 434"/>
                <a:gd name="T25" fmla="*/ 142 h 367"/>
                <a:gd name="T26" fmla="*/ 101 w 434"/>
                <a:gd name="T27" fmla="*/ 138 h 367"/>
                <a:gd name="T28" fmla="*/ 340 w 434"/>
                <a:gd name="T29" fmla="*/ 347 h 367"/>
                <a:gd name="T30" fmla="*/ 388 w 434"/>
                <a:gd name="T31" fmla="*/ 367 h 367"/>
                <a:gd name="T32" fmla="*/ 434 w 434"/>
                <a:gd name="T33" fmla="*/ 313 h 367"/>
                <a:gd name="T34" fmla="*/ 434 w 434"/>
                <a:gd name="T35" fmla="*/ 16 h 367"/>
                <a:gd name="T36" fmla="*/ 420 w 434"/>
                <a:gd name="T37" fmla="*/ 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367">
                  <a:moveTo>
                    <a:pt x="420" y="2"/>
                  </a:moveTo>
                  <a:cubicBezTo>
                    <a:pt x="356" y="2"/>
                    <a:pt x="356" y="2"/>
                    <a:pt x="356" y="2"/>
                  </a:cubicBezTo>
                  <a:cubicBezTo>
                    <a:pt x="348" y="2"/>
                    <a:pt x="342" y="8"/>
                    <a:pt x="342" y="16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8"/>
                    <a:pt x="336" y="230"/>
                    <a:pt x="333" y="227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80" y="7"/>
                    <a:pt x="62" y="0"/>
                    <a:pt x="44" y="0"/>
                  </a:cubicBezTo>
                  <a:cubicBezTo>
                    <a:pt x="28" y="0"/>
                    <a:pt x="0" y="7"/>
                    <a:pt x="0" y="51"/>
                  </a:cubicBezTo>
                  <a:cubicBezTo>
                    <a:pt x="0" y="350"/>
                    <a:pt x="0" y="350"/>
                    <a:pt x="0" y="350"/>
                  </a:cubicBezTo>
                  <a:cubicBezTo>
                    <a:pt x="0" y="358"/>
                    <a:pt x="6" y="364"/>
                    <a:pt x="14" y="364"/>
                  </a:cubicBezTo>
                  <a:cubicBezTo>
                    <a:pt x="78" y="364"/>
                    <a:pt x="78" y="364"/>
                    <a:pt x="78" y="364"/>
                  </a:cubicBezTo>
                  <a:cubicBezTo>
                    <a:pt x="86" y="364"/>
                    <a:pt x="92" y="358"/>
                    <a:pt x="92" y="350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37"/>
                    <a:pt x="98" y="135"/>
                    <a:pt x="101" y="138"/>
                  </a:cubicBezTo>
                  <a:cubicBezTo>
                    <a:pt x="340" y="347"/>
                    <a:pt x="340" y="347"/>
                    <a:pt x="340" y="347"/>
                  </a:cubicBezTo>
                  <a:cubicBezTo>
                    <a:pt x="355" y="360"/>
                    <a:pt x="371" y="367"/>
                    <a:pt x="388" y="367"/>
                  </a:cubicBezTo>
                  <a:cubicBezTo>
                    <a:pt x="405" y="367"/>
                    <a:pt x="434" y="360"/>
                    <a:pt x="434" y="313"/>
                  </a:cubicBezTo>
                  <a:cubicBezTo>
                    <a:pt x="434" y="16"/>
                    <a:pt x="434" y="16"/>
                    <a:pt x="434" y="16"/>
                  </a:cubicBezTo>
                  <a:cubicBezTo>
                    <a:pt x="434" y="8"/>
                    <a:pt x="427" y="2"/>
                    <a:pt x="42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95315102-63FC-C548-B6D9-0917D0225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1386" y="1939962"/>
              <a:ext cx="372999" cy="313446"/>
            </a:xfrm>
            <a:custGeom>
              <a:avLst/>
              <a:gdLst>
                <a:gd name="T0" fmla="*/ 423 w 432"/>
                <a:gd name="T1" fmla="*/ 0 h 362"/>
                <a:gd name="T2" fmla="*/ 349 w 432"/>
                <a:gd name="T3" fmla="*/ 0 h 362"/>
                <a:gd name="T4" fmla="*/ 341 w 432"/>
                <a:gd name="T5" fmla="*/ 8 h 362"/>
                <a:gd name="T6" fmla="*/ 341 w 432"/>
                <a:gd name="T7" fmla="*/ 250 h 362"/>
                <a:gd name="T8" fmla="*/ 267 w 432"/>
                <a:gd name="T9" fmla="*/ 280 h 362"/>
                <a:gd name="T10" fmla="*/ 166 w 432"/>
                <a:gd name="T11" fmla="*/ 280 h 362"/>
                <a:gd name="T12" fmla="*/ 91 w 432"/>
                <a:gd name="T13" fmla="*/ 250 h 362"/>
                <a:gd name="T14" fmla="*/ 91 w 432"/>
                <a:gd name="T15" fmla="*/ 8 h 362"/>
                <a:gd name="T16" fmla="*/ 83 w 432"/>
                <a:gd name="T17" fmla="*/ 0 h 362"/>
                <a:gd name="T18" fmla="*/ 8 w 432"/>
                <a:gd name="T19" fmla="*/ 0 h 362"/>
                <a:gd name="T20" fmla="*/ 0 w 432"/>
                <a:gd name="T21" fmla="*/ 8 h 362"/>
                <a:gd name="T22" fmla="*/ 0 w 432"/>
                <a:gd name="T23" fmla="*/ 254 h 362"/>
                <a:gd name="T24" fmla="*/ 8 w 432"/>
                <a:gd name="T25" fmla="*/ 298 h 362"/>
                <a:gd name="T26" fmla="*/ 31 w 432"/>
                <a:gd name="T27" fmla="*/ 328 h 362"/>
                <a:gd name="T28" fmla="*/ 63 w 432"/>
                <a:gd name="T29" fmla="*/ 347 h 362"/>
                <a:gd name="T30" fmla="*/ 100 w 432"/>
                <a:gd name="T31" fmla="*/ 357 h 362"/>
                <a:gd name="T32" fmla="*/ 139 w 432"/>
                <a:gd name="T33" fmla="*/ 361 h 362"/>
                <a:gd name="T34" fmla="*/ 175 w 432"/>
                <a:gd name="T35" fmla="*/ 362 h 362"/>
                <a:gd name="T36" fmla="*/ 257 w 432"/>
                <a:gd name="T37" fmla="*/ 362 h 362"/>
                <a:gd name="T38" fmla="*/ 388 w 432"/>
                <a:gd name="T39" fmla="*/ 337 h 362"/>
                <a:gd name="T40" fmla="*/ 432 w 432"/>
                <a:gd name="T41" fmla="*/ 255 h 362"/>
                <a:gd name="T42" fmla="*/ 432 w 432"/>
                <a:gd name="T43" fmla="*/ 8 h 362"/>
                <a:gd name="T44" fmla="*/ 423 w 432"/>
                <a:gd name="T4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32" h="362">
                  <a:moveTo>
                    <a:pt x="423" y="0"/>
                  </a:moveTo>
                  <a:cubicBezTo>
                    <a:pt x="349" y="0"/>
                    <a:pt x="349" y="0"/>
                    <a:pt x="349" y="0"/>
                  </a:cubicBezTo>
                  <a:cubicBezTo>
                    <a:pt x="344" y="0"/>
                    <a:pt x="341" y="4"/>
                    <a:pt x="341" y="8"/>
                  </a:cubicBezTo>
                  <a:cubicBezTo>
                    <a:pt x="341" y="250"/>
                    <a:pt x="341" y="250"/>
                    <a:pt x="341" y="250"/>
                  </a:cubicBezTo>
                  <a:cubicBezTo>
                    <a:pt x="341" y="270"/>
                    <a:pt x="316" y="280"/>
                    <a:pt x="267" y="280"/>
                  </a:cubicBezTo>
                  <a:cubicBezTo>
                    <a:pt x="166" y="280"/>
                    <a:pt x="166" y="280"/>
                    <a:pt x="166" y="280"/>
                  </a:cubicBezTo>
                  <a:cubicBezTo>
                    <a:pt x="116" y="280"/>
                    <a:pt x="91" y="270"/>
                    <a:pt x="91" y="250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3"/>
                    <a:pt x="87" y="0"/>
                    <a:pt x="83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71"/>
                    <a:pt x="3" y="286"/>
                    <a:pt x="8" y="298"/>
                  </a:cubicBezTo>
                  <a:cubicBezTo>
                    <a:pt x="14" y="310"/>
                    <a:pt x="21" y="320"/>
                    <a:pt x="31" y="328"/>
                  </a:cubicBezTo>
                  <a:cubicBezTo>
                    <a:pt x="40" y="336"/>
                    <a:pt x="51" y="342"/>
                    <a:pt x="63" y="347"/>
                  </a:cubicBezTo>
                  <a:cubicBezTo>
                    <a:pt x="75" y="351"/>
                    <a:pt x="87" y="355"/>
                    <a:pt x="100" y="357"/>
                  </a:cubicBezTo>
                  <a:cubicBezTo>
                    <a:pt x="113" y="359"/>
                    <a:pt x="126" y="361"/>
                    <a:pt x="139" y="361"/>
                  </a:cubicBezTo>
                  <a:cubicBezTo>
                    <a:pt x="152" y="361"/>
                    <a:pt x="164" y="362"/>
                    <a:pt x="175" y="362"/>
                  </a:cubicBezTo>
                  <a:cubicBezTo>
                    <a:pt x="257" y="362"/>
                    <a:pt x="257" y="362"/>
                    <a:pt x="257" y="362"/>
                  </a:cubicBezTo>
                  <a:cubicBezTo>
                    <a:pt x="317" y="362"/>
                    <a:pt x="360" y="354"/>
                    <a:pt x="388" y="337"/>
                  </a:cubicBezTo>
                  <a:cubicBezTo>
                    <a:pt x="417" y="319"/>
                    <a:pt x="432" y="292"/>
                    <a:pt x="432" y="255"/>
                  </a:cubicBezTo>
                  <a:cubicBezTo>
                    <a:pt x="432" y="8"/>
                    <a:pt x="432" y="8"/>
                    <a:pt x="432" y="8"/>
                  </a:cubicBezTo>
                  <a:cubicBezTo>
                    <a:pt x="432" y="4"/>
                    <a:pt x="428" y="0"/>
                    <a:pt x="4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42ADDD2-94EC-E84C-9E0F-F454A1375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460" y="1939962"/>
              <a:ext cx="340087" cy="313446"/>
            </a:xfrm>
            <a:custGeom>
              <a:avLst/>
              <a:gdLst>
                <a:gd name="T0" fmla="*/ 396 w 396"/>
                <a:gd name="T1" fmla="*/ 65 h 363"/>
                <a:gd name="T2" fmla="*/ 396 w 396"/>
                <a:gd name="T3" fmla="*/ 17 h 363"/>
                <a:gd name="T4" fmla="*/ 379 w 396"/>
                <a:gd name="T5" fmla="*/ 0 h 363"/>
                <a:gd name="T6" fmla="*/ 17 w 396"/>
                <a:gd name="T7" fmla="*/ 0 h 363"/>
                <a:gd name="T8" fmla="*/ 0 w 396"/>
                <a:gd name="T9" fmla="*/ 17 h 363"/>
                <a:gd name="T10" fmla="*/ 0 w 396"/>
                <a:gd name="T11" fmla="*/ 65 h 363"/>
                <a:gd name="T12" fmla="*/ 17 w 396"/>
                <a:gd name="T13" fmla="*/ 82 h 363"/>
                <a:gd name="T14" fmla="*/ 144 w 396"/>
                <a:gd name="T15" fmla="*/ 82 h 363"/>
                <a:gd name="T16" fmla="*/ 152 w 396"/>
                <a:gd name="T17" fmla="*/ 90 h 363"/>
                <a:gd name="T18" fmla="*/ 152 w 396"/>
                <a:gd name="T19" fmla="*/ 346 h 363"/>
                <a:gd name="T20" fmla="*/ 169 w 396"/>
                <a:gd name="T21" fmla="*/ 363 h 363"/>
                <a:gd name="T22" fmla="*/ 227 w 396"/>
                <a:gd name="T23" fmla="*/ 363 h 363"/>
                <a:gd name="T24" fmla="*/ 244 w 396"/>
                <a:gd name="T25" fmla="*/ 346 h 363"/>
                <a:gd name="T26" fmla="*/ 244 w 396"/>
                <a:gd name="T27" fmla="*/ 90 h 363"/>
                <a:gd name="T28" fmla="*/ 252 w 396"/>
                <a:gd name="T29" fmla="*/ 82 h 363"/>
                <a:gd name="T30" fmla="*/ 380 w 396"/>
                <a:gd name="T31" fmla="*/ 82 h 363"/>
                <a:gd name="T32" fmla="*/ 396 w 396"/>
                <a:gd name="T33" fmla="*/ 6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6" h="363">
                  <a:moveTo>
                    <a:pt x="396" y="65"/>
                  </a:moveTo>
                  <a:cubicBezTo>
                    <a:pt x="396" y="17"/>
                    <a:pt x="396" y="17"/>
                    <a:pt x="396" y="17"/>
                  </a:cubicBezTo>
                  <a:cubicBezTo>
                    <a:pt x="396" y="8"/>
                    <a:pt x="389" y="0"/>
                    <a:pt x="37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4"/>
                    <a:pt x="7" y="82"/>
                    <a:pt x="17" y="8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9" y="82"/>
                    <a:pt x="152" y="86"/>
                    <a:pt x="152" y="90"/>
                  </a:cubicBezTo>
                  <a:cubicBezTo>
                    <a:pt x="152" y="346"/>
                    <a:pt x="152" y="346"/>
                    <a:pt x="152" y="346"/>
                  </a:cubicBezTo>
                  <a:cubicBezTo>
                    <a:pt x="152" y="355"/>
                    <a:pt x="159" y="363"/>
                    <a:pt x="169" y="363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36" y="363"/>
                    <a:pt x="244" y="356"/>
                    <a:pt x="244" y="346"/>
                  </a:cubicBezTo>
                  <a:cubicBezTo>
                    <a:pt x="244" y="90"/>
                    <a:pt x="244" y="90"/>
                    <a:pt x="244" y="90"/>
                  </a:cubicBezTo>
                  <a:cubicBezTo>
                    <a:pt x="244" y="85"/>
                    <a:pt x="248" y="82"/>
                    <a:pt x="252" y="82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89" y="81"/>
                    <a:pt x="396" y="74"/>
                    <a:pt x="396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9919384-CCEF-1E4A-8DC3-7D741AC25E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51409" y="1938395"/>
              <a:ext cx="470166" cy="315014"/>
            </a:xfrm>
            <a:custGeom>
              <a:avLst/>
              <a:gdLst>
                <a:gd name="T0" fmla="*/ 324 w 547"/>
                <a:gd name="T1" fmla="*/ 26 h 364"/>
                <a:gd name="T2" fmla="*/ 275 w 547"/>
                <a:gd name="T3" fmla="*/ 0 h 364"/>
                <a:gd name="T4" fmla="*/ 226 w 547"/>
                <a:gd name="T5" fmla="*/ 27 h 364"/>
                <a:gd name="T6" fmla="*/ 2 w 547"/>
                <a:gd name="T7" fmla="*/ 351 h 364"/>
                <a:gd name="T8" fmla="*/ 3 w 547"/>
                <a:gd name="T9" fmla="*/ 361 h 364"/>
                <a:gd name="T10" fmla="*/ 10 w 547"/>
                <a:gd name="T11" fmla="*/ 364 h 364"/>
                <a:gd name="T12" fmla="*/ 98 w 547"/>
                <a:gd name="T13" fmla="*/ 364 h 364"/>
                <a:gd name="T14" fmla="*/ 105 w 547"/>
                <a:gd name="T15" fmla="*/ 360 h 364"/>
                <a:gd name="T16" fmla="*/ 161 w 547"/>
                <a:gd name="T17" fmla="*/ 273 h 364"/>
                <a:gd name="T18" fmla="*/ 167 w 547"/>
                <a:gd name="T19" fmla="*/ 270 h 364"/>
                <a:gd name="T20" fmla="*/ 383 w 547"/>
                <a:gd name="T21" fmla="*/ 270 h 364"/>
                <a:gd name="T22" fmla="*/ 389 w 547"/>
                <a:gd name="T23" fmla="*/ 273 h 364"/>
                <a:gd name="T24" fmla="*/ 447 w 547"/>
                <a:gd name="T25" fmla="*/ 360 h 364"/>
                <a:gd name="T26" fmla="*/ 454 w 547"/>
                <a:gd name="T27" fmla="*/ 364 h 364"/>
                <a:gd name="T28" fmla="*/ 539 w 547"/>
                <a:gd name="T29" fmla="*/ 364 h 364"/>
                <a:gd name="T30" fmla="*/ 546 w 547"/>
                <a:gd name="T31" fmla="*/ 360 h 364"/>
                <a:gd name="T32" fmla="*/ 546 w 547"/>
                <a:gd name="T33" fmla="*/ 351 h 364"/>
                <a:gd name="T34" fmla="*/ 324 w 547"/>
                <a:gd name="T35" fmla="*/ 26 h 364"/>
                <a:gd name="T36" fmla="*/ 222 w 547"/>
                <a:gd name="T37" fmla="*/ 182 h 364"/>
                <a:gd name="T38" fmla="*/ 269 w 547"/>
                <a:gd name="T39" fmla="*/ 115 h 364"/>
                <a:gd name="T40" fmla="*/ 278 w 547"/>
                <a:gd name="T41" fmla="*/ 115 h 364"/>
                <a:gd name="T42" fmla="*/ 325 w 547"/>
                <a:gd name="T43" fmla="*/ 181 h 364"/>
                <a:gd name="T44" fmla="*/ 321 w 547"/>
                <a:gd name="T45" fmla="*/ 188 h 364"/>
                <a:gd name="T46" fmla="*/ 226 w 547"/>
                <a:gd name="T47" fmla="*/ 188 h 364"/>
                <a:gd name="T48" fmla="*/ 222 w 547"/>
                <a:gd name="T49" fmla="*/ 18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47" h="364">
                  <a:moveTo>
                    <a:pt x="324" y="26"/>
                  </a:moveTo>
                  <a:cubicBezTo>
                    <a:pt x="311" y="9"/>
                    <a:pt x="295" y="0"/>
                    <a:pt x="275" y="0"/>
                  </a:cubicBezTo>
                  <a:cubicBezTo>
                    <a:pt x="255" y="0"/>
                    <a:pt x="239" y="9"/>
                    <a:pt x="226" y="27"/>
                  </a:cubicBezTo>
                  <a:cubicBezTo>
                    <a:pt x="2" y="351"/>
                    <a:pt x="2" y="351"/>
                    <a:pt x="2" y="351"/>
                  </a:cubicBezTo>
                  <a:cubicBezTo>
                    <a:pt x="0" y="354"/>
                    <a:pt x="0" y="358"/>
                    <a:pt x="3" y="361"/>
                  </a:cubicBezTo>
                  <a:cubicBezTo>
                    <a:pt x="5" y="363"/>
                    <a:pt x="7" y="364"/>
                    <a:pt x="10" y="364"/>
                  </a:cubicBezTo>
                  <a:cubicBezTo>
                    <a:pt x="98" y="364"/>
                    <a:pt x="98" y="364"/>
                    <a:pt x="98" y="364"/>
                  </a:cubicBezTo>
                  <a:cubicBezTo>
                    <a:pt x="101" y="364"/>
                    <a:pt x="103" y="363"/>
                    <a:pt x="105" y="360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2" y="271"/>
                    <a:pt x="164" y="270"/>
                    <a:pt x="167" y="270"/>
                  </a:cubicBezTo>
                  <a:cubicBezTo>
                    <a:pt x="167" y="270"/>
                    <a:pt x="355" y="270"/>
                    <a:pt x="383" y="270"/>
                  </a:cubicBezTo>
                  <a:cubicBezTo>
                    <a:pt x="385" y="270"/>
                    <a:pt x="387" y="271"/>
                    <a:pt x="389" y="273"/>
                  </a:cubicBezTo>
                  <a:cubicBezTo>
                    <a:pt x="447" y="360"/>
                    <a:pt x="447" y="360"/>
                    <a:pt x="447" y="360"/>
                  </a:cubicBezTo>
                  <a:cubicBezTo>
                    <a:pt x="449" y="362"/>
                    <a:pt x="451" y="364"/>
                    <a:pt x="454" y="364"/>
                  </a:cubicBezTo>
                  <a:cubicBezTo>
                    <a:pt x="539" y="364"/>
                    <a:pt x="539" y="364"/>
                    <a:pt x="539" y="364"/>
                  </a:cubicBezTo>
                  <a:cubicBezTo>
                    <a:pt x="542" y="364"/>
                    <a:pt x="545" y="362"/>
                    <a:pt x="546" y="360"/>
                  </a:cubicBezTo>
                  <a:cubicBezTo>
                    <a:pt x="547" y="357"/>
                    <a:pt x="547" y="354"/>
                    <a:pt x="546" y="351"/>
                  </a:cubicBezTo>
                  <a:lnTo>
                    <a:pt x="324" y="26"/>
                  </a:lnTo>
                  <a:close/>
                  <a:moveTo>
                    <a:pt x="222" y="182"/>
                  </a:moveTo>
                  <a:cubicBezTo>
                    <a:pt x="269" y="115"/>
                    <a:pt x="269" y="115"/>
                    <a:pt x="269" y="115"/>
                  </a:cubicBezTo>
                  <a:cubicBezTo>
                    <a:pt x="271" y="112"/>
                    <a:pt x="276" y="112"/>
                    <a:pt x="278" y="115"/>
                  </a:cubicBezTo>
                  <a:cubicBezTo>
                    <a:pt x="325" y="181"/>
                    <a:pt x="325" y="181"/>
                    <a:pt x="325" y="181"/>
                  </a:cubicBezTo>
                  <a:cubicBezTo>
                    <a:pt x="327" y="184"/>
                    <a:pt x="325" y="188"/>
                    <a:pt x="321" y="188"/>
                  </a:cubicBezTo>
                  <a:cubicBezTo>
                    <a:pt x="226" y="188"/>
                    <a:pt x="226" y="188"/>
                    <a:pt x="226" y="188"/>
                  </a:cubicBezTo>
                  <a:cubicBezTo>
                    <a:pt x="222" y="189"/>
                    <a:pt x="220" y="185"/>
                    <a:pt x="222" y="1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D4956BC3-089B-5143-A7FA-957DC778E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247" y="1938395"/>
              <a:ext cx="372999" cy="318148"/>
            </a:xfrm>
            <a:custGeom>
              <a:avLst/>
              <a:gdLst>
                <a:gd name="T0" fmla="*/ 421 w 434"/>
                <a:gd name="T1" fmla="*/ 2 h 367"/>
                <a:gd name="T2" fmla="*/ 355 w 434"/>
                <a:gd name="T3" fmla="*/ 2 h 367"/>
                <a:gd name="T4" fmla="*/ 342 w 434"/>
                <a:gd name="T5" fmla="*/ 15 h 367"/>
                <a:gd name="T6" fmla="*/ 342 w 434"/>
                <a:gd name="T7" fmla="*/ 224 h 367"/>
                <a:gd name="T8" fmla="*/ 334 w 434"/>
                <a:gd name="T9" fmla="*/ 228 h 367"/>
                <a:gd name="T10" fmla="*/ 96 w 434"/>
                <a:gd name="T11" fmla="*/ 21 h 367"/>
                <a:gd name="T12" fmla="*/ 44 w 434"/>
                <a:gd name="T13" fmla="*/ 0 h 367"/>
                <a:gd name="T14" fmla="*/ 0 w 434"/>
                <a:gd name="T15" fmla="*/ 51 h 367"/>
                <a:gd name="T16" fmla="*/ 0 w 434"/>
                <a:gd name="T17" fmla="*/ 351 h 367"/>
                <a:gd name="T18" fmla="*/ 13 w 434"/>
                <a:gd name="T19" fmla="*/ 364 h 367"/>
                <a:gd name="T20" fmla="*/ 79 w 434"/>
                <a:gd name="T21" fmla="*/ 364 h 367"/>
                <a:gd name="T22" fmla="*/ 92 w 434"/>
                <a:gd name="T23" fmla="*/ 351 h 367"/>
                <a:gd name="T24" fmla="*/ 92 w 434"/>
                <a:gd name="T25" fmla="*/ 141 h 367"/>
                <a:gd name="T26" fmla="*/ 100 w 434"/>
                <a:gd name="T27" fmla="*/ 137 h 367"/>
                <a:gd name="T28" fmla="*/ 340 w 434"/>
                <a:gd name="T29" fmla="*/ 347 h 367"/>
                <a:gd name="T30" fmla="*/ 388 w 434"/>
                <a:gd name="T31" fmla="*/ 367 h 367"/>
                <a:gd name="T32" fmla="*/ 434 w 434"/>
                <a:gd name="T33" fmla="*/ 313 h 367"/>
                <a:gd name="T34" fmla="*/ 434 w 434"/>
                <a:gd name="T35" fmla="*/ 15 h 367"/>
                <a:gd name="T36" fmla="*/ 421 w 434"/>
                <a:gd name="T37" fmla="*/ 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367">
                  <a:moveTo>
                    <a:pt x="421" y="2"/>
                  </a:moveTo>
                  <a:cubicBezTo>
                    <a:pt x="355" y="2"/>
                    <a:pt x="355" y="2"/>
                    <a:pt x="355" y="2"/>
                  </a:cubicBezTo>
                  <a:cubicBezTo>
                    <a:pt x="348" y="2"/>
                    <a:pt x="342" y="8"/>
                    <a:pt x="342" y="15"/>
                  </a:cubicBezTo>
                  <a:cubicBezTo>
                    <a:pt x="342" y="224"/>
                    <a:pt x="342" y="224"/>
                    <a:pt x="342" y="224"/>
                  </a:cubicBezTo>
                  <a:cubicBezTo>
                    <a:pt x="342" y="228"/>
                    <a:pt x="337" y="230"/>
                    <a:pt x="334" y="228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80" y="7"/>
                    <a:pt x="62" y="0"/>
                    <a:pt x="44" y="0"/>
                  </a:cubicBezTo>
                  <a:cubicBezTo>
                    <a:pt x="28" y="0"/>
                    <a:pt x="0" y="7"/>
                    <a:pt x="0" y="51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0" y="358"/>
                    <a:pt x="6" y="364"/>
                    <a:pt x="13" y="364"/>
                  </a:cubicBezTo>
                  <a:cubicBezTo>
                    <a:pt x="79" y="364"/>
                    <a:pt x="79" y="364"/>
                    <a:pt x="79" y="364"/>
                  </a:cubicBezTo>
                  <a:cubicBezTo>
                    <a:pt x="86" y="364"/>
                    <a:pt x="92" y="358"/>
                    <a:pt x="92" y="351"/>
                  </a:cubicBezTo>
                  <a:cubicBezTo>
                    <a:pt x="92" y="141"/>
                    <a:pt x="92" y="141"/>
                    <a:pt x="92" y="141"/>
                  </a:cubicBezTo>
                  <a:cubicBezTo>
                    <a:pt x="92" y="137"/>
                    <a:pt x="97" y="135"/>
                    <a:pt x="100" y="137"/>
                  </a:cubicBezTo>
                  <a:cubicBezTo>
                    <a:pt x="340" y="347"/>
                    <a:pt x="340" y="347"/>
                    <a:pt x="340" y="347"/>
                  </a:cubicBezTo>
                  <a:cubicBezTo>
                    <a:pt x="355" y="360"/>
                    <a:pt x="371" y="367"/>
                    <a:pt x="388" y="367"/>
                  </a:cubicBezTo>
                  <a:cubicBezTo>
                    <a:pt x="405" y="367"/>
                    <a:pt x="434" y="360"/>
                    <a:pt x="434" y="313"/>
                  </a:cubicBezTo>
                  <a:cubicBezTo>
                    <a:pt x="434" y="15"/>
                    <a:pt x="434" y="15"/>
                    <a:pt x="434" y="15"/>
                  </a:cubicBezTo>
                  <a:cubicBezTo>
                    <a:pt x="434" y="8"/>
                    <a:pt x="428" y="2"/>
                    <a:pt x="4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6DFB2289-22C3-044A-9098-E53278AC1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5322" y="1939962"/>
              <a:ext cx="78361" cy="313446"/>
            </a:xfrm>
            <a:custGeom>
              <a:avLst/>
              <a:gdLst>
                <a:gd name="T0" fmla="*/ 83 w 91"/>
                <a:gd name="T1" fmla="*/ 0 h 361"/>
                <a:gd name="T2" fmla="*/ 8 w 91"/>
                <a:gd name="T3" fmla="*/ 0 h 361"/>
                <a:gd name="T4" fmla="*/ 0 w 91"/>
                <a:gd name="T5" fmla="*/ 8 h 361"/>
                <a:gd name="T6" fmla="*/ 0 w 91"/>
                <a:gd name="T7" fmla="*/ 353 h 361"/>
                <a:gd name="T8" fmla="*/ 8 w 91"/>
                <a:gd name="T9" fmla="*/ 361 h 361"/>
                <a:gd name="T10" fmla="*/ 83 w 91"/>
                <a:gd name="T11" fmla="*/ 361 h 361"/>
                <a:gd name="T12" fmla="*/ 91 w 91"/>
                <a:gd name="T13" fmla="*/ 353 h 361"/>
                <a:gd name="T14" fmla="*/ 91 w 91"/>
                <a:gd name="T15" fmla="*/ 8 h 361"/>
                <a:gd name="T16" fmla="*/ 83 w 91"/>
                <a:gd name="T17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61">
                  <a:moveTo>
                    <a:pt x="8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58"/>
                    <a:pt x="4" y="361"/>
                    <a:pt x="8" y="361"/>
                  </a:cubicBezTo>
                  <a:cubicBezTo>
                    <a:pt x="83" y="361"/>
                    <a:pt x="83" y="361"/>
                    <a:pt x="83" y="361"/>
                  </a:cubicBezTo>
                  <a:cubicBezTo>
                    <a:pt x="88" y="361"/>
                    <a:pt x="91" y="357"/>
                    <a:pt x="91" y="353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4"/>
                    <a:pt x="87" y="0"/>
                    <a:pt x="8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064936EE-42A2-BB4D-AEB1-CAB833E35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8917" y="1938395"/>
              <a:ext cx="203739" cy="134782"/>
            </a:xfrm>
            <a:custGeom>
              <a:avLst/>
              <a:gdLst>
                <a:gd name="T0" fmla="*/ 54 w 237"/>
                <a:gd name="T1" fmla="*/ 154 h 157"/>
                <a:gd name="T2" fmla="*/ 66 w 237"/>
                <a:gd name="T3" fmla="*/ 154 h 157"/>
                <a:gd name="T4" fmla="*/ 233 w 237"/>
                <a:gd name="T5" fmla="*/ 15 h 157"/>
                <a:gd name="T6" fmla="*/ 236 w 237"/>
                <a:gd name="T7" fmla="*/ 7 h 157"/>
                <a:gd name="T8" fmla="*/ 228 w 237"/>
                <a:gd name="T9" fmla="*/ 0 h 157"/>
                <a:gd name="T10" fmla="*/ 127 w 237"/>
                <a:gd name="T11" fmla="*/ 0 h 157"/>
                <a:gd name="T12" fmla="*/ 122 w 237"/>
                <a:gd name="T13" fmla="*/ 2 h 157"/>
                <a:gd name="T14" fmla="*/ 4 w 237"/>
                <a:gd name="T15" fmla="*/ 98 h 157"/>
                <a:gd name="T16" fmla="*/ 4 w 237"/>
                <a:gd name="T17" fmla="*/ 112 h 157"/>
                <a:gd name="T18" fmla="*/ 54 w 237"/>
                <a:gd name="T19" fmla="*/ 154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7" h="157">
                  <a:moveTo>
                    <a:pt x="54" y="154"/>
                  </a:moveTo>
                  <a:cubicBezTo>
                    <a:pt x="57" y="157"/>
                    <a:pt x="62" y="157"/>
                    <a:pt x="66" y="154"/>
                  </a:cubicBezTo>
                  <a:cubicBezTo>
                    <a:pt x="233" y="15"/>
                    <a:pt x="233" y="15"/>
                    <a:pt x="233" y="15"/>
                  </a:cubicBezTo>
                  <a:cubicBezTo>
                    <a:pt x="235" y="13"/>
                    <a:pt x="237" y="10"/>
                    <a:pt x="236" y="7"/>
                  </a:cubicBezTo>
                  <a:cubicBezTo>
                    <a:pt x="235" y="3"/>
                    <a:pt x="232" y="0"/>
                    <a:pt x="2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5" y="0"/>
                    <a:pt x="123" y="1"/>
                    <a:pt x="122" y="2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0" y="102"/>
                    <a:pt x="0" y="108"/>
                    <a:pt x="4" y="112"/>
                  </a:cubicBezTo>
                  <a:lnTo>
                    <a:pt x="54" y="15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C2E48EE9-1424-C247-B82D-F2578EE3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484" y="2120194"/>
              <a:ext cx="202172" cy="134782"/>
            </a:xfrm>
            <a:custGeom>
              <a:avLst/>
              <a:gdLst>
                <a:gd name="T0" fmla="*/ 50 w 235"/>
                <a:gd name="T1" fmla="*/ 3 h 156"/>
                <a:gd name="T2" fmla="*/ 62 w 235"/>
                <a:gd name="T3" fmla="*/ 3 h 156"/>
                <a:gd name="T4" fmla="*/ 231 w 235"/>
                <a:gd name="T5" fmla="*/ 141 h 156"/>
                <a:gd name="T6" fmla="*/ 234 w 235"/>
                <a:gd name="T7" fmla="*/ 149 h 156"/>
                <a:gd name="T8" fmla="*/ 226 w 235"/>
                <a:gd name="T9" fmla="*/ 156 h 156"/>
                <a:gd name="T10" fmla="*/ 125 w 235"/>
                <a:gd name="T11" fmla="*/ 156 h 156"/>
                <a:gd name="T12" fmla="*/ 120 w 235"/>
                <a:gd name="T13" fmla="*/ 154 h 156"/>
                <a:gd name="T14" fmla="*/ 4 w 235"/>
                <a:gd name="T15" fmla="*/ 57 h 156"/>
                <a:gd name="T16" fmla="*/ 4 w 235"/>
                <a:gd name="T17" fmla="*/ 43 h 156"/>
                <a:gd name="T18" fmla="*/ 50 w 235"/>
                <a:gd name="T19" fmla="*/ 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5" h="156">
                  <a:moveTo>
                    <a:pt x="50" y="3"/>
                  </a:moveTo>
                  <a:cubicBezTo>
                    <a:pt x="53" y="0"/>
                    <a:pt x="58" y="0"/>
                    <a:pt x="62" y="3"/>
                  </a:cubicBezTo>
                  <a:cubicBezTo>
                    <a:pt x="231" y="141"/>
                    <a:pt x="231" y="141"/>
                    <a:pt x="231" y="141"/>
                  </a:cubicBezTo>
                  <a:cubicBezTo>
                    <a:pt x="233" y="143"/>
                    <a:pt x="235" y="146"/>
                    <a:pt x="234" y="149"/>
                  </a:cubicBezTo>
                  <a:cubicBezTo>
                    <a:pt x="233" y="153"/>
                    <a:pt x="230" y="156"/>
                    <a:pt x="226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3" y="156"/>
                    <a:pt x="121" y="155"/>
                    <a:pt x="120" y="1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0" y="53"/>
                    <a:pt x="0" y="47"/>
                    <a:pt x="4" y="43"/>
                  </a:cubicBezTo>
                  <a:lnTo>
                    <a:pt x="5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052A5EF-4AA1-A44D-B22B-E7D522A3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1088" y="2203256"/>
              <a:ext cx="42315" cy="51719"/>
            </a:xfrm>
            <a:custGeom>
              <a:avLst/>
              <a:gdLst>
                <a:gd name="T0" fmla="*/ 19 w 49"/>
                <a:gd name="T1" fmla="*/ 10 h 59"/>
                <a:gd name="T2" fmla="*/ 5 w 49"/>
                <a:gd name="T3" fmla="*/ 10 h 59"/>
                <a:gd name="T4" fmla="*/ 0 w 49"/>
                <a:gd name="T5" fmla="*/ 5 h 59"/>
                <a:gd name="T6" fmla="*/ 5 w 49"/>
                <a:gd name="T7" fmla="*/ 0 h 59"/>
                <a:gd name="T8" fmla="*/ 44 w 49"/>
                <a:gd name="T9" fmla="*/ 0 h 59"/>
                <a:gd name="T10" fmla="*/ 49 w 49"/>
                <a:gd name="T11" fmla="*/ 5 h 59"/>
                <a:gd name="T12" fmla="*/ 44 w 49"/>
                <a:gd name="T13" fmla="*/ 10 h 59"/>
                <a:gd name="T14" fmla="*/ 30 w 49"/>
                <a:gd name="T15" fmla="*/ 10 h 59"/>
                <a:gd name="T16" fmla="*/ 30 w 49"/>
                <a:gd name="T17" fmla="*/ 54 h 59"/>
                <a:gd name="T18" fmla="*/ 25 w 49"/>
                <a:gd name="T19" fmla="*/ 59 h 59"/>
                <a:gd name="T20" fmla="*/ 20 w 49"/>
                <a:gd name="T21" fmla="*/ 54 h 59"/>
                <a:gd name="T22" fmla="*/ 20 w 49"/>
                <a:gd name="T23" fmla="*/ 10 h 59"/>
                <a:gd name="T24" fmla="*/ 19 w 49"/>
                <a:gd name="T25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59">
                  <a:moveTo>
                    <a:pt x="19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49" y="2"/>
                    <a:pt x="49" y="5"/>
                  </a:cubicBezTo>
                  <a:cubicBezTo>
                    <a:pt x="49" y="8"/>
                    <a:pt x="47" y="10"/>
                    <a:pt x="44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57"/>
                    <a:pt x="28" y="59"/>
                    <a:pt x="25" y="59"/>
                  </a:cubicBezTo>
                  <a:cubicBezTo>
                    <a:pt x="22" y="59"/>
                    <a:pt x="20" y="57"/>
                    <a:pt x="20" y="54"/>
                  </a:cubicBezTo>
                  <a:cubicBezTo>
                    <a:pt x="20" y="10"/>
                    <a:pt x="20" y="10"/>
                    <a:pt x="20" y="10"/>
                  </a:cubicBezTo>
                  <a:lnTo>
                    <a:pt x="19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7580F797-4B62-AF46-99E6-908A0555C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1239" y="2203256"/>
              <a:ext cx="50151" cy="51719"/>
            </a:xfrm>
            <a:custGeom>
              <a:avLst/>
              <a:gdLst>
                <a:gd name="T0" fmla="*/ 0 w 58"/>
                <a:gd name="T1" fmla="*/ 5 h 60"/>
                <a:gd name="T2" fmla="*/ 5 w 58"/>
                <a:gd name="T3" fmla="*/ 0 h 60"/>
                <a:gd name="T4" fmla="*/ 6 w 58"/>
                <a:gd name="T5" fmla="*/ 0 h 60"/>
                <a:gd name="T6" fmla="*/ 11 w 58"/>
                <a:gd name="T7" fmla="*/ 3 h 60"/>
                <a:gd name="T8" fmla="*/ 29 w 58"/>
                <a:gd name="T9" fmla="*/ 31 h 60"/>
                <a:gd name="T10" fmla="*/ 47 w 58"/>
                <a:gd name="T11" fmla="*/ 3 h 60"/>
                <a:gd name="T12" fmla="*/ 52 w 58"/>
                <a:gd name="T13" fmla="*/ 0 h 60"/>
                <a:gd name="T14" fmla="*/ 53 w 58"/>
                <a:gd name="T15" fmla="*/ 0 h 60"/>
                <a:gd name="T16" fmla="*/ 58 w 58"/>
                <a:gd name="T17" fmla="*/ 5 h 60"/>
                <a:gd name="T18" fmla="*/ 58 w 58"/>
                <a:gd name="T19" fmla="*/ 54 h 60"/>
                <a:gd name="T20" fmla="*/ 53 w 58"/>
                <a:gd name="T21" fmla="*/ 59 h 60"/>
                <a:gd name="T22" fmla="*/ 48 w 58"/>
                <a:gd name="T23" fmla="*/ 54 h 60"/>
                <a:gd name="T24" fmla="*/ 48 w 58"/>
                <a:gd name="T25" fmla="*/ 19 h 60"/>
                <a:gd name="T26" fmla="*/ 34 w 58"/>
                <a:gd name="T27" fmla="*/ 41 h 60"/>
                <a:gd name="T28" fmla="*/ 30 w 58"/>
                <a:gd name="T29" fmla="*/ 44 h 60"/>
                <a:gd name="T30" fmla="*/ 26 w 58"/>
                <a:gd name="T31" fmla="*/ 41 h 60"/>
                <a:gd name="T32" fmla="*/ 12 w 58"/>
                <a:gd name="T33" fmla="*/ 20 h 60"/>
                <a:gd name="T34" fmla="*/ 12 w 58"/>
                <a:gd name="T35" fmla="*/ 55 h 60"/>
                <a:gd name="T36" fmla="*/ 7 w 58"/>
                <a:gd name="T37" fmla="*/ 60 h 60"/>
                <a:gd name="T38" fmla="*/ 2 w 58"/>
                <a:gd name="T39" fmla="*/ 55 h 60"/>
                <a:gd name="T40" fmla="*/ 2 w 58"/>
                <a:gd name="T41" fmla="*/ 5 h 60"/>
                <a:gd name="T42" fmla="*/ 0 w 58"/>
                <a:gd name="T43" fmla="*/ 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60">
                  <a:moveTo>
                    <a:pt x="0" y="5"/>
                  </a:moveTo>
                  <a:cubicBezTo>
                    <a:pt x="0" y="2"/>
                    <a:pt x="2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8" y="1"/>
                    <a:pt x="50" y="0"/>
                    <a:pt x="52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8" y="2"/>
                    <a:pt x="58" y="5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8" y="57"/>
                    <a:pt x="56" y="59"/>
                    <a:pt x="53" y="59"/>
                  </a:cubicBezTo>
                  <a:cubicBezTo>
                    <a:pt x="50" y="59"/>
                    <a:pt x="48" y="57"/>
                    <a:pt x="48" y="54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3" y="43"/>
                    <a:pt x="32" y="44"/>
                    <a:pt x="30" y="44"/>
                  </a:cubicBezTo>
                  <a:cubicBezTo>
                    <a:pt x="28" y="44"/>
                    <a:pt x="27" y="43"/>
                    <a:pt x="26" y="41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8"/>
                    <a:pt x="10" y="60"/>
                    <a:pt x="7" y="60"/>
                  </a:cubicBezTo>
                  <a:cubicBezTo>
                    <a:pt x="4" y="60"/>
                    <a:pt x="2" y="58"/>
                    <a:pt x="2" y="55"/>
                  </a:cubicBezTo>
                  <a:cubicBezTo>
                    <a:pt x="2" y="5"/>
                    <a:pt x="2" y="5"/>
                    <a:pt x="2" y="5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40">
                <a:defRPr/>
              </a:pPr>
              <a:endParaRPr lang="en-US" kern="0">
                <a:solidFill>
                  <a:srgbClr val="4C4C4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7" name="Picture 6">
            <a:extLst>
              <a:ext uri="{FF2B5EF4-FFF2-40B4-BE49-F238E27FC236}">
                <a16:creationId xmlns:a16="http://schemas.microsoft.com/office/drawing/2014/main" id="{ABF7F633-A366-3C41-ABB6-B7BC2E32A21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636" y="1375491"/>
            <a:ext cx="496680" cy="165146"/>
          </a:xfrm>
          <a:prstGeom prst="rect">
            <a:avLst/>
          </a:prstGeom>
        </p:spPr>
      </p:pic>
      <p:pic>
        <p:nvPicPr>
          <p:cNvPr id="1028" name="Picture 4" descr="Solved: DL360 G9 - Stuck on HPE logo when boot to WinPE - Hewlett Packard  Enterprise Community">
            <a:extLst>
              <a:ext uri="{FF2B5EF4-FFF2-40B4-BE49-F238E27FC236}">
                <a16:creationId xmlns:a16="http://schemas.microsoft.com/office/drawing/2014/main" id="{534776CC-F817-9341-9BFD-41B06A810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9" t="22613" r="31883" b="55274"/>
          <a:stretch/>
        </p:blipFill>
        <p:spPr bwMode="auto">
          <a:xfrm>
            <a:off x="467544" y="1339744"/>
            <a:ext cx="474330" cy="22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F35D84-C52C-48A6-98C4-4EF6D12ED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528" y="1141102"/>
            <a:ext cx="2870940" cy="173818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CB62255-FCA3-49B0-83ED-DC3E5699A3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000" y="171450"/>
            <a:ext cx="8362950" cy="554038"/>
          </a:xfrm>
        </p:spPr>
        <p:txBody>
          <a:bodyPr/>
          <a:lstStyle/>
          <a:p>
            <a:r>
              <a:rPr lang="en-US" dirty="0"/>
              <a:t>Veeam</a:t>
            </a:r>
            <a:r>
              <a:rPr lang="ko-KR" altLang="en-US" dirty="0"/>
              <a:t>의 놀라운 성장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CBEE8AF-6D0B-4B69-8EE6-118DD8E48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607" y="1594904"/>
            <a:ext cx="422848" cy="4525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D947C7-BBD7-4871-8A31-AA2EFD02C3FF}"/>
              </a:ext>
            </a:extLst>
          </p:cNvPr>
          <p:cNvSpPr/>
          <p:nvPr/>
        </p:nvSpPr>
        <p:spPr>
          <a:xfrm>
            <a:off x="-43864" y="800107"/>
            <a:ext cx="13979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본사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미국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뉴욕 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B93D53-A76C-43AA-918B-29C587DAB28B}"/>
              </a:ext>
            </a:extLst>
          </p:cNvPr>
          <p:cNvSpPr/>
          <p:nvPr/>
        </p:nvSpPr>
        <p:spPr bwMode="auto">
          <a:xfrm>
            <a:off x="219992" y="1038850"/>
            <a:ext cx="912288" cy="731040"/>
          </a:xfrm>
          <a:custGeom>
            <a:avLst/>
            <a:gdLst>
              <a:gd name="connsiteX0" fmla="*/ 146050 w 146050"/>
              <a:gd name="connsiteY0" fmla="*/ 762000 h 762000"/>
              <a:gd name="connsiteX1" fmla="*/ 146050 w 146050"/>
              <a:gd name="connsiteY1" fmla="*/ 0 h 762000"/>
              <a:gd name="connsiteX2" fmla="*/ 0 w 146050"/>
              <a:gd name="connsiteY2" fmla="*/ 0 h 762000"/>
              <a:gd name="connsiteX0" fmla="*/ 1550987 w 1550987"/>
              <a:gd name="connsiteY0" fmla="*/ 766762 h 766762"/>
              <a:gd name="connsiteX1" fmla="*/ 1550987 w 1550987"/>
              <a:gd name="connsiteY1" fmla="*/ 4762 h 766762"/>
              <a:gd name="connsiteX2" fmla="*/ 0 w 1550987"/>
              <a:gd name="connsiteY2" fmla="*/ 0 h 766762"/>
              <a:gd name="connsiteX0" fmla="*/ 1615281 w 1615281"/>
              <a:gd name="connsiteY0" fmla="*/ 766762 h 766762"/>
              <a:gd name="connsiteX1" fmla="*/ 1615281 w 1615281"/>
              <a:gd name="connsiteY1" fmla="*/ 4762 h 766762"/>
              <a:gd name="connsiteX2" fmla="*/ 0 w 1615281"/>
              <a:gd name="connsiteY2" fmla="*/ 0 h 7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5281" h="766762">
                <a:moveTo>
                  <a:pt x="1615281" y="766762"/>
                </a:moveTo>
                <a:lnTo>
                  <a:pt x="1615281" y="4762"/>
                </a:lnTo>
                <a:lnTo>
                  <a:pt x="0" y="0"/>
                </a:lnTo>
              </a:path>
            </a:pathLst>
          </a:custGeom>
          <a:noFill/>
          <a:ln>
            <a:gradFill>
              <a:gsLst>
                <a:gs pos="100000">
                  <a:srgbClr val="00E296">
                    <a:alpha val="17000"/>
                  </a:srgbClr>
                </a:gs>
                <a:gs pos="0">
                  <a:srgbClr val="00E296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46F3C4-0140-4E72-8A1E-55D9701DD133}"/>
              </a:ext>
            </a:extLst>
          </p:cNvPr>
          <p:cNvCxnSpPr>
            <a:cxnSpLocks/>
          </p:cNvCxnSpPr>
          <p:nvPr/>
        </p:nvCxnSpPr>
        <p:spPr>
          <a:xfrm>
            <a:off x="3773890" y="4445743"/>
            <a:ext cx="4950048" cy="0"/>
          </a:xfrm>
          <a:prstGeom prst="line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55000">
                  <a:srgbClr val="00E296"/>
                </a:gs>
                <a:gs pos="100000">
                  <a:srgbClr val="00E296">
                    <a:alpha val="0"/>
                  </a:srgbClr>
                </a:gs>
              </a:gsLst>
              <a:lin ang="0" scaled="0"/>
            </a:gra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BFFE0B1-30DC-420F-B067-DF7E03846E34}"/>
              </a:ext>
            </a:extLst>
          </p:cNvPr>
          <p:cNvSpPr/>
          <p:nvPr/>
        </p:nvSpPr>
        <p:spPr>
          <a:xfrm>
            <a:off x="3905343" y="4553252"/>
            <a:ext cx="330420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-100</a:t>
            </a:r>
            <a:endParaRPr kumimoji="0" lang="ru-RU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690E778-EB7A-4D10-AAB4-7D734A990282}"/>
              </a:ext>
            </a:extLst>
          </p:cNvPr>
          <p:cNvCxnSpPr>
            <a:cxnSpLocks/>
          </p:cNvCxnSpPr>
          <p:nvPr/>
        </p:nvCxnSpPr>
        <p:spPr>
          <a:xfrm>
            <a:off x="5188059" y="4248150"/>
            <a:ext cx="0" cy="197592"/>
          </a:xfrm>
          <a:prstGeom prst="straightConnector1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97080">
                  <a:srgbClr val="00E296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BF4EE86-5EEE-4A08-87C6-DE89F7D69C78}"/>
              </a:ext>
            </a:extLst>
          </p:cNvPr>
          <p:cNvCxnSpPr>
            <a:cxnSpLocks/>
          </p:cNvCxnSpPr>
          <p:nvPr/>
        </p:nvCxnSpPr>
        <p:spPr>
          <a:xfrm>
            <a:off x="5742718" y="4107757"/>
            <a:ext cx="0" cy="337985"/>
          </a:xfrm>
          <a:prstGeom prst="straightConnector1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97080">
                  <a:srgbClr val="00E296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EB253F-EF7F-448C-869C-7903BA59F1F2}"/>
              </a:ext>
            </a:extLst>
          </p:cNvPr>
          <p:cNvCxnSpPr>
            <a:cxnSpLocks/>
          </p:cNvCxnSpPr>
          <p:nvPr/>
        </p:nvCxnSpPr>
        <p:spPr>
          <a:xfrm>
            <a:off x="6336177" y="4037993"/>
            <a:ext cx="0" cy="407749"/>
          </a:xfrm>
          <a:prstGeom prst="straightConnector1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97080">
                  <a:srgbClr val="00E296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7EC651-5136-4AF9-98E4-7E9D655CFB28}"/>
              </a:ext>
            </a:extLst>
          </p:cNvPr>
          <p:cNvCxnSpPr>
            <a:cxnSpLocks/>
          </p:cNvCxnSpPr>
          <p:nvPr/>
        </p:nvCxnSpPr>
        <p:spPr>
          <a:xfrm>
            <a:off x="6855373" y="3819957"/>
            <a:ext cx="0" cy="625785"/>
          </a:xfrm>
          <a:prstGeom prst="straightConnector1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97080">
                  <a:srgbClr val="00E296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7C6F3A-F081-43B7-81D3-4E3F2E666E40}"/>
              </a:ext>
            </a:extLst>
          </p:cNvPr>
          <p:cNvCxnSpPr>
            <a:cxnSpLocks/>
          </p:cNvCxnSpPr>
          <p:nvPr/>
        </p:nvCxnSpPr>
        <p:spPr>
          <a:xfrm>
            <a:off x="7670848" y="3360420"/>
            <a:ext cx="0" cy="1085322"/>
          </a:xfrm>
          <a:prstGeom prst="straightConnector1">
            <a:avLst/>
          </a:prstGeom>
          <a:ln w="12700">
            <a:gradFill>
              <a:gsLst>
                <a:gs pos="0">
                  <a:srgbClr val="00E296">
                    <a:alpha val="0"/>
                  </a:srgbClr>
                </a:gs>
                <a:gs pos="97080">
                  <a:srgbClr val="00E296"/>
                </a:gs>
              </a:gsLst>
              <a:lin ang="5400000" scaled="1"/>
            </a:gra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3E3D502-6241-4FB6-918F-07E997E17EF0}"/>
              </a:ext>
            </a:extLst>
          </p:cNvPr>
          <p:cNvGrpSpPr/>
          <p:nvPr/>
        </p:nvGrpSpPr>
        <p:grpSpPr>
          <a:xfrm>
            <a:off x="4043442" y="4037993"/>
            <a:ext cx="856498" cy="675714"/>
            <a:chOff x="1128416" y="4206583"/>
            <a:chExt cx="856498" cy="67571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95D3570-89D3-48EC-9B25-2B4ADCFE5217}"/>
                </a:ext>
              </a:extLst>
            </p:cNvPr>
            <p:cNvSpPr/>
            <p:nvPr/>
          </p:nvSpPr>
          <p:spPr bwMode="auto">
            <a:xfrm>
              <a:off x="1515796" y="4573463"/>
              <a:ext cx="81739" cy="81739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ABD9E43-DD31-438C-91B1-566AAA586351}"/>
                </a:ext>
              </a:extLst>
            </p:cNvPr>
            <p:cNvSpPr/>
            <p:nvPr/>
          </p:nvSpPr>
          <p:spPr>
            <a:xfrm>
              <a:off x="1391455" y="4728409"/>
              <a:ext cx="33042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21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0079F1F-46BD-4FAD-A882-9E7A82F1F32F}"/>
                </a:ext>
              </a:extLst>
            </p:cNvPr>
            <p:cNvSpPr/>
            <p:nvPr/>
          </p:nvSpPr>
          <p:spPr>
            <a:xfrm>
              <a:off x="1128416" y="4206583"/>
              <a:ext cx="85649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Industry average score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C94E30-BE90-4B0E-902E-91E48FA7A57D}"/>
              </a:ext>
            </a:extLst>
          </p:cNvPr>
          <p:cNvGrpSpPr/>
          <p:nvPr/>
        </p:nvGrpSpPr>
        <p:grpSpPr>
          <a:xfrm>
            <a:off x="4759810" y="3934090"/>
            <a:ext cx="856498" cy="779617"/>
            <a:chOff x="1789463" y="4102680"/>
            <a:chExt cx="856498" cy="77961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61AC8F9-E7D5-432B-A80D-80532AB72958}"/>
                </a:ext>
              </a:extLst>
            </p:cNvPr>
            <p:cNvSpPr/>
            <p:nvPr/>
          </p:nvSpPr>
          <p:spPr bwMode="auto">
            <a:xfrm>
              <a:off x="2176842" y="4573463"/>
              <a:ext cx="81739" cy="81739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F15143-BCF8-4694-A0C9-5BE800DA8D9C}"/>
                </a:ext>
              </a:extLst>
            </p:cNvPr>
            <p:cNvSpPr/>
            <p:nvPr/>
          </p:nvSpPr>
          <p:spPr>
            <a:xfrm>
              <a:off x="2052502" y="4728409"/>
              <a:ext cx="33042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42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BD488F6-8849-496E-8843-DE4A1D257B5F}"/>
                </a:ext>
              </a:extLst>
            </p:cNvPr>
            <p:cNvSpPr/>
            <p:nvPr/>
          </p:nvSpPr>
          <p:spPr>
            <a:xfrm>
              <a:off x="1789463" y="4102680"/>
              <a:ext cx="85649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direct Bank UK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F47BED9-E5CD-4569-B16E-ACF0C0040E7F}"/>
              </a:ext>
            </a:extLst>
          </p:cNvPr>
          <p:cNvGrpSpPr/>
          <p:nvPr/>
        </p:nvGrpSpPr>
        <p:grpSpPr>
          <a:xfrm>
            <a:off x="5314469" y="3780621"/>
            <a:ext cx="856498" cy="933086"/>
            <a:chOff x="2409640" y="3949211"/>
            <a:chExt cx="856498" cy="93308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3A50E96-5ED5-4929-A64A-2CE793FE42FF}"/>
                </a:ext>
              </a:extLst>
            </p:cNvPr>
            <p:cNvSpPr/>
            <p:nvPr/>
          </p:nvSpPr>
          <p:spPr bwMode="auto">
            <a:xfrm>
              <a:off x="2797019" y="4573463"/>
              <a:ext cx="81739" cy="81739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716D084-9DB5-4713-ACEE-B6905C9C57A7}"/>
                </a:ext>
              </a:extLst>
            </p:cNvPr>
            <p:cNvSpPr/>
            <p:nvPr/>
          </p:nvSpPr>
          <p:spPr>
            <a:xfrm>
              <a:off x="2672679" y="4728409"/>
              <a:ext cx="33042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43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96D2CAD-8456-4218-A1B5-A9BE5EC2DF33}"/>
                </a:ext>
              </a:extLst>
            </p:cNvPr>
            <p:cNvSpPr/>
            <p:nvPr/>
          </p:nvSpPr>
          <p:spPr>
            <a:xfrm>
              <a:off x="2409640" y="3949211"/>
              <a:ext cx="85649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Ricoh</a:t>
              </a:r>
              <a:b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EMEA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0CDFBC7-A77D-4DE2-A5DD-D3907B077C12}"/>
              </a:ext>
            </a:extLst>
          </p:cNvPr>
          <p:cNvGrpSpPr/>
          <p:nvPr/>
        </p:nvGrpSpPr>
        <p:grpSpPr>
          <a:xfrm>
            <a:off x="5907928" y="3646538"/>
            <a:ext cx="856498" cy="1067169"/>
            <a:chOff x="3627616" y="3815128"/>
            <a:chExt cx="856498" cy="106716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285EADA-A2D5-44C2-A02D-F15A67D798A3}"/>
                </a:ext>
              </a:extLst>
            </p:cNvPr>
            <p:cNvSpPr/>
            <p:nvPr/>
          </p:nvSpPr>
          <p:spPr>
            <a:xfrm>
              <a:off x="3890655" y="4728409"/>
              <a:ext cx="33042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61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428F042-671C-4666-B7E5-5B6382F071AA}"/>
                </a:ext>
              </a:extLst>
            </p:cNvPr>
            <p:cNvSpPr/>
            <p:nvPr/>
          </p:nvSpPr>
          <p:spPr bwMode="auto">
            <a:xfrm>
              <a:off x="4014996" y="4573463"/>
              <a:ext cx="81739" cy="81739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877DF68-D8AF-4891-91C8-42B0CD1D9444}"/>
                </a:ext>
              </a:extLst>
            </p:cNvPr>
            <p:cNvSpPr/>
            <p:nvPr/>
          </p:nvSpPr>
          <p:spPr>
            <a:xfrm>
              <a:off x="3627616" y="3815128"/>
              <a:ext cx="856498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Amazon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AA54834-4741-4C6D-87F1-B4E4D72326A6}"/>
              </a:ext>
            </a:extLst>
          </p:cNvPr>
          <p:cNvGrpSpPr/>
          <p:nvPr/>
        </p:nvGrpSpPr>
        <p:grpSpPr>
          <a:xfrm>
            <a:off x="6427124" y="3499340"/>
            <a:ext cx="856498" cy="1214367"/>
            <a:chOff x="4370402" y="3667930"/>
            <a:chExt cx="856498" cy="121436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CCD21A-076A-45C4-9CA3-DA27DF443632}"/>
                </a:ext>
              </a:extLst>
            </p:cNvPr>
            <p:cNvSpPr/>
            <p:nvPr/>
          </p:nvSpPr>
          <p:spPr>
            <a:xfrm>
              <a:off x="4633441" y="4728409"/>
              <a:ext cx="330420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68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76C6BA0-0E5C-486D-AD12-9E1883E65DE6}"/>
                </a:ext>
              </a:extLst>
            </p:cNvPr>
            <p:cNvSpPr/>
            <p:nvPr/>
          </p:nvSpPr>
          <p:spPr bwMode="auto">
            <a:xfrm>
              <a:off x="4757781" y="4573463"/>
              <a:ext cx="81739" cy="81739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9ECE7DD-F7FF-434E-809B-4E1A1856331C}"/>
                </a:ext>
              </a:extLst>
            </p:cNvPr>
            <p:cNvSpPr/>
            <p:nvPr/>
          </p:nvSpPr>
          <p:spPr>
            <a:xfrm>
              <a:off x="4370402" y="3667930"/>
              <a:ext cx="856498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Netflix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518F4-2DA8-4C2D-92AE-CFB67FAEE31E}"/>
              </a:ext>
            </a:extLst>
          </p:cNvPr>
          <p:cNvGrpSpPr/>
          <p:nvPr/>
        </p:nvGrpSpPr>
        <p:grpSpPr>
          <a:xfrm>
            <a:off x="7016426" y="4557193"/>
            <a:ext cx="1657617" cy="318070"/>
            <a:chOff x="7167707" y="4411071"/>
            <a:chExt cx="1657617" cy="31807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1E081D5-D7CD-4B12-B956-B6F5B155AAFB}"/>
                </a:ext>
              </a:extLst>
            </p:cNvPr>
            <p:cNvSpPr/>
            <p:nvPr/>
          </p:nvSpPr>
          <p:spPr>
            <a:xfrm>
              <a:off x="8373981" y="4411071"/>
              <a:ext cx="451343" cy="15388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+100</a:t>
              </a:r>
              <a:endParaRPr kumimoji="0" lang="ru-RU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4ECE00-E447-4D3D-8781-2CDE7023A395}"/>
                </a:ext>
              </a:extLst>
            </p:cNvPr>
            <p:cNvSpPr/>
            <p:nvPr/>
          </p:nvSpPr>
          <p:spPr>
            <a:xfrm>
              <a:off x="7167707" y="4590642"/>
              <a:ext cx="1588300" cy="138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고객 추천 지수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산업 평균 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25)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F3BB3D-31CD-41CB-8E3C-68A157B3C09F}"/>
              </a:ext>
            </a:extLst>
          </p:cNvPr>
          <p:cNvGrpSpPr/>
          <p:nvPr/>
        </p:nvGrpSpPr>
        <p:grpSpPr>
          <a:xfrm>
            <a:off x="7236890" y="2990778"/>
            <a:ext cx="862084" cy="1820462"/>
            <a:chOff x="5102175" y="3159368"/>
            <a:chExt cx="862084" cy="1820462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13BEFD54-5DD8-4DA9-B153-AF98D5056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66109" y="4245613"/>
              <a:ext cx="734217" cy="73421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DC961EF-A74C-4E15-89D7-DDFC6F1D1455}"/>
                </a:ext>
              </a:extLst>
            </p:cNvPr>
            <p:cNvSpPr/>
            <p:nvPr/>
          </p:nvSpPr>
          <p:spPr>
            <a:xfrm>
              <a:off x="5307545" y="4732350"/>
              <a:ext cx="451343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783" rtl="0" eaLnBrk="1" fontAlgn="auto" latinLnBrk="0" hangingPunct="1">
                <a:lnSpc>
                  <a:spcPct val="100000"/>
                </a:lnSpc>
                <a:spcBef>
                  <a:spcPts val="52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75</a:t>
              </a:r>
              <a:endParaRPr kumimoji="0" lang="ru-RU" sz="12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85CC072-287D-4B0B-8133-90C2BF31218C}"/>
                </a:ext>
              </a:extLst>
            </p:cNvPr>
            <p:cNvSpPr/>
            <p:nvPr/>
          </p:nvSpPr>
          <p:spPr bwMode="auto">
            <a:xfrm>
              <a:off x="5472076" y="4553192"/>
              <a:ext cx="122284" cy="122282"/>
            </a:xfrm>
            <a:prstGeom prst="ellipse">
              <a:avLst/>
            </a:prstGeom>
            <a:solidFill>
              <a:schemeClr val="bg1"/>
            </a:solidFill>
            <a:ln w="22225">
              <a:solidFill>
                <a:srgbClr val="00E29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6F7E908-980A-4111-B8C7-A411E5958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02175" y="3159368"/>
              <a:ext cx="862084" cy="151644"/>
            </a:xfrm>
            <a:prstGeom prst="rect">
              <a:avLst/>
            </a:prstGeom>
          </p:spPr>
        </p:pic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9B65D8DD-3C36-4CB2-9BD8-2B53D69117CD}"/>
              </a:ext>
            </a:extLst>
          </p:cNvPr>
          <p:cNvSpPr/>
          <p:nvPr/>
        </p:nvSpPr>
        <p:spPr>
          <a:xfrm>
            <a:off x="533328" y="3449970"/>
            <a:ext cx="1038746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Satisfaction level</a:t>
            </a:r>
            <a:endParaRPr kumimoji="0" lang="ru-RU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D759867-846B-4889-95E2-24F22355605A}"/>
              </a:ext>
            </a:extLst>
          </p:cNvPr>
          <p:cNvSpPr/>
          <p:nvPr/>
        </p:nvSpPr>
        <p:spPr>
          <a:xfrm>
            <a:off x="546152" y="3741345"/>
            <a:ext cx="102592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 features</a:t>
            </a:r>
            <a:endParaRPr kumimoji="0" lang="ru-RU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A4D5678-C288-4A1E-B8B2-957A1807DDC2}"/>
              </a:ext>
            </a:extLst>
          </p:cNvPr>
          <p:cNvSpPr/>
          <p:nvPr/>
        </p:nvSpPr>
        <p:spPr>
          <a:xfrm>
            <a:off x="355394" y="4324269"/>
            <a:ext cx="121668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Likelihood to renew</a:t>
            </a:r>
            <a:endParaRPr kumimoji="0" lang="ru-RU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EACA6A3-89FB-442C-916B-353E2CF2DF91}"/>
              </a:ext>
            </a:extLst>
          </p:cNvPr>
          <p:cNvSpPr/>
          <p:nvPr/>
        </p:nvSpPr>
        <p:spPr>
          <a:xfrm>
            <a:off x="403484" y="4052740"/>
            <a:ext cx="1168590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Sales effectiveness</a:t>
            </a:r>
            <a:endParaRPr kumimoji="0" lang="ru-RU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25AB28-42EC-49E0-B857-E4C217EF43C8}"/>
              </a:ext>
            </a:extLst>
          </p:cNvPr>
          <p:cNvSpPr/>
          <p:nvPr/>
        </p:nvSpPr>
        <p:spPr bwMode="auto">
          <a:xfrm>
            <a:off x="1715224" y="3498609"/>
            <a:ext cx="1025922" cy="72000"/>
          </a:xfrm>
          <a:prstGeom prst="rect">
            <a:avLst/>
          </a:prstGeom>
          <a:solidFill>
            <a:srgbClr val="93EB2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A11C3E9-2AFD-45B0-8D3D-AB1715680CEA}"/>
              </a:ext>
            </a:extLst>
          </p:cNvPr>
          <p:cNvSpPr/>
          <p:nvPr/>
        </p:nvSpPr>
        <p:spPr bwMode="auto">
          <a:xfrm>
            <a:off x="1715224" y="3796367"/>
            <a:ext cx="1025922" cy="72000"/>
          </a:xfrm>
          <a:prstGeom prst="rect">
            <a:avLst/>
          </a:prstGeom>
          <a:solidFill>
            <a:srgbClr val="93EB2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9719773-F194-4072-AD91-BEA35BF6A384}"/>
              </a:ext>
            </a:extLst>
          </p:cNvPr>
          <p:cNvSpPr/>
          <p:nvPr/>
        </p:nvSpPr>
        <p:spPr bwMode="auto">
          <a:xfrm>
            <a:off x="1715224" y="4095074"/>
            <a:ext cx="1025922" cy="72000"/>
          </a:xfrm>
          <a:prstGeom prst="rect">
            <a:avLst/>
          </a:prstGeom>
          <a:solidFill>
            <a:srgbClr val="93EB2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2A2E408-821C-4017-B1E0-806C65CEB8CA}"/>
              </a:ext>
            </a:extLst>
          </p:cNvPr>
          <p:cNvSpPr/>
          <p:nvPr/>
        </p:nvSpPr>
        <p:spPr bwMode="auto">
          <a:xfrm>
            <a:off x="1715224" y="4372907"/>
            <a:ext cx="1025922" cy="72000"/>
          </a:xfrm>
          <a:prstGeom prst="rect">
            <a:avLst/>
          </a:prstGeom>
          <a:solidFill>
            <a:srgbClr val="93EB2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996936-BC22-4184-825D-21CF251C1ECD}"/>
              </a:ext>
            </a:extLst>
          </p:cNvPr>
          <p:cNvSpPr/>
          <p:nvPr/>
        </p:nvSpPr>
        <p:spPr bwMode="auto">
          <a:xfrm>
            <a:off x="1715224" y="3498609"/>
            <a:ext cx="978098" cy="72000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CE6243-A18B-4F82-8CD0-F6FC5FB43F1E}"/>
              </a:ext>
            </a:extLst>
          </p:cNvPr>
          <p:cNvSpPr/>
          <p:nvPr/>
        </p:nvSpPr>
        <p:spPr bwMode="auto">
          <a:xfrm>
            <a:off x="1715224" y="3796367"/>
            <a:ext cx="947996" cy="72000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104E26E-40B8-4E6F-B0D3-E5B19AD44854}"/>
              </a:ext>
            </a:extLst>
          </p:cNvPr>
          <p:cNvSpPr/>
          <p:nvPr/>
        </p:nvSpPr>
        <p:spPr bwMode="auto">
          <a:xfrm>
            <a:off x="1715224" y="4095074"/>
            <a:ext cx="978098" cy="72000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87286D3-0285-4799-9745-F96FA431E115}"/>
              </a:ext>
            </a:extLst>
          </p:cNvPr>
          <p:cNvSpPr/>
          <p:nvPr/>
        </p:nvSpPr>
        <p:spPr bwMode="auto">
          <a:xfrm>
            <a:off x="1715224" y="4372907"/>
            <a:ext cx="961346" cy="72000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8218D5-011A-4C04-A993-12FEC68E233C}"/>
              </a:ext>
            </a:extLst>
          </p:cNvPr>
          <p:cNvSpPr/>
          <p:nvPr/>
        </p:nvSpPr>
        <p:spPr>
          <a:xfrm>
            <a:off x="2881561" y="3434581"/>
            <a:ext cx="47929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9.1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B7F2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|10</a:t>
            </a:r>
            <a:endParaRPr kumimoji="0" lang="ru-RU" sz="1300" b="0" i="0" u="none" strike="noStrike" kern="1200" cap="none" spc="0" normalizeH="0" baseline="0" noProof="0">
              <a:ln>
                <a:noFill/>
              </a:ln>
              <a:solidFill>
                <a:srgbClr val="3B7F2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CC5EFB8-F51D-4AA3-9F58-B757CF44DB54}"/>
              </a:ext>
            </a:extLst>
          </p:cNvPr>
          <p:cNvSpPr/>
          <p:nvPr/>
        </p:nvSpPr>
        <p:spPr>
          <a:xfrm>
            <a:off x="2881561" y="3725018"/>
            <a:ext cx="47929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9.0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B7F2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|10</a:t>
            </a:r>
            <a:endParaRPr kumimoji="0" lang="ru-RU" sz="1300" b="0" i="0" u="none" strike="noStrike" kern="1200" cap="none" spc="0" normalizeH="0" baseline="0" noProof="0">
              <a:ln>
                <a:noFill/>
              </a:ln>
              <a:solidFill>
                <a:srgbClr val="3B7F2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C5D5232-111F-4FE9-8281-0624502CB0E1}"/>
              </a:ext>
            </a:extLst>
          </p:cNvPr>
          <p:cNvSpPr/>
          <p:nvPr/>
        </p:nvSpPr>
        <p:spPr>
          <a:xfrm>
            <a:off x="2881561" y="4009750"/>
            <a:ext cx="47929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9.1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B7F2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|10</a:t>
            </a:r>
            <a:endParaRPr kumimoji="0" lang="ru-RU" sz="1300" b="0" i="0" u="none" strike="noStrike" kern="1200" cap="none" spc="0" normalizeH="0" baseline="0" noProof="0">
              <a:ln>
                <a:noFill/>
              </a:ln>
              <a:solidFill>
                <a:srgbClr val="3B7F2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DDB3BC7-B40A-4958-A111-4587CF69755F}"/>
              </a:ext>
            </a:extLst>
          </p:cNvPr>
          <p:cNvSpPr/>
          <p:nvPr/>
        </p:nvSpPr>
        <p:spPr>
          <a:xfrm>
            <a:off x="2881561" y="4308880"/>
            <a:ext cx="479298" cy="2000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9.1</a:t>
            </a: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B7F2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|10</a:t>
            </a:r>
            <a:endParaRPr kumimoji="0" lang="ru-RU" sz="1300" b="0" i="0" u="none" strike="noStrike" kern="1200" cap="none" spc="0" normalizeH="0" baseline="0" noProof="0">
              <a:ln>
                <a:noFill/>
              </a:ln>
              <a:solidFill>
                <a:srgbClr val="3B7F2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5707EE-229F-4D52-88BE-6F29F99CBD4A}"/>
              </a:ext>
            </a:extLst>
          </p:cNvPr>
          <p:cNvGrpSpPr/>
          <p:nvPr/>
        </p:nvGrpSpPr>
        <p:grpSpPr>
          <a:xfrm>
            <a:off x="3872285" y="2083842"/>
            <a:ext cx="2843013" cy="611843"/>
            <a:chOff x="3872776" y="982045"/>
            <a:chExt cx="2843013" cy="6118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7E79D4F-76F6-4D17-8963-F14DBE3F608B}"/>
                </a:ext>
              </a:extLst>
            </p:cNvPr>
            <p:cNvGrpSpPr/>
            <p:nvPr/>
          </p:nvGrpSpPr>
          <p:grpSpPr>
            <a:xfrm>
              <a:off x="4550342" y="982045"/>
              <a:ext cx="2165447" cy="532385"/>
              <a:chOff x="4550342" y="945293"/>
              <a:chExt cx="2165447" cy="532385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795EA8-47CB-4E93-9052-FC8E742C0AA9}"/>
                  </a:ext>
                </a:extLst>
              </p:cNvPr>
              <p:cNvSpPr txBox="1"/>
              <p:nvPr/>
            </p:nvSpPr>
            <p:spPr>
              <a:xfrm>
                <a:off x="4550342" y="945293"/>
                <a:ext cx="910506" cy="369332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3</a:t>
                </a: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75K+</a:t>
                </a:r>
                <a:endParaRPr kumimoji="0" lang="ru-RU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6450C9F-9FD8-454B-8D54-BDC24D611A96}"/>
                  </a:ext>
                </a:extLst>
              </p:cNvPr>
              <p:cNvSpPr/>
              <p:nvPr/>
            </p:nvSpPr>
            <p:spPr>
              <a:xfrm>
                <a:off x="4550342" y="1308401"/>
                <a:ext cx="2165447" cy="1692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52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전세계 고객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12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년 연속 성장</a:t>
                </a:r>
                <a:endParaRPr kumimoji="0" lang="ru-RU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C9F4A520-6A02-4AD9-BAF1-99EACF2DB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872776" y="1052852"/>
              <a:ext cx="531868" cy="54103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B48709-3E58-49E0-B096-45916A267B5B}"/>
              </a:ext>
            </a:extLst>
          </p:cNvPr>
          <p:cNvGrpSpPr/>
          <p:nvPr/>
        </p:nvGrpSpPr>
        <p:grpSpPr>
          <a:xfrm>
            <a:off x="3872285" y="998699"/>
            <a:ext cx="2817878" cy="720000"/>
            <a:chOff x="6501388" y="1990359"/>
            <a:chExt cx="2817878" cy="720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1340CCE-05A7-4424-9930-A6821AA94AF8}"/>
                </a:ext>
              </a:extLst>
            </p:cNvPr>
            <p:cNvGrpSpPr/>
            <p:nvPr/>
          </p:nvGrpSpPr>
          <p:grpSpPr>
            <a:xfrm>
              <a:off x="7153819" y="1995939"/>
              <a:ext cx="2165447" cy="701662"/>
              <a:chOff x="6680429" y="2792423"/>
              <a:chExt cx="2165447" cy="7016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5B31D4-10A7-427E-B8EC-E9251743A17A}"/>
                  </a:ext>
                </a:extLst>
              </p:cNvPr>
              <p:cNvSpPr txBox="1"/>
              <p:nvPr/>
            </p:nvSpPr>
            <p:spPr>
              <a:xfrm>
                <a:off x="6680429" y="2792423"/>
                <a:ext cx="637995" cy="369332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76%</a:t>
                </a:r>
                <a:endParaRPr kumimoji="0" lang="ru-RU" sz="2400" b="0" i="0" u="none" strike="noStrike" kern="1200" cap="none" spc="0" normalizeH="0" baseline="0" noProof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46E4CDB-5492-4C36-9EA3-0A6FCCD097F0}"/>
                  </a:ext>
                </a:extLst>
              </p:cNvPr>
              <p:cNvSpPr/>
              <p:nvPr/>
            </p:nvSpPr>
            <p:spPr>
              <a:xfrm>
                <a:off x="6680429" y="3155531"/>
                <a:ext cx="2165447" cy="3385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52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글로벌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2000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대기업 및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Fortune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500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대기업 중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Veeam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고객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035BA3C6-4AE6-448D-B400-68708190B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501388" y="1990359"/>
              <a:ext cx="521381" cy="72000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2EFB494-D9F6-495C-871D-6C16D3EEB3BF}"/>
              </a:ext>
            </a:extLst>
          </p:cNvPr>
          <p:cNvSpPr txBox="1"/>
          <p:nvPr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1200" cap="none" spc="0" normalizeH="0" baseline="0" noProof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© 2019 Veeam Software. Confidential information. All rights reserved. All trademarks are the property of their respective owners.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463A44-C9CF-400E-8DA3-06E0BACEF7CD}"/>
              </a:ext>
            </a:extLst>
          </p:cNvPr>
          <p:cNvSpPr/>
          <p:nvPr/>
        </p:nvSpPr>
        <p:spPr>
          <a:xfrm>
            <a:off x="349252" y="3108742"/>
            <a:ext cx="2107949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고객 만족도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IT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제품 평균의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3.5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배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E8C6DE-3178-4C76-85A6-7AE237389FCD}"/>
              </a:ext>
            </a:extLst>
          </p:cNvPr>
          <p:cNvGrpSpPr/>
          <p:nvPr/>
        </p:nvGrpSpPr>
        <p:grpSpPr>
          <a:xfrm>
            <a:off x="6512426" y="1000830"/>
            <a:ext cx="2836664" cy="759229"/>
            <a:chOff x="6512426" y="1000830"/>
            <a:chExt cx="2836664" cy="75922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F76270-904E-4577-B8C2-AE087D2F9347}"/>
                </a:ext>
              </a:extLst>
            </p:cNvPr>
            <p:cNvGrpSpPr/>
            <p:nvPr/>
          </p:nvGrpSpPr>
          <p:grpSpPr>
            <a:xfrm>
              <a:off x="7183643" y="1000830"/>
              <a:ext cx="2165447" cy="759229"/>
              <a:chOff x="6680429" y="2204838"/>
              <a:chExt cx="2165447" cy="78816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06FD201-0656-4E08-823A-37EB3FE89049}"/>
                  </a:ext>
                </a:extLst>
              </p:cNvPr>
              <p:cNvSpPr txBox="1"/>
              <p:nvPr/>
            </p:nvSpPr>
            <p:spPr>
              <a:xfrm>
                <a:off x="6680429" y="2204838"/>
                <a:ext cx="504946" cy="383405"/>
              </a:xfrm>
              <a:prstGeom prst="rect">
                <a:avLst/>
              </a:prstGeom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160</a:t>
                </a:r>
                <a:endParaRPr kumimoji="0" lang="ru-RU" sz="2400" b="0" i="0" u="none" strike="noStrike" kern="1200" cap="none" spc="0" normalizeH="0" baseline="0" noProof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8B7DED5-AF72-4D4A-8AA7-DC4345AC0BD6}"/>
                  </a:ext>
                </a:extLst>
              </p:cNvPr>
              <p:cNvSpPr/>
              <p:nvPr/>
            </p:nvSpPr>
            <p:spPr>
              <a:xfrm>
                <a:off x="6680429" y="2574980"/>
                <a:ext cx="2165447" cy="41801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52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나라들에 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</a:rPr>
                  <a:t>4200+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명</a:t>
                </a: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 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임직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</a:rPr>
                  <a:t>원</a:t>
                </a:r>
                <a:endPara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</a:endParaRPr>
              </a:p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52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 panose="020B0604030504040204" pitchFamily="34" charset="0"/>
                    <a:cs typeface="Tahoma"/>
                  </a:rPr>
                  <a:t>(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 panose="020B0604030504040204" pitchFamily="34" charset="0"/>
                    <a:cs typeface="Tahoma"/>
                  </a:rPr>
                  <a:t>한국 임직원 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 panose="020B0604030504040204" pitchFamily="34" charset="0"/>
                    <a:cs typeface="Tahoma"/>
                  </a:rPr>
                  <a:t>10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 panose="020B0604030504040204" pitchFamily="34" charset="0"/>
                    <a:cs typeface="Tahoma"/>
                  </a:rPr>
                  <a:t>명</a:t>
                </a:r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Tahoma" panose="020B0604030504040204" pitchFamily="34" charset="0"/>
                    <a:cs typeface="Tahoma"/>
                  </a:rPr>
                  <a:t>)</a:t>
                </a:r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A362C12-8883-4B71-A372-ED24190EB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512426" y="1004909"/>
              <a:ext cx="504000" cy="504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A0D55AF-31CA-4004-8ABC-C250D40F9DAE}"/>
              </a:ext>
            </a:extLst>
          </p:cNvPr>
          <p:cNvGrpSpPr/>
          <p:nvPr/>
        </p:nvGrpSpPr>
        <p:grpSpPr>
          <a:xfrm>
            <a:off x="6472238" y="2103861"/>
            <a:ext cx="2458698" cy="589333"/>
            <a:chOff x="6472238" y="2103861"/>
            <a:chExt cx="2132488" cy="5893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387BFB5-B9EB-4532-B52E-1CA68762ED80}"/>
                </a:ext>
              </a:extLst>
            </p:cNvPr>
            <p:cNvGrpSpPr/>
            <p:nvPr/>
          </p:nvGrpSpPr>
          <p:grpSpPr>
            <a:xfrm>
              <a:off x="7183643" y="2103861"/>
              <a:ext cx="1421083" cy="526654"/>
              <a:chOff x="7183643" y="2089573"/>
              <a:chExt cx="1421083" cy="52665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E4F3E0CD-792C-42A8-BDD7-9595A0DFB756}"/>
                  </a:ext>
                </a:extLst>
              </p:cNvPr>
              <p:cNvSpPr/>
              <p:nvPr/>
            </p:nvSpPr>
            <p:spPr>
              <a:xfrm>
                <a:off x="7183643" y="2089573"/>
                <a:ext cx="1421083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3EB20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$1billion+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6D05F73-0FC7-47D5-805B-27B7B8110949}"/>
                  </a:ext>
                </a:extLst>
              </p:cNvPr>
              <p:cNvSpPr/>
              <p:nvPr/>
            </p:nvSpPr>
            <p:spPr>
              <a:xfrm>
                <a:off x="7183643" y="2446950"/>
                <a:ext cx="775853" cy="1692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2019</a:t>
                </a:r>
                <a:r>
                  <a: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년 매출</a:t>
                </a:r>
                <a:endParaRPr kumimoji="0" lang="ru-RU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endParaRPr>
              </a:p>
            </p:txBody>
          </p:sp>
        </p:grp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956B7A5-05C5-45AE-9945-F2B36ACA3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472238" y="2107406"/>
              <a:ext cx="585788" cy="585788"/>
            </a:xfrm>
            <a:prstGeom prst="rect">
              <a:avLst/>
            </a:prstGeom>
          </p:spPr>
        </p:pic>
      </p:grpSp>
      <p:sp>
        <p:nvSpPr>
          <p:cNvPr id="90" name="Freeform: Shape 9">
            <a:extLst>
              <a:ext uri="{FF2B5EF4-FFF2-40B4-BE49-F238E27FC236}">
                <a16:creationId xmlns:a16="http://schemas.microsoft.com/office/drawing/2014/main" id="{B1C87F28-389E-4B0E-9CA3-C0F49ECAE955}"/>
              </a:ext>
            </a:extLst>
          </p:cNvPr>
          <p:cNvSpPr/>
          <p:nvPr/>
        </p:nvSpPr>
        <p:spPr bwMode="auto">
          <a:xfrm flipH="1">
            <a:off x="2792780" y="1049294"/>
            <a:ext cx="912288" cy="964560"/>
          </a:xfrm>
          <a:custGeom>
            <a:avLst/>
            <a:gdLst>
              <a:gd name="connsiteX0" fmla="*/ 146050 w 146050"/>
              <a:gd name="connsiteY0" fmla="*/ 762000 h 762000"/>
              <a:gd name="connsiteX1" fmla="*/ 146050 w 146050"/>
              <a:gd name="connsiteY1" fmla="*/ 0 h 762000"/>
              <a:gd name="connsiteX2" fmla="*/ 0 w 146050"/>
              <a:gd name="connsiteY2" fmla="*/ 0 h 762000"/>
              <a:gd name="connsiteX0" fmla="*/ 1550987 w 1550987"/>
              <a:gd name="connsiteY0" fmla="*/ 766762 h 766762"/>
              <a:gd name="connsiteX1" fmla="*/ 1550987 w 1550987"/>
              <a:gd name="connsiteY1" fmla="*/ 4762 h 766762"/>
              <a:gd name="connsiteX2" fmla="*/ 0 w 1550987"/>
              <a:gd name="connsiteY2" fmla="*/ 0 h 766762"/>
              <a:gd name="connsiteX0" fmla="*/ 1615281 w 1615281"/>
              <a:gd name="connsiteY0" fmla="*/ 766762 h 766762"/>
              <a:gd name="connsiteX1" fmla="*/ 1615281 w 1615281"/>
              <a:gd name="connsiteY1" fmla="*/ 4762 h 766762"/>
              <a:gd name="connsiteX2" fmla="*/ 0 w 1615281"/>
              <a:gd name="connsiteY2" fmla="*/ 0 h 7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5281" h="766762">
                <a:moveTo>
                  <a:pt x="1615281" y="766762"/>
                </a:moveTo>
                <a:lnTo>
                  <a:pt x="1615281" y="4762"/>
                </a:lnTo>
                <a:lnTo>
                  <a:pt x="0" y="0"/>
                </a:lnTo>
              </a:path>
            </a:pathLst>
          </a:custGeom>
          <a:noFill/>
          <a:ln>
            <a:gradFill>
              <a:gsLst>
                <a:gs pos="100000">
                  <a:srgbClr val="00E296">
                    <a:alpha val="17000"/>
                  </a:srgbClr>
                </a:gs>
                <a:gs pos="0">
                  <a:srgbClr val="00E296"/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91" name="Graphic 1">
            <a:extLst>
              <a:ext uri="{FF2B5EF4-FFF2-40B4-BE49-F238E27FC236}">
                <a16:creationId xmlns:a16="http://schemas.microsoft.com/office/drawing/2014/main" id="{FB51AE5E-45D8-4E8C-9A87-2BB86AE515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1017" y="1737411"/>
            <a:ext cx="422848" cy="452586"/>
          </a:xfrm>
          <a:prstGeom prst="rect">
            <a:avLst/>
          </a:prstGeom>
        </p:spPr>
      </p:pic>
      <p:sp>
        <p:nvSpPr>
          <p:cNvPr id="92" name="Rectangle 8">
            <a:extLst>
              <a:ext uri="{FF2B5EF4-FFF2-40B4-BE49-F238E27FC236}">
                <a16:creationId xmlns:a16="http://schemas.microsoft.com/office/drawing/2014/main" id="{390D8483-CC6C-4A0A-B5BC-01286E415A45}"/>
              </a:ext>
            </a:extLst>
          </p:cNvPr>
          <p:cNvSpPr/>
          <p:nvPr/>
        </p:nvSpPr>
        <p:spPr>
          <a:xfrm>
            <a:off x="2301529" y="800107"/>
            <a:ext cx="14765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한국지사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서울</a:t>
            </a:r>
            <a:endParaRPr kumimoji="0" lang="ru-RU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827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26" grpId="0"/>
      <p:bldP spid="72" grpId="0"/>
      <p:bldP spid="74" grpId="0"/>
      <p:bldP spid="98" grpId="0"/>
      <p:bldP spid="99" grpId="0"/>
      <p:bldP spid="57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4" grpId="0"/>
      <p:bldP spid="90" grpId="0" animBg="1"/>
      <p:bldP spid="9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76E7-B29F-45C2-A33B-F5EC6346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Mine with Veeam – Veeam</a:t>
            </a:r>
            <a:r>
              <a:rPr lang="ko-KR" altLang="en-US" dirty="0"/>
              <a:t> 구성 요소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A8CB22-AF65-4006-A72B-3B75B3789DE6}"/>
              </a:ext>
            </a:extLst>
          </p:cNvPr>
          <p:cNvGrpSpPr/>
          <p:nvPr/>
        </p:nvGrpSpPr>
        <p:grpSpPr>
          <a:xfrm>
            <a:off x="2691306" y="3013665"/>
            <a:ext cx="3761390" cy="530452"/>
            <a:chOff x="3813995" y="3690438"/>
            <a:chExt cx="6018223" cy="848723"/>
          </a:xfrm>
        </p:grpSpPr>
        <p:pic>
          <p:nvPicPr>
            <p:cNvPr id="5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CF4601B-7201-43E8-80BD-132206AD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995" y="3690438"/>
              <a:ext cx="2898018" cy="848723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B165112-B4A4-4F16-9D95-0688273B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3690438"/>
              <a:ext cx="2898018" cy="84872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B76933-23AE-4E84-9779-AA30E0DEA67D}"/>
              </a:ext>
            </a:extLst>
          </p:cNvPr>
          <p:cNvSpPr txBox="1"/>
          <p:nvPr/>
        </p:nvSpPr>
        <p:spPr>
          <a:xfrm>
            <a:off x="6594063" y="1384212"/>
            <a:ext cx="12923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2019 /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프록시 서버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9FDFAA-1E92-4262-8437-79E30D16675B}"/>
              </a:ext>
            </a:extLst>
          </p:cNvPr>
          <p:cNvGrpSpPr/>
          <p:nvPr/>
        </p:nvGrpSpPr>
        <p:grpSpPr>
          <a:xfrm>
            <a:off x="2156613" y="3982009"/>
            <a:ext cx="1566707" cy="678513"/>
            <a:chOff x="2800594" y="5677947"/>
            <a:chExt cx="2506730" cy="1085620"/>
          </a:xfrm>
        </p:grpSpPr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3381D766-B6E2-4EA4-8F30-C8CABC47C632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7CAFA6-73FE-477B-8BDA-16D94DBC3077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24" name="Picture 278">
                <a:extLst>
                  <a:ext uri="{FF2B5EF4-FFF2-40B4-BE49-F238E27FC236}">
                    <a16:creationId xmlns:a16="http://schemas.microsoft.com/office/drawing/2014/main" id="{4324B745-C9D3-42AB-8A17-2E551C5DEC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92111C-F97B-4410-9D0A-B25EA37C495D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26" name="Picture 278">
                <a:extLst>
                  <a:ext uri="{FF2B5EF4-FFF2-40B4-BE49-F238E27FC236}">
                    <a16:creationId xmlns:a16="http://schemas.microsoft.com/office/drawing/2014/main" id="{116B85B7-D4BC-40E7-9746-CA570AD47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78">
                <a:extLst>
                  <a:ext uri="{FF2B5EF4-FFF2-40B4-BE49-F238E27FC236}">
                    <a16:creationId xmlns:a16="http://schemas.microsoft.com/office/drawing/2014/main" id="{CA8ADD7E-33B9-4533-B4C0-E7EF6B78F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78">
                <a:extLst>
                  <a:ext uri="{FF2B5EF4-FFF2-40B4-BE49-F238E27FC236}">
                    <a16:creationId xmlns:a16="http://schemas.microsoft.com/office/drawing/2014/main" id="{4D6605BB-B4C3-42F0-A7EC-7DCEDD2E1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CBCA99-3468-43F0-A039-74D39C7F1A7D}"/>
              </a:ext>
            </a:extLst>
          </p:cNvPr>
          <p:cNvGrpSpPr/>
          <p:nvPr/>
        </p:nvGrpSpPr>
        <p:grpSpPr>
          <a:xfrm>
            <a:off x="3788645" y="3982009"/>
            <a:ext cx="1566707" cy="678513"/>
            <a:chOff x="2800594" y="5677947"/>
            <a:chExt cx="2506730" cy="1085620"/>
          </a:xfrm>
        </p:grpSpPr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81F2FC3-7E71-46FD-A745-943EBAC33AFA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2F3672-7653-4992-B5C5-246E4E4FB1C3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32" name="Picture 278">
                <a:extLst>
                  <a:ext uri="{FF2B5EF4-FFF2-40B4-BE49-F238E27FC236}">
                    <a16:creationId xmlns:a16="http://schemas.microsoft.com/office/drawing/2014/main" id="{174A10D4-E069-4AF0-AB3D-E15934225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7CBD8B-C135-45BE-BE43-DFAFC0059A6F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34" name="Picture 278">
                <a:extLst>
                  <a:ext uri="{FF2B5EF4-FFF2-40B4-BE49-F238E27FC236}">
                    <a16:creationId xmlns:a16="http://schemas.microsoft.com/office/drawing/2014/main" id="{31F80B94-1DCB-4461-9A98-5510870978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78">
                <a:extLst>
                  <a:ext uri="{FF2B5EF4-FFF2-40B4-BE49-F238E27FC236}">
                    <a16:creationId xmlns:a16="http://schemas.microsoft.com/office/drawing/2014/main" id="{35E55FE3-5EA7-4875-ADFF-8DB0CE4BA2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78">
                <a:extLst>
                  <a:ext uri="{FF2B5EF4-FFF2-40B4-BE49-F238E27FC236}">
                    <a16:creationId xmlns:a16="http://schemas.microsoft.com/office/drawing/2014/main" id="{16E1B606-0C99-451E-9E55-11EBCA48C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E14436-8ECE-4801-82B4-9015CC7DB673}"/>
              </a:ext>
            </a:extLst>
          </p:cNvPr>
          <p:cNvGrpSpPr/>
          <p:nvPr/>
        </p:nvGrpSpPr>
        <p:grpSpPr>
          <a:xfrm>
            <a:off x="5412500" y="3982009"/>
            <a:ext cx="1566707" cy="678513"/>
            <a:chOff x="2800594" y="5677947"/>
            <a:chExt cx="2506730" cy="1085620"/>
          </a:xfrm>
        </p:grpSpPr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B1EBF95-7423-4A88-9F7E-452274AEF1A5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52DD4EF-81D2-4A00-BFC4-0485AFBFDDE2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40" name="Picture 278">
                <a:extLst>
                  <a:ext uri="{FF2B5EF4-FFF2-40B4-BE49-F238E27FC236}">
                    <a16:creationId xmlns:a16="http://schemas.microsoft.com/office/drawing/2014/main" id="{2A20486B-79F0-455E-864A-B40870E56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C5438F-1B43-4329-8E7E-34D68465C75E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42" name="Picture 278">
                <a:extLst>
                  <a:ext uri="{FF2B5EF4-FFF2-40B4-BE49-F238E27FC236}">
                    <a16:creationId xmlns:a16="http://schemas.microsoft.com/office/drawing/2014/main" id="{3B7516AF-399D-4563-80F3-D46F26545C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78">
                <a:extLst>
                  <a:ext uri="{FF2B5EF4-FFF2-40B4-BE49-F238E27FC236}">
                    <a16:creationId xmlns:a16="http://schemas.microsoft.com/office/drawing/2014/main" id="{8BE839C2-94B7-4F15-AF76-5A835319B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78">
                <a:extLst>
                  <a:ext uri="{FF2B5EF4-FFF2-40B4-BE49-F238E27FC236}">
                    <a16:creationId xmlns:a16="http://schemas.microsoft.com/office/drawing/2014/main" id="{AADD7321-00C1-4570-BC88-138036B772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Google Shape;695;p86">
            <a:extLst>
              <a:ext uri="{FF2B5EF4-FFF2-40B4-BE49-F238E27FC236}">
                <a16:creationId xmlns:a16="http://schemas.microsoft.com/office/drawing/2014/main" id="{05FBD95F-F9A3-42E9-B7C4-B743384FB01C}"/>
              </a:ext>
            </a:extLst>
          </p:cNvPr>
          <p:cNvSpPr/>
          <p:nvPr/>
        </p:nvSpPr>
        <p:spPr>
          <a:xfrm>
            <a:off x="5599240" y="1106679"/>
            <a:ext cx="741140" cy="1681446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93EB2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5717" tIns="17852" rIns="35717" bIns="17852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Warm Standby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Node</a:t>
            </a:r>
            <a:endParaRPr kumimoji="0" sz="11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14FF6-3644-488D-A08F-6FA219C269DE}"/>
              </a:ext>
            </a:extLst>
          </p:cNvPr>
          <p:cNvSpPr txBox="1"/>
          <p:nvPr/>
        </p:nvSpPr>
        <p:spPr>
          <a:xfrm>
            <a:off x="2874984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E32DB2-C38E-4D88-8858-33F755146ED8}"/>
              </a:ext>
            </a:extLst>
          </p:cNvPr>
          <p:cNvSpPr txBox="1"/>
          <p:nvPr/>
        </p:nvSpPr>
        <p:spPr>
          <a:xfrm>
            <a:off x="3692139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83D371-62DB-4045-BB32-B757DB4EC9CF}"/>
              </a:ext>
            </a:extLst>
          </p:cNvPr>
          <p:cNvSpPr txBox="1"/>
          <p:nvPr/>
        </p:nvSpPr>
        <p:spPr>
          <a:xfrm>
            <a:off x="4788024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8B54AE-7F3C-4181-99D0-E2BC8BCDFD81}"/>
              </a:ext>
            </a:extLst>
          </p:cNvPr>
          <p:cNvSpPr txBox="1"/>
          <p:nvPr/>
        </p:nvSpPr>
        <p:spPr>
          <a:xfrm>
            <a:off x="5651603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379200-96BB-4EB5-B482-5DBFC9BB48B4}"/>
              </a:ext>
            </a:extLst>
          </p:cNvPr>
          <p:cNvSpPr txBox="1"/>
          <p:nvPr/>
        </p:nvSpPr>
        <p:spPr>
          <a:xfrm>
            <a:off x="1083997" y="851991"/>
            <a:ext cx="10326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Linux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 VM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E5416A6-E7A5-48B0-A920-71C322BAED54}"/>
              </a:ext>
            </a:extLst>
          </p:cNvPr>
          <p:cNvGrpSpPr/>
          <p:nvPr/>
        </p:nvGrpSpPr>
        <p:grpSpPr>
          <a:xfrm>
            <a:off x="2725673" y="2789040"/>
            <a:ext cx="3565901" cy="1078854"/>
            <a:chOff x="2725673" y="2789040"/>
            <a:chExt cx="3565901" cy="1078854"/>
          </a:xfrm>
        </p:grpSpPr>
        <p:sp>
          <p:nvSpPr>
            <p:cNvPr id="60" name="Isosceles Triangle 19">
              <a:extLst>
                <a:ext uri="{FF2B5EF4-FFF2-40B4-BE49-F238E27FC236}">
                  <a16:creationId xmlns:a16="http://schemas.microsoft.com/office/drawing/2014/main" id="{896B0B23-47C5-4DD9-B81A-E667F35DF2B6}"/>
                </a:ext>
              </a:extLst>
            </p:cNvPr>
            <p:cNvSpPr/>
            <p:nvPr/>
          </p:nvSpPr>
          <p:spPr bwMode="auto">
            <a:xfrm flipV="1">
              <a:off x="2860762" y="3608715"/>
              <a:ext cx="1512000" cy="259179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Isosceles Triangle 19">
              <a:extLst>
                <a:ext uri="{FF2B5EF4-FFF2-40B4-BE49-F238E27FC236}">
                  <a16:creationId xmlns:a16="http://schemas.microsoft.com/office/drawing/2014/main" id="{57744EE4-FB35-4E02-B870-552AE386B08E}"/>
                </a:ext>
              </a:extLst>
            </p:cNvPr>
            <p:cNvSpPr/>
            <p:nvPr/>
          </p:nvSpPr>
          <p:spPr bwMode="auto">
            <a:xfrm flipV="1">
              <a:off x="4779574" y="3599989"/>
              <a:ext cx="1512000" cy="259179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Isosceles Triangle 19">
              <a:extLst>
                <a:ext uri="{FF2B5EF4-FFF2-40B4-BE49-F238E27FC236}">
                  <a16:creationId xmlns:a16="http://schemas.microsoft.com/office/drawing/2014/main" id="{2AAF12AE-6B00-43B1-A1BA-070390A52024}"/>
                </a:ext>
              </a:extLst>
            </p:cNvPr>
            <p:cNvSpPr/>
            <p:nvPr/>
          </p:nvSpPr>
          <p:spPr bwMode="auto">
            <a:xfrm flipV="1">
              <a:off x="2725673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Isosceles Triangle 19">
              <a:extLst>
                <a:ext uri="{FF2B5EF4-FFF2-40B4-BE49-F238E27FC236}">
                  <a16:creationId xmlns:a16="http://schemas.microsoft.com/office/drawing/2014/main" id="{8BD428BC-DB9D-40F2-A99D-9EB6779F9F68}"/>
                </a:ext>
              </a:extLst>
            </p:cNvPr>
            <p:cNvSpPr/>
            <p:nvPr/>
          </p:nvSpPr>
          <p:spPr bwMode="auto">
            <a:xfrm flipV="1">
              <a:off x="3660197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Isosceles Triangle 19">
              <a:extLst>
                <a:ext uri="{FF2B5EF4-FFF2-40B4-BE49-F238E27FC236}">
                  <a16:creationId xmlns:a16="http://schemas.microsoft.com/office/drawing/2014/main" id="{85F86561-7B01-4DAA-BA80-879BC17B1C09}"/>
                </a:ext>
              </a:extLst>
            </p:cNvPr>
            <p:cNvSpPr/>
            <p:nvPr/>
          </p:nvSpPr>
          <p:spPr bwMode="auto">
            <a:xfrm flipV="1">
              <a:off x="4726575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E99EAFE4-071D-41C3-97BE-F4A729DB140B}"/>
              </a:ext>
            </a:extLst>
          </p:cNvPr>
          <p:cNvGrpSpPr/>
          <p:nvPr/>
        </p:nvGrpSpPr>
        <p:grpSpPr>
          <a:xfrm>
            <a:off x="940460" y="2148372"/>
            <a:ext cx="4527255" cy="639753"/>
            <a:chOff x="940460" y="2148372"/>
            <a:chExt cx="4527255" cy="639753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4BC061B-E79A-4653-A7BB-FDED8B55AB74}"/>
                </a:ext>
              </a:extLst>
            </p:cNvPr>
            <p:cNvGrpSpPr/>
            <p:nvPr/>
          </p:nvGrpSpPr>
          <p:grpSpPr>
            <a:xfrm>
              <a:off x="2986992" y="2277991"/>
              <a:ext cx="2354846" cy="390217"/>
              <a:chOff x="3008100" y="2340045"/>
              <a:chExt cx="2354846" cy="390217"/>
            </a:xfrm>
          </p:grpSpPr>
          <p:pic>
            <p:nvPicPr>
              <p:cNvPr id="17" name="Picture 22">
                <a:extLst>
                  <a:ext uri="{FF2B5EF4-FFF2-40B4-BE49-F238E27FC236}">
                    <a16:creationId xmlns:a16="http://schemas.microsoft.com/office/drawing/2014/main" id="{14518B64-89C4-4746-A48F-8AE95C2F2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008100" y="2340045"/>
                <a:ext cx="382550" cy="382550"/>
              </a:xfrm>
              <a:prstGeom prst="rect">
                <a:avLst/>
              </a:prstGeom>
            </p:spPr>
          </p:pic>
          <p:pic>
            <p:nvPicPr>
              <p:cNvPr id="19" name="Picture 22">
                <a:extLst>
                  <a:ext uri="{FF2B5EF4-FFF2-40B4-BE49-F238E27FC236}">
                    <a16:creationId xmlns:a16="http://schemas.microsoft.com/office/drawing/2014/main" id="{0D8AE3E3-F8CC-4030-B3C1-1CFA233C9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974123" y="2347712"/>
                <a:ext cx="382550" cy="382550"/>
              </a:xfrm>
              <a:prstGeom prst="rect">
                <a:avLst/>
              </a:prstGeom>
            </p:spPr>
          </p:pic>
          <p:pic>
            <p:nvPicPr>
              <p:cNvPr id="20" name="Picture 22">
                <a:extLst>
                  <a:ext uri="{FF2B5EF4-FFF2-40B4-BE49-F238E27FC236}">
                    <a16:creationId xmlns:a16="http://schemas.microsoft.com/office/drawing/2014/main" id="{A8D42F37-4F7C-452C-878A-ED76F175B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4980396" y="2340045"/>
                <a:ext cx="382550" cy="382550"/>
              </a:xfrm>
              <a:prstGeom prst="rect">
                <a:avLst/>
              </a:prstGeom>
            </p:spPr>
          </p:pic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5FFCDBC-38E0-4F1D-82EA-8D262A2C3AC8}"/>
                </a:ext>
              </a:extLst>
            </p:cNvPr>
            <p:cNvSpPr txBox="1"/>
            <p:nvPr/>
          </p:nvSpPr>
          <p:spPr>
            <a:xfrm>
              <a:off x="940460" y="2308316"/>
              <a:ext cx="12923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Veeam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백업 저장소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리포지토리 서버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5" name="Google Shape;695;p86">
              <a:extLst>
                <a:ext uri="{FF2B5EF4-FFF2-40B4-BE49-F238E27FC236}">
                  <a16:creationId xmlns:a16="http://schemas.microsoft.com/office/drawing/2014/main" id="{338115E5-1C8B-4372-9AB4-6F78883F6BBB}"/>
                </a:ext>
              </a:extLst>
            </p:cNvPr>
            <p:cNvSpPr/>
            <p:nvPr/>
          </p:nvSpPr>
          <p:spPr>
            <a:xfrm>
              <a:off x="2446932" y="2157551"/>
              <a:ext cx="3020783" cy="630574"/>
            </a:xfrm>
            <a:prstGeom prst="roundRect">
              <a:avLst>
                <a:gd name="adj" fmla="val 0"/>
              </a:avLst>
            </a:prstGeom>
            <a:noFill/>
            <a:ln w="12700" cap="flat" cmpd="sng">
              <a:solidFill>
                <a:srgbClr val="93EB2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35717" tIns="17852" rIns="35717" bIns="17852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125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Tahoma" panose="020B0604030504040204" pitchFamily="34" charset="0"/>
                <a:sym typeface="Arial"/>
              </a:endParaRPr>
            </a:p>
          </p:txBody>
        </p:sp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E36AF5FB-E8E9-4E49-B3F8-2683A011E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36767" y="2148372"/>
              <a:ext cx="295440" cy="295440"/>
            </a:xfrm>
            <a:prstGeom prst="rect">
              <a:avLst/>
            </a:prstGeom>
          </p:spPr>
        </p:pic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CEC6437-63BC-447E-B73A-9F125F041784}"/>
              </a:ext>
            </a:extLst>
          </p:cNvPr>
          <p:cNvGrpSpPr/>
          <p:nvPr/>
        </p:nvGrpSpPr>
        <p:grpSpPr>
          <a:xfrm>
            <a:off x="896444" y="1394711"/>
            <a:ext cx="4445394" cy="654742"/>
            <a:chOff x="896444" y="1394711"/>
            <a:chExt cx="4445394" cy="654742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D41EE2FC-FF26-44E4-926C-5D303AB2D428}"/>
                </a:ext>
              </a:extLst>
            </p:cNvPr>
            <p:cNvGrpSpPr/>
            <p:nvPr/>
          </p:nvGrpSpPr>
          <p:grpSpPr>
            <a:xfrm>
              <a:off x="3876657" y="1484075"/>
              <a:ext cx="1465181" cy="469385"/>
              <a:chOff x="3876657" y="1484075"/>
              <a:chExt cx="1465181" cy="469385"/>
            </a:xfrm>
          </p:grpSpPr>
          <p:pic>
            <p:nvPicPr>
              <p:cNvPr id="11" name="Рисунок 42">
                <a:extLst>
                  <a:ext uri="{FF2B5EF4-FFF2-40B4-BE49-F238E27FC236}">
                    <a16:creationId xmlns:a16="http://schemas.microsoft.com/office/drawing/2014/main" id="{CA516805-ECC4-4B79-8F3B-EF451C874C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3876657" y="1484075"/>
                <a:ext cx="467602" cy="467602"/>
              </a:xfrm>
              <a:prstGeom prst="rect">
                <a:avLst/>
              </a:prstGeom>
            </p:spPr>
          </p:pic>
          <p:pic>
            <p:nvPicPr>
              <p:cNvPr id="12" name="Рисунок 42">
                <a:extLst>
                  <a:ext uri="{FF2B5EF4-FFF2-40B4-BE49-F238E27FC236}">
                    <a16:creationId xmlns:a16="http://schemas.microsoft.com/office/drawing/2014/main" id="{40C161B4-16DA-4DB1-8A96-A4D5D750D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4874235" y="1485857"/>
                <a:ext cx="467603" cy="467603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F4A237-F7D4-48CC-87CD-5394AB201F0E}"/>
                </a:ext>
              </a:extLst>
            </p:cNvPr>
            <p:cNvSpPr txBox="1"/>
            <p:nvPr/>
          </p:nvSpPr>
          <p:spPr>
            <a:xfrm>
              <a:off x="896444" y="1394711"/>
              <a:ext cx="1407758" cy="64633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Windows 2019 /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Veeam Backup</a:t>
              </a:r>
              <a:b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&amp; Replication &amp; Proxy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백업 서버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6877FF70-646B-41E0-9752-6970305E22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18184" y="1487684"/>
              <a:ext cx="578292" cy="561769"/>
            </a:xfrm>
            <a:prstGeom prst="rect">
              <a:avLst/>
            </a:prstGeom>
          </p:spPr>
        </p:pic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EA5D858-4C0C-4C9D-A6E4-630ED26E23A8}"/>
                </a:ext>
              </a:extLst>
            </p:cNvPr>
            <p:cNvSpPr/>
            <p:nvPr/>
          </p:nvSpPr>
          <p:spPr bwMode="auto">
            <a:xfrm rot="5400000">
              <a:off x="2575080" y="1642783"/>
              <a:ext cx="497034" cy="150387"/>
            </a:xfrm>
            <a:prstGeom prst="triangl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rgbClr val="003738">
                    <a:alpha val="0"/>
                  </a:srgb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1551A349-5FF1-4794-ABC0-CACB14DD9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26440" y="1562760"/>
              <a:ext cx="295440" cy="295440"/>
            </a:xfrm>
            <a:prstGeom prst="rect">
              <a:avLst/>
            </a:prstGeom>
          </p:spPr>
        </p:pic>
      </p:grpSp>
      <p:pic>
        <p:nvPicPr>
          <p:cNvPr id="69" name="Graphic 68">
            <a:extLst>
              <a:ext uri="{FF2B5EF4-FFF2-40B4-BE49-F238E27FC236}">
                <a16:creationId xmlns:a16="http://schemas.microsoft.com/office/drawing/2014/main" id="{A242F66A-BB43-4838-AF77-11743C56A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21696" y="833547"/>
            <a:ext cx="463967" cy="4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5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676E7-B29F-45C2-A33B-F5EC6346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Mine with Veeam – Veeam</a:t>
            </a:r>
            <a:r>
              <a:rPr lang="ko-KR" altLang="en-US" dirty="0"/>
              <a:t> 구성 요소</a:t>
            </a:r>
            <a:endParaRPr lang="en-US" sz="3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A8CB22-AF65-4006-A72B-3B75B3789DE6}"/>
              </a:ext>
            </a:extLst>
          </p:cNvPr>
          <p:cNvGrpSpPr/>
          <p:nvPr/>
        </p:nvGrpSpPr>
        <p:grpSpPr>
          <a:xfrm>
            <a:off x="2691306" y="3013665"/>
            <a:ext cx="3761390" cy="530452"/>
            <a:chOff x="3813995" y="3690438"/>
            <a:chExt cx="6018223" cy="848723"/>
          </a:xfrm>
        </p:grpSpPr>
        <p:pic>
          <p:nvPicPr>
            <p:cNvPr id="5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2CF4601B-7201-43E8-80BD-132206AD6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995" y="3690438"/>
              <a:ext cx="2898018" cy="848723"/>
            </a:xfrm>
            <a:prstGeom prst="rect">
              <a:avLst/>
            </a:prstGeom>
          </p:spPr>
        </p:pic>
        <p:pic>
          <p:nvPicPr>
            <p:cNvPr id="6" name="Picture 5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B165112-B4A4-4F16-9D95-0688273B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3690438"/>
              <a:ext cx="2898018" cy="84872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B76933-23AE-4E84-9779-AA30E0DEA67D}"/>
              </a:ext>
            </a:extLst>
          </p:cNvPr>
          <p:cNvSpPr txBox="1"/>
          <p:nvPr/>
        </p:nvSpPr>
        <p:spPr>
          <a:xfrm>
            <a:off x="6594063" y="1384212"/>
            <a:ext cx="129234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2019 /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프록시 서버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9FDFAA-1E92-4262-8437-79E30D16675B}"/>
              </a:ext>
            </a:extLst>
          </p:cNvPr>
          <p:cNvGrpSpPr/>
          <p:nvPr/>
        </p:nvGrpSpPr>
        <p:grpSpPr>
          <a:xfrm>
            <a:off x="2156613" y="3982009"/>
            <a:ext cx="1566707" cy="678513"/>
            <a:chOff x="2800594" y="5677947"/>
            <a:chExt cx="2506730" cy="1085620"/>
          </a:xfrm>
        </p:grpSpPr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3381D766-B6E2-4EA4-8F30-C8CABC47C632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B7CAFA6-73FE-477B-8BDA-16D94DBC3077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24" name="Picture 278">
                <a:extLst>
                  <a:ext uri="{FF2B5EF4-FFF2-40B4-BE49-F238E27FC236}">
                    <a16:creationId xmlns:a16="http://schemas.microsoft.com/office/drawing/2014/main" id="{4324B745-C9D3-42AB-8A17-2E551C5DEC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A92111C-F97B-4410-9D0A-B25EA37C495D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26" name="Picture 278">
                <a:extLst>
                  <a:ext uri="{FF2B5EF4-FFF2-40B4-BE49-F238E27FC236}">
                    <a16:creationId xmlns:a16="http://schemas.microsoft.com/office/drawing/2014/main" id="{116B85B7-D4BC-40E7-9746-CA570AD47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78">
                <a:extLst>
                  <a:ext uri="{FF2B5EF4-FFF2-40B4-BE49-F238E27FC236}">
                    <a16:creationId xmlns:a16="http://schemas.microsoft.com/office/drawing/2014/main" id="{CA8ADD7E-33B9-4533-B4C0-E7EF6B78F2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78">
                <a:extLst>
                  <a:ext uri="{FF2B5EF4-FFF2-40B4-BE49-F238E27FC236}">
                    <a16:creationId xmlns:a16="http://schemas.microsoft.com/office/drawing/2014/main" id="{4D6605BB-B4C3-42F0-A7EC-7DCEDD2E15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CBCA99-3468-43F0-A039-74D39C7F1A7D}"/>
              </a:ext>
            </a:extLst>
          </p:cNvPr>
          <p:cNvGrpSpPr/>
          <p:nvPr/>
        </p:nvGrpSpPr>
        <p:grpSpPr>
          <a:xfrm>
            <a:off x="3788645" y="3982009"/>
            <a:ext cx="1566707" cy="678513"/>
            <a:chOff x="2800594" y="5677947"/>
            <a:chExt cx="2506730" cy="1085620"/>
          </a:xfrm>
        </p:grpSpPr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81F2FC3-7E71-46FD-A745-943EBAC33AFA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2F3672-7653-4992-B5C5-246E4E4FB1C3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32" name="Picture 278">
                <a:extLst>
                  <a:ext uri="{FF2B5EF4-FFF2-40B4-BE49-F238E27FC236}">
                    <a16:creationId xmlns:a16="http://schemas.microsoft.com/office/drawing/2014/main" id="{174A10D4-E069-4AF0-AB3D-E159342253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87CBD8B-C135-45BE-BE43-DFAFC0059A6F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34" name="Picture 278">
                <a:extLst>
                  <a:ext uri="{FF2B5EF4-FFF2-40B4-BE49-F238E27FC236}">
                    <a16:creationId xmlns:a16="http://schemas.microsoft.com/office/drawing/2014/main" id="{31F80B94-1DCB-4461-9A98-5510870978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78">
                <a:extLst>
                  <a:ext uri="{FF2B5EF4-FFF2-40B4-BE49-F238E27FC236}">
                    <a16:creationId xmlns:a16="http://schemas.microsoft.com/office/drawing/2014/main" id="{35E55FE3-5EA7-4875-ADFF-8DB0CE4BA2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78">
                <a:extLst>
                  <a:ext uri="{FF2B5EF4-FFF2-40B4-BE49-F238E27FC236}">
                    <a16:creationId xmlns:a16="http://schemas.microsoft.com/office/drawing/2014/main" id="{16E1B606-0C99-451E-9E55-11EBCA48CB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EE14436-8ECE-4801-82B4-9015CC7DB673}"/>
              </a:ext>
            </a:extLst>
          </p:cNvPr>
          <p:cNvGrpSpPr/>
          <p:nvPr/>
        </p:nvGrpSpPr>
        <p:grpSpPr>
          <a:xfrm>
            <a:off x="5412500" y="3982009"/>
            <a:ext cx="1566707" cy="678513"/>
            <a:chOff x="2800594" y="5677947"/>
            <a:chExt cx="2506730" cy="1085620"/>
          </a:xfrm>
        </p:grpSpPr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1B1EBF95-7423-4A88-9F7E-452274AEF1A5}"/>
                </a:ext>
              </a:extLst>
            </p:cNvPr>
            <p:cNvSpPr/>
            <p:nvPr/>
          </p:nvSpPr>
          <p:spPr>
            <a:xfrm>
              <a:off x="2800594" y="5677947"/>
              <a:ext cx="2506730" cy="1080425"/>
            </a:xfrm>
            <a:prstGeom prst="roundRect">
              <a:avLst>
                <a:gd name="adj" fmla="val 0"/>
              </a:avLst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>
              <a:bevelT w="0" h="0"/>
            </a:sp3d>
          </p:spPr>
          <p:style>
            <a:lnRef idx="1">
              <a:schemeClr val="accent2"/>
            </a:lnRef>
            <a:fillRef idx="1003">
              <a:schemeClr val="lt1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4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52DD4EF-81D2-4A00-BFC4-0485AFBFDDE2}"/>
                </a:ext>
              </a:extLst>
            </p:cNvPr>
            <p:cNvGrpSpPr/>
            <p:nvPr/>
          </p:nvGrpSpPr>
          <p:grpSpPr>
            <a:xfrm>
              <a:off x="2873435" y="5805061"/>
              <a:ext cx="2339614" cy="958506"/>
              <a:chOff x="2234195" y="5875686"/>
              <a:chExt cx="2339614" cy="958506"/>
            </a:xfrm>
          </p:grpSpPr>
          <p:pic>
            <p:nvPicPr>
              <p:cNvPr id="40" name="Picture 278">
                <a:extLst>
                  <a:ext uri="{FF2B5EF4-FFF2-40B4-BE49-F238E27FC236}">
                    <a16:creationId xmlns:a16="http://schemas.microsoft.com/office/drawing/2014/main" id="{2A20486B-79F0-455E-864A-B40870E56D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588417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0C5438F-1B43-4329-8E7E-34D68465C75E}"/>
                  </a:ext>
                </a:extLst>
              </p:cNvPr>
              <p:cNvSpPr txBox="1"/>
              <p:nvPr/>
            </p:nvSpPr>
            <p:spPr>
              <a:xfrm>
                <a:off x="2234195" y="6464861"/>
                <a:ext cx="2339614" cy="36933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Nutanix Volume Group</a:t>
                </a:r>
              </a:p>
            </p:txBody>
          </p:sp>
          <p:pic>
            <p:nvPicPr>
              <p:cNvPr id="42" name="Picture 278">
                <a:extLst>
                  <a:ext uri="{FF2B5EF4-FFF2-40B4-BE49-F238E27FC236}">
                    <a16:creationId xmlns:a16="http://schemas.microsoft.com/office/drawing/2014/main" id="{3B7516AF-399D-4563-80F3-D46F26545C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3483027" y="6192652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78">
                <a:extLst>
                  <a:ext uri="{FF2B5EF4-FFF2-40B4-BE49-F238E27FC236}">
                    <a16:creationId xmlns:a16="http://schemas.microsoft.com/office/drawing/2014/main" id="{8BE839C2-94B7-4F15-AF76-5A835319B3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5875686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78">
                <a:extLst>
                  <a:ext uri="{FF2B5EF4-FFF2-40B4-BE49-F238E27FC236}">
                    <a16:creationId xmlns:a16="http://schemas.microsoft.com/office/drawing/2014/main" id="{AADD7321-00C1-4570-BC88-138036B772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 bwMode="auto">
              <a:xfrm>
                <a:off x="2594145" y="6184164"/>
                <a:ext cx="736411" cy="2025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2" name="Google Shape;695;p86">
            <a:extLst>
              <a:ext uri="{FF2B5EF4-FFF2-40B4-BE49-F238E27FC236}">
                <a16:creationId xmlns:a16="http://schemas.microsoft.com/office/drawing/2014/main" id="{05FBD95F-F9A3-42E9-B7C4-B743384FB01C}"/>
              </a:ext>
            </a:extLst>
          </p:cNvPr>
          <p:cNvSpPr/>
          <p:nvPr/>
        </p:nvSpPr>
        <p:spPr>
          <a:xfrm>
            <a:off x="5599240" y="1106679"/>
            <a:ext cx="741140" cy="1681446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93EB2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5717" tIns="17852" rIns="35717" bIns="17852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Warm Standby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2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 panose="020B0604030504040204" pitchFamily="34" charset="0"/>
                <a:cs typeface="Tahoma" panose="020B0604030504040204" pitchFamily="34" charset="0"/>
                <a:sym typeface="Arial"/>
              </a:rPr>
              <a:t>Node</a:t>
            </a:r>
            <a:endParaRPr kumimoji="0" sz="112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 panose="020B0604030504040204" pitchFamily="34" charset="0"/>
              <a:cs typeface="Tahoma" panose="020B0604030504040204" pitchFamily="34" charset="0"/>
              <a:sym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B14FF6-3644-488D-A08F-6FA219C269DE}"/>
              </a:ext>
            </a:extLst>
          </p:cNvPr>
          <p:cNvSpPr txBox="1"/>
          <p:nvPr/>
        </p:nvSpPr>
        <p:spPr>
          <a:xfrm>
            <a:off x="2874984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EE32DB2-C38E-4D88-8858-33F755146ED8}"/>
              </a:ext>
            </a:extLst>
          </p:cNvPr>
          <p:cNvSpPr txBox="1"/>
          <p:nvPr/>
        </p:nvSpPr>
        <p:spPr>
          <a:xfrm>
            <a:off x="3692139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883D371-62DB-4045-BB32-B757DB4EC9CF}"/>
              </a:ext>
            </a:extLst>
          </p:cNvPr>
          <p:cNvSpPr txBox="1"/>
          <p:nvPr/>
        </p:nvSpPr>
        <p:spPr>
          <a:xfrm>
            <a:off x="4788024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68B54AE-7F3C-4181-99D0-E2BC8BCDFD81}"/>
              </a:ext>
            </a:extLst>
          </p:cNvPr>
          <p:cNvSpPr txBox="1"/>
          <p:nvPr/>
        </p:nvSpPr>
        <p:spPr>
          <a:xfrm>
            <a:off x="5651603" y="3175933"/>
            <a:ext cx="591829" cy="21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Node 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379200-96BB-4EB5-B482-5DBFC9BB48B4}"/>
              </a:ext>
            </a:extLst>
          </p:cNvPr>
          <p:cNvSpPr txBox="1"/>
          <p:nvPr/>
        </p:nvSpPr>
        <p:spPr>
          <a:xfrm>
            <a:off x="1083997" y="851991"/>
            <a:ext cx="10326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Linux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Foundation VM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E5416A6-E7A5-48B0-A920-71C322BAED54}"/>
              </a:ext>
            </a:extLst>
          </p:cNvPr>
          <p:cNvGrpSpPr/>
          <p:nvPr/>
        </p:nvGrpSpPr>
        <p:grpSpPr>
          <a:xfrm>
            <a:off x="2725673" y="2789040"/>
            <a:ext cx="3565901" cy="1078854"/>
            <a:chOff x="2725673" y="2789040"/>
            <a:chExt cx="3565901" cy="1078854"/>
          </a:xfrm>
        </p:grpSpPr>
        <p:sp>
          <p:nvSpPr>
            <p:cNvPr id="60" name="Isosceles Triangle 19">
              <a:extLst>
                <a:ext uri="{FF2B5EF4-FFF2-40B4-BE49-F238E27FC236}">
                  <a16:creationId xmlns:a16="http://schemas.microsoft.com/office/drawing/2014/main" id="{896B0B23-47C5-4DD9-B81A-E667F35DF2B6}"/>
                </a:ext>
              </a:extLst>
            </p:cNvPr>
            <p:cNvSpPr/>
            <p:nvPr/>
          </p:nvSpPr>
          <p:spPr bwMode="auto">
            <a:xfrm flipV="1">
              <a:off x="2860762" y="3608715"/>
              <a:ext cx="1512000" cy="259179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Isosceles Triangle 19">
              <a:extLst>
                <a:ext uri="{FF2B5EF4-FFF2-40B4-BE49-F238E27FC236}">
                  <a16:creationId xmlns:a16="http://schemas.microsoft.com/office/drawing/2014/main" id="{57744EE4-FB35-4E02-B870-552AE386B08E}"/>
                </a:ext>
              </a:extLst>
            </p:cNvPr>
            <p:cNvSpPr/>
            <p:nvPr/>
          </p:nvSpPr>
          <p:spPr bwMode="auto">
            <a:xfrm flipV="1">
              <a:off x="4779574" y="3599989"/>
              <a:ext cx="1512000" cy="259179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Isosceles Triangle 19">
              <a:extLst>
                <a:ext uri="{FF2B5EF4-FFF2-40B4-BE49-F238E27FC236}">
                  <a16:creationId xmlns:a16="http://schemas.microsoft.com/office/drawing/2014/main" id="{2AAF12AE-6B00-43B1-A1BA-070390A52024}"/>
                </a:ext>
              </a:extLst>
            </p:cNvPr>
            <p:cNvSpPr/>
            <p:nvPr/>
          </p:nvSpPr>
          <p:spPr bwMode="auto">
            <a:xfrm flipV="1">
              <a:off x="2725673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3" name="Isosceles Triangle 19">
              <a:extLst>
                <a:ext uri="{FF2B5EF4-FFF2-40B4-BE49-F238E27FC236}">
                  <a16:creationId xmlns:a16="http://schemas.microsoft.com/office/drawing/2014/main" id="{8BD428BC-DB9D-40F2-A99D-9EB6779F9F68}"/>
                </a:ext>
              </a:extLst>
            </p:cNvPr>
            <p:cNvSpPr/>
            <p:nvPr/>
          </p:nvSpPr>
          <p:spPr bwMode="auto">
            <a:xfrm flipV="1">
              <a:off x="3660197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4" name="Isosceles Triangle 19">
              <a:extLst>
                <a:ext uri="{FF2B5EF4-FFF2-40B4-BE49-F238E27FC236}">
                  <a16:creationId xmlns:a16="http://schemas.microsoft.com/office/drawing/2014/main" id="{85F86561-7B01-4DAA-BA80-879BC17B1C09}"/>
                </a:ext>
              </a:extLst>
            </p:cNvPr>
            <p:cNvSpPr/>
            <p:nvPr/>
          </p:nvSpPr>
          <p:spPr bwMode="auto">
            <a:xfrm flipV="1">
              <a:off x="4726575" y="2789040"/>
              <a:ext cx="741140" cy="148101"/>
            </a:xfrm>
            <a:prstGeom prst="triangle">
              <a:avLst/>
            </a:prstGeom>
            <a:gradFill>
              <a:gsLst>
                <a:gs pos="85000">
                  <a:srgbClr val="003738"/>
                </a:gs>
                <a:gs pos="11000">
                  <a:schemeClr val="bg1">
                    <a:lumMod val="85000"/>
                  </a:schemeClr>
                </a:gs>
              </a:gsLst>
              <a:lin ang="54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7" name="Picture 22">
            <a:extLst>
              <a:ext uri="{FF2B5EF4-FFF2-40B4-BE49-F238E27FC236}">
                <a16:creationId xmlns:a16="http://schemas.microsoft.com/office/drawing/2014/main" id="{14518B64-89C4-4746-A48F-8AE95C2F2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986992" y="2277991"/>
            <a:ext cx="382550" cy="382550"/>
          </a:xfrm>
          <a:prstGeom prst="rect">
            <a:avLst/>
          </a:prstGeom>
        </p:spPr>
      </p:pic>
      <p:pic>
        <p:nvPicPr>
          <p:cNvPr id="19" name="Picture 22">
            <a:extLst>
              <a:ext uri="{FF2B5EF4-FFF2-40B4-BE49-F238E27FC236}">
                <a16:creationId xmlns:a16="http://schemas.microsoft.com/office/drawing/2014/main" id="{0D8AE3E3-F8CC-4030-B3C1-1CFA233C9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953015" y="2285658"/>
            <a:ext cx="382550" cy="382550"/>
          </a:xfrm>
          <a:prstGeom prst="rect">
            <a:avLst/>
          </a:prstGeom>
        </p:spPr>
      </p:pic>
      <p:pic>
        <p:nvPicPr>
          <p:cNvPr id="20" name="Picture 22">
            <a:extLst>
              <a:ext uri="{FF2B5EF4-FFF2-40B4-BE49-F238E27FC236}">
                <a16:creationId xmlns:a16="http://schemas.microsoft.com/office/drawing/2014/main" id="{A8D42F37-4F7C-452C-878A-ED76F175B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59288" y="2277991"/>
            <a:ext cx="382550" cy="3825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5FFCDBC-38E0-4F1D-82EA-8D262A2C3AC8}"/>
              </a:ext>
            </a:extLst>
          </p:cNvPr>
          <p:cNvSpPr txBox="1"/>
          <p:nvPr/>
        </p:nvSpPr>
        <p:spPr>
          <a:xfrm>
            <a:off x="940460" y="230831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저장소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리포지토리 서버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5" name="Google Shape;695;p86">
            <a:extLst>
              <a:ext uri="{FF2B5EF4-FFF2-40B4-BE49-F238E27FC236}">
                <a16:creationId xmlns:a16="http://schemas.microsoft.com/office/drawing/2014/main" id="{338115E5-1C8B-4372-9AB4-6F78883F6BBB}"/>
              </a:ext>
            </a:extLst>
          </p:cNvPr>
          <p:cNvSpPr/>
          <p:nvPr/>
        </p:nvSpPr>
        <p:spPr>
          <a:xfrm>
            <a:off x="2446932" y="2157551"/>
            <a:ext cx="3020783" cy="630574"/>
          </a:xfrm>
          <a:prstGeom prst="roundRect">
            <a:avLst>
              <a:gd name="adj" fmla="val 0"/>
            </a:avLst>
          </a:prstGeom>
          <a:noFill/>
          <a:ln w="12700" cap="flat" cmpd="sng">
            <a:solidFill>
              <a:srgbClr val="93EB2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5717" tIns="17852" rIns="35717" bIns="17852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25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Tahoma" panose="020B0604030504040204" pitchFamily="34" charset="0"/>
              <a:sym typeface="Arial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E36AF5FB-E8E9-4E49-B3F8-2683A011E5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6767" y="2148372"/>
            <a:ext cx="295440" cy="295440"/>
          </a:xfrm>
          <a:prstGeom prst="rect">
            <a:avLst/>
          </a:prstGeom>
        </p:spPr>
      </p:pic>
      <p:pic>
        <p:nvPicPr>
          <p:cNvPr id="11" name="Рисунок 42">
            <a:extLst>
              <a:ext uri="{FF2B5EF4-FFF2-40B4-BE49-F238E27FC236}">
                <a16:creationId xmlns:a16="http://schemas.microsoft.com/office/drawing/2014/main" id="{CA516805-ECC4-4B79-8F3B-EF451C874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876657" y="1484075"/>
            <a:ext cx="467602" cy="467602"/>
          </a:xfrm>
          <a:prstGeom prst="rect">
            <a:avLst/>
          </a:prstGeom>
        </p:spPr>
      </p:pic>
      <p:pic>
        <p:nvPicPr>
          <p:cNvPr id="12" name="Рисунок 42">
            <a:extLst>
              <a:ext uri="{FF2B5EF4-FFF2-40B4-BE49-F238E27FC236}">
                <a16:creationId xmlns:a16="http://schemas.microsoft.com/office/drawing/2014/main" id="{40C161B4-16DA-4DB1-8A96-A4D5D750DB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874235" y="1485857"/>
            <a:ext cx="467603" cy="4676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F4A237-F7D4-48CC-87CD-5394AB201F0E}"/>
              </a:ext>
            </a:extLst>
          </p:cNvPr>
          <p:cNvSpPr txBox="1"/>
          <p:nvPr/>
        </p:nvSpPr>
        <p:spPr>
          <a:xfrm>
            <a:off x="896444" y="1394711"/>
            <a:ext cx="1407758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2019 /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Veeam Backup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&amp; Replication &amp; Proxy</a:t>
            </a: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(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서버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6877FF70-646B-41E0-9752-6970305E22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18184" y="1487684"/>
            <a:ext cx="578292" cy="561769"/>
          </a:xfrm>
          <a:prstGeom prst="rect">
            <a:avLst/>
          </a:prstGeom>
        </p:spPr>
      </p:pic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FEA5D858-4C0C-4C9D-A6E4-630ED26E23A8}"/>
              </a:ext>
            </a:extLst>
          </p:cNvPr>
          <p:cNvSpPr/>
          <p:nvPr/>
        </p:nvSpPr>
        <p:spPr bwMode="auto">
          <a:xfrm rot="5400000">
            <a:off x="2575080" y="1642783"/>
            <a:ext cx="497034" cy="150387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rgbClr val="003738">
                  <a:alpha val="0"/>
                </a:srgb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1551A349-5FF1-4794-ABC0-CACB14DD9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6440" y="1562760"/>
            <a:ext cx="295440" cy="29544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A242F66A-BB43-4838-AF77-11743C56A8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21696" y="833547"/>
            <a:ext cx="463967" cy="463967"/>
          </a:xfrm>
          <a:prstGeom prst="rect">
            <a:avLst/>
          </a:prstGeom>
        </p:spPr>
      </p:pic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E82470E5-5C2E-490C-9F5D-542D499DB00D}"/>
              </a:ext>
            </a:extLst>
          </p:cNvPr>
          <p:cNvGrpSpPr/>
          <p:nvPr/>
        </p:nvGrpSpPr>
        <p:grpSpPr>
          <a:xfrm>
            <a:off x="3733992" y="1299239"/>
            <a:ext cx="772414" cy="1563224"/>
            <a:chOff x="3600349" y="1384212"/>
            <a:chExt cx="772414" cy="1563224"/>
          </a:xfrm>
        </p:grpSpPr>
        <p:sp>
          <p:nvSpPr>
            <p:cNvPr id="70" name="Прямоугольник 69">
              <a:extLst>
                <a:ext uri="{FF2B5EF4-FFF2-40B4-BE49-F238E27FC236}">
                  <a16:creationId xmlns:a16="http://schemas.microsoft.com/office/drawing/2014/main" id="{02691750-2740-4B1C-BBF6-CFBF67CAE194}"/>
                </a:ext>
              </a:extLst>
            </p:cNvPr>
            <p:cNvSpPr/>
            <p:nvPr/>
          </p:nvSpPr>
          <p:spPr bwMode="auto">
            <a:xfrm>
              <a:off x="3600349" y="1384212"/>
              <a:ext cx="772414" cy="1563224"/>
            </a:xfrm>
            <a:prstGeom prst="rect">
              <a:avLst/>
            </a:prstGeom>
            <a:solidFill>
              <a:srgbClr val="003738">
                <a:alpha val="75000"/>
              </a:srgbClr>
            </a:solidFill>
            <a:ln w="25400">
              <a:solidFill>
                <a:srgbClr val="FFC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1" name="Graphic 46">
              <a:extLst>
                <a:ext uri="{FF2B5EF4-FFF2-40B4-BE49-F238E27FC236}">
                  <a16:creationId xmlns:a16="http://schemas.microsoft.com/office/drawing/2014/main" id="{E382BD01-3F0E-4958-8BCC-6EDA95D4E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701562" y="1887588"/>
              <a:ext cx="562930" cy="562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54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20382 -0.05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-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1981 -0.0064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96" y="-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스냅샷 기반 이미지 백업 </a:t>
            </a:r>
            <a:endParaRPr lang="en-US" altLang="ko-KR" sz="3300" kern="0" dirty="0">
              <a:latin typeface="+mn-lt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5BA5-8F94-4DC0-B2AA-76E63CFA2CD9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가상화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물리서버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클라우드 모든 워크로드들에 대해서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스냅샷 기반의 이미지 레벨 고속 백업을 통해 백업 시간 절감</a:t>
            </a:r>
          </a:p>
        </p:txBody>
      </p:sp>
      <p:sp>
        <p:nvSpPr>
          <p:cNvPr id="163" name="Google Shape;726;p86">
            <a:extLst>
              <a:ext uri="{FF2B5EF4-FFF2-40B4-BE49-F238E27FC236}">
                <a16:creationId xmlns:a16="http://schemas.microsoft.com/office/drawing/2014/main" id="{41AEB5A2-CEF9-4188-BCB2-3B069E93D425}"/>
              </a:ext>
            </a:extLst>
          </p:cNvPr>
          <p:cNvSpPr txBox="1"/>
          <p:nvPr/>
        </p:nvSpPr>
        <p:spPr>
          <a:xfrm>
            <a:off x="352689" y="3291830"/>
            <a:ext cx="128205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Gotham Rounded Book" pitchFamily="50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가상화 서버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5" name="Google Shape;739;p86">
            <a:extLst>
              <a:ext uri="{FF2B5EF4-FFF2-40B4-BE49-F238E27FC236}">
                <a16:creationId xmlns:a16="http://schemas.microsoft.com/office/drawing/2014/main" id="{C051211D-EE20-420F-B6EC-3B6E59E7F10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4716" r="65115" b="18613"/>
          <a:stretch/>
        </p:blipFill>
        <p:spPr>
          <a:xfrm>
            <a:off x="568021" y="2923881"/>
            <a:ext cx="847484" cy="34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740;p86">
            <a:extLst>
              <a:ext uri="{FF2B5EF4-FFF2-40B4-BE49-F238E27FC236}">
                <a16:creationId xmlns:a16="http://schemas.microsoft.com/office/drawing/2014/main" id="{9F2DE39F-6961-4702-B8A7-F6008B2E394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716" r="65115" b="88191"/>
          <a:stretch/>
        </p:blipFill>
        <p:spPr>
          <a:xfrm>
            <a:off x="566439" y="2715866"/>
            <a:ext cx="848969" cy="1736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76;p27">
            <a:extLst>
              <a:ext uri="{FF2B5EF4-FFF2-40B4-BE49-F238E27FC236}">
                <a16:creationId xmlns:a16="http://schemas.microsoft.com/office/drawing/2014/main" id="{B6BFAAE1-929E-4E3B-B8B2-7C39AC096F94}"/>
              </a:ext>
            </a:extLst>
          </p:cNvPr>
          <p:cNvSpPr txBox="1"/>
          <p:nvPr/>
        </p:nvSpPr>
        <p:spPr>
          <a:xfrm>
            <a:off x="251520" y="2132618"/>
            <a:ext cx="1474949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Nutanix</a:t>
            </a:r>
            <a:endParaRPr kumimoji="0" sz="8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75" name="Google Shape;1751;p27">
            <a:extLst>
              <a:ext uri="{FF2B5EF4-FFF2-40B4-BE49-F238E27FC236}">
                <a16:creationId xmlns:a16="http://schemas.microsoft.com/office/drawing/2014/main" id="{EAB19F30-7019-4288-B070-01517797297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072" y="1832084"/>
            <a:ext cx="831844" cy="24245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726;p86">
            <a:extLst>
              <a:ext uri="{FF2B5EF4-FFF2-40B4-BE49-F238E27FC236}">
                <a16:creationId xmlns:a16="http://schemas.microsoft.com/office/drawing/2014/main" id="{B700FE2F-3580-4B33-8125-2886FC24F423}"/>
              </a:ext>
            </a:extLst>
          </p:cNvPr>
          <p:cNvSpPr txBox="1"/>
          <p:nvPr/>
        </p:nvSpPr>
        <p:spPr>
          <a:xfrm>
            <a:off x="309113" y="4145766"/>
            <a:ext cx="128205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Gotham Rounded Book" pitchFamily="50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물리 서버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3EDD6BA3-582A-4F1E-85C2-B469C99BFA34}"/>
              </a:ext>
            </a:extLst>
          </p:cNvPr>
          <p:cNvSpPr/>
          <p:nvPr/>
        </p:nvSpPr>
        <p:spPr bwMode="auto">
          <a:xfrm>
            <a:off x="1946923" y="1619170"/>
            <a:ext cx="1034138" cy="2569580"/>
          </a:xfrm>
          <a:prstGeom prst="rect">
            <a:avLst/>
          </a:prstGeom>
          <a:noFill/>
          <a:ln w="12700">
            <a:solidFill>
              <a:srgbClr val="93EB2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srgbClr val="76787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7" name="Graphic 92">
            <a:extLst>
              <a:ext uri="{FF2B5EF4-FFF2-40B4-BE49-F238E27FC236}">
                <a16:creationId xmlns:a16="http://schemas.microsoft.com/office/drawing/2014/main" id="{3DE36A3F-7CE1-4206-83F6-C39E631F1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49659" y="1707649"/>
            <a:ext cx="271314" cy="33914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055350BF-CD1A-4CDD-AD80-051C1306AC9C}"/>
              </a:ext>
            </a:extLst>
          </p:cNvPr>
          <p:cNvSpPr txBox="1"/>
          <p:nvPr/>
        </p:nvSpPr>
        <p:spPr>
          <a:xfrm>
            <a:off x="2271940" y="1737566"/>
            <a:ext cx="622285" cy="279306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Bootloader,</a:t>
            </a:r>
          </a:p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Partition 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tbl</a:t>
            </a: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9614C3D7-6DA8-419D-B2AE-4177C5847F52}"/>
              </a:ext>
            </a:extLst>
          </p:cNvPr>
          <p:cNvSpPr txBox="1"/>
          <p:nvPr/>
        </p:nvSpPr>
        <p:spPr>
          <a:xfrm>
            <a:off x="2271945" y="2351289"/>
            <a:ext cx="922090" cy="279307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C:\ or</a:t>
            </a:r>
          </a:p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/dev/sda1</a:t>
            </a: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2EBBA89-7356-45E6-A1B1-5B974C9E9524}"/>
              </a:ext>
            </a:extLst>
          </p:cNvPr>
          <p:cNvSpPr/>
          <p:nvPr/>
        </p:nvSpPr>
        <p:spPr bwMode="auto">
          <a:xfrm>
            <a:off x="3565911" y="1619170"/>
            <a:ext cx="1072799" cy="2597474"/>
          </a:xfrm>
          <a:prstGeom prst="rect">
            <a:avLst/>
          </a:prstGeom>
          <a:noFill/>
          <a:ln w="12700">
            <a:solidFill>
              <a:srgbClr val="93EB20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13" b="0" i="0" u="none" strike="noStrike" kern="1200" cap="none" spc="0" normalizeH="0" baseline="0" noProof="0">
              <a:ln>
                <a:noFill/>
              </a:ln>
              <a:solidFill>
                <a:srgbClr val="76787A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DB3871-5660-4819-A5DF-CE8A5F78A368}"/>
              </a:ext>
            </a:extLst>
          </p:cNvPr>
          <p:cNvSpPr txBox="1"/>
          <p:nvPr/>
        </p:nvSpPr>
        <p:spPr>
          <a:xfrm>
            <a:off x="2372185" y="3697954"/>
            <a:ext cx="644728" cy="185820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스냅샷 생성</a:t>
            </a: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86DA1B0-988A-4C69-98EE-0CC1E1118D5C}"/>
              </a:ext>
            </a:extLst>
          </p:cNvPr>
          <p:cNvSpPr txBox="1"/>
          <p:nvPr/>
        </p:nvSpPr>
        <p:spPr>
          <a:xfrm>
            <a:off x="3901009" y="1743168"/>
            <a:ext cx="622286" cy="2793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Bootloader,</a:t>
            </a:r>
          </a:p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Partition </a:t>
            </a:r>
            <a:r>
              <a:rPr kumimoji="0" lang="en-US" sz="675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tbl</a:t>
            </a: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9C41DC63-455E-4D6B-9869-A5B6869E39C5}"/>
              </a:ext>
            </a:extLst>
          </p:cNvPr>
          <p:cNvSpPr txBox="1"/>
          <p:nvPr/>
        </p:nvSpPr>
        <p:spPr>
          <a:xfrm>
            <a:off x="3885106" y="2356893"/>
            <a:ext cx="566181" cy="279307"/>
          </a:xfrm>
          <a:prstGeom prst="rect">
            <a:avLst/>
          </a:prstGeom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C:\ or</a:t>
            </a:r>
          </a:p>
          <a:p>
            <a:pPr marL="0" marR="0" lvl="0" indent="0" algn="l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/dev/sda1</a:t>
            </a:r>
          </a:p>
        </p:txBody>
      </p:sp>
      <p:sp>
        <p:nvSpPr>
          <p:cNvPr id="198" name="Rectangle 6">
            <a:extLst>
              <a:ext uri="{FF2B5EF4-FFF2-40B4-BE49-F238E27FC236}">
                <a16:creationId xmlns:a16="http://schemas.microsoft.com/office/drawing/2014/main" id="{73DC4D2E-2728-44C7-8382-AACBF7317F6D}"/>
              </a:ext>
            </a:extLst>
          </p:cNvPr>
          <p:cNvSpPr/>
          <p:nvPr/>
        </p:nvSpPr>
        <p:spPr>
          <a:xfrm>
            <a:off x="3703755" y="3989109"/>
            <a:ext cx="783678" cy="201465"/>
          </a:xfrm>
          <a:prstGeom prst="rect">
            <a:avLst/>
          </a:prstGeom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88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저장소</a:t>
            </a:r>
            <a:endParaRPr kumimoji="0" lang="en-US" sz="788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E9E1ECB2-C740-467E-8D76-5740331A7702}"/>
              </a:ext>
            </a:extLst>
          </p:cNvPr>
          <p:cNvSpPr txBox="1"/>
          <p:nvPr/>
        </p:nvSpPr>
        <p:spPr>
          <a:xfrm>
            <a:off x="2892989" y="2283717"/>
            <a:ext cx="721044" cy="246221"/>
          </a:xfrm>
          <a:prstGeom prst="rect">
            <a:avLst/>
          </a:prstGeom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6906AE-104E-4CA7-9FD2-E94BB71F63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t="-47893" r="-1062" b="47893"/>
          <a:stretch/>
        </p:blipFill>
        <p:spPr>
          <a:xfrm>
            <a:off x="3673304" y="3399699"/>
            <a:ext cx="849837" cy="380477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28269A71-5103-48A0-A700-6F40DFA01D4F}"/>
              </a:ext>
            </a:extLst>
          </p:cNvPr>
          <p:cNvCxnSpPr>
            <a:stCxn id="182" idx="2"/>
            <a:endCxn id="193" idx="2"/>
          </p:cNvCxnSpPr>
          <p:nvPr/>
        </p:nvCxnSpPr>
        <p:spPr>
          <a:xfrm rot="5400000" flipH="1" flipV="1">
            <a:off x="1579795" y="3254120"/>
            <a:ext cx="485100" cy="1744408"/>
          </a:xfrm>
          <a:prstGeom prst="bentConnector3">
            <a:avLst>
              <a:gd name="adj1" fmla="val -47124"/>
            </a:avLst>
          </a:prstGeom>
          <a:ln w="12700">
            <a:solidFill>
              <a:srgbClr val="00E296"/>
            </a:solidFill>
            <a:prstDash val="dash"/>
            <a:headEnd type="none" w="sm" len="sm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57E9BCE4-2793-4756-A74A-D4AF56E9341E}"/>
              </a:ext>
            </a:extLst>
          </p:cNvPr>
          <p:cNvSpPr txBox="1"/>
          <p:nvPr/>
        </p:nvSpPr>
        <p:spPr>
          <a:xfrm>
            <a:off x="4955804" y="1497228"/>
            <a:ext cx="4060663" cy="3162754"/>
          </a:xfrm>
          <a:prstGeom prst="rect">
            <a:avLst/>
          </a:prstGeom>
          <a:ln w="12700">
            <a:noFill/>
          </a:ln>
        </p:spPr>
        <p:txBody>
          <a:bodyPr wrap="square" lIns="67500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B0D235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지원 대상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Nutanix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AHV, VMware, Hyper-V</a:t>
            </a: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Windows, Linux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물리 서버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AWS, Azure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클라우드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VMs</a:t>
            </a:r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B0D235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소프트웨어 스냅샷 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Nutanix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AHV, VMware, Hyper-V :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자체 스냅샷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Windows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물리 서버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VSS</a:t>
            </a: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Linux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물리 서버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Veeam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스냅샷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B0D235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동안 변경 데이터 저장을 위해 스냅샷 이용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B0D235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볼륨 단위 스냅샷 생성  후 변경된 블록만 백업 수행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B0D235"/>
              </a:buClr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Benefit</a:t>
            </a: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시간 및 용량 절감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471488" marR="0" lvl="1" indent="-214313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대량 파일 서버에 적용 시 백업 시간 절감 극대화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cxnSp>
        <p:nvCxnSpPr>
          <p:cNvPr id="50" name="Straight Arrow Connector 20">
            <a:extLst>
              <a:ext uri="{FF2B5EF4-FFF2-40B4-BE49-F238E27FC236}">
                <a16:creationId xmlns:a16="http://schemas.microsoft.com/office/drawing/2014/main" id="{46498F73-14D8-41B6-B4AC-82D416C57A37}"/>
              </a:ext>
            </a:extLst>
          </p:cNvPr>
          <p:cNvCxnSpPr>
            <a:cxnSpLocks/>
          </p:cNvCxnSpPr>
          <p:nvPr/>
        </p:nvCxnSpPr>
        <p:spPr>
          <a:xfrm>
            <a:off x="2982860" y="1902098"/>
            <a:ext cx="463802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92">
            <a:extLst>
              <a:ext uri="{FF2B5EF4-FFF2-40B4-BE49-F238E27FC236}">
                <a16:creationId xmlns:a16="http://schemas.microsoft.com/office/drawing/2014/main" id="{BBA65512-8B58-4E90-97DB-E15FA53AC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59813" y="1707649"/>
            <a:ext cx="271314" cy="339141"/>
          </a:xfrm>
          <a:prstGeom prst="rect">
            <a:avLst/>
          </a:prstGeom>
        </p:spPr>
      </p:pic>
      <p:pic>
        <p:nvPicPr>
          <p:cNvPr id="55" name="Graphic 92">
            <a:extLst>
              <a:ext uri="{FF2B5EF4-FFF2-40B4-BE49-F238E27FC236}">
                <a16:creationId xmlns:a16="http://schemas.microsoft.com/office/drawing/2014/main" id="{3F08B6E3-096B-4D22-9D70-F7200C3B9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45217" y="2331402"/>
            <a:ext cx="271314" cy="339141"/>
          </a:xfrm>
          <a:prstGeom prst="rect">
            <a:avLst/>
          </a:prstGeom>
        </p:spPr>
      </p:pic>
      <p:pic>
        <p:nvPicPr>
          <p:cNvPr id="56" name="Graphic 92">
            <a:extLst>
              <a:ext uri="{FF2B5EF4-FFF2-40B4-BE49-F238E27FC236}">
                <a16:creationId xmlns:a16="http://schemas.microsoft.com/office/drawing/2014/main" id="{52D78015-6F1B-42B1-B88C-E7602F71E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55985" y="2331402"/>
            <a:ext cx="271314" cy="339141"/>
          </a:xfrm>
          <a:prstGeom prst="rect">
            <a:avLst/>
          </a:prstGeom>
        </p:spPr>
      </p:pic>
      <p:cxnSp>
        <p:nvCxnSpPr>
          <p:cNvPr id="57" name="Straight Arrow Connector 20">
            <a:extLst>
              <a:ext uri="{FF2B5EF4-FFF2-40B4-BE49-F238E27FC236}">
                <a16:creationId xmlns:a16="http://schemas.microsoft.com/office/drawing/2014/main" id="{BDD46748-C539-4F7A-A7E0-4550060064CC}"/>
              </a:ext>
            </a:extLst>
          </p:cNvPr>
          <p:cNvCxnSpPr>
            <a:cxnSpLocks/>
          </p:cNvCxnSpPr>
          <p:nvPr/>
        </p:nvCxnSpPr>
        <p:spPr>
          <a:xfrm>
            <a:off x="2982860" y="2549464"/>
            <a:ext cx="463802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20">
            <a:extLst>
              <a:ext uri="{FF2B5EF4-FFF2-40B4-BE49-F238E27FC236}">
                <a16:creationId xmlns:a16="http://schemas.microsoft.com/office/drawing/2014/main" id="{39C3703E-7D15-4B0B-A763-1A075C2B13DF}"/>
              </a:ext>
            </a:extLst>
          </p:cNvPr>
          <p:cNvCxnSpPr>
            <a:cxnSpLocks/>
          </p:cNvCxnSpPr>
          <p:nvPr/>
        </p:nvCxnSpPr>
        <p:spPr>
          <a:xfrm>
            <a:off x="2982860" y="3106285"/>
            <a:ext cx="463802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15">
            <a:extLst>
              <a:ext uri="{FF2B5EF4-FFF2-40B4-BE49-F238E27FC236}">
                <a16:creationId xmlns:a16="http://schemas.microsoft.com/office/drawing/2014/main" id="{3D23E287-089E-4EE5-A769-33AF8A3C3E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47781" y="2925033"/>
            <a:ext cx="260055" cy="260055"/>
          </a:xfrm>
          <a:prstGeom prst="rect">
            <a:avLst/>
          </a:prstGeom>
        </p:spPr>
      </p:pic>
      <p:pic>
        <p:nvPicPr>
          <p:cNvPr id="60" name="Graphic 15">
            <a:extLst>
              <a:ext uri="{FF2B5EF4-FFF2-40B4-BE49-F238E27FC236}">
                <a16:creationId xmlns:a16="http://schemas.microsoft.com/office/drawing/2014/main" id="{C7DC6D8E-2B32-40A3-9B50-9017E6D62E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66630" y="2930634"/>
            <a:ext cx="260055" cy="260055"/>
          </a:xfrm>
          <a:prstGeom prst="rect">
            <a:avLst/>
          </a:prstGeom>
        </p:spPr>
      </p:pic>
      <p:pic>
        <p:nvPicPr>
          <p:cNvPr id="61" name="Graphic 15">
            <a:extLst>
              <a:ext uri="{FF2B5EF4-FFF2-40B4-BE49-F238E27FC236}">
                <a16:creationId xmlns:a16="http://schemas.microsoft.com/office/drawing/2014/main" id="{4F2F7843-56BC-4CA8-95DD-E5808BC2B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45217" y="3379888"/>
            <a:ext cx="260055" cy="260055"/>
          </a:xfrm>
          <a:prstGeom prst="rect">
            <a:avLst/>
          </a:prstGeom>
        </p:spPr>
      </p:pic>
      <p:pic>
        <p:nvPicPr>
          <p:cNvPr id="62" name="Graphic 92">
            <a:extLst>
              <a:ext uri="{FF2B5EF4-FFF2-40B4-BE49-F238E27FC236}">
                <a16:creationId xmlns:a16="http://schemas.microsoft.com/office/drawing/2014/main" id="{492530E4-5CA9-4A3D-9F6E-CF3F040E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045217" y="3744776"/>
            <a:ext cx="271314" cy="33914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1B18337-E12C-4BA6-AED5-80E7E0E61C00}"/>
              </a:ext>
            </a:extLst>
          </p:cNvPr>
          <p:cNvSpPr txBox="1"/>
          <p:nvPr/>
        </p:nvSpPr>
        <p:spPr>
          <a:xfrm>
            <a:off x="3732536" y="3759683"/>
            <a:ext cx="731372" cy="18582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51433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7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Nutanix Mine</a:t>
            </a:r>
            <a:endParaRPr kumimoji="0" lang="en-US" sz="6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0" name="Graphic 59">
            <a:extLst>
              <a:ext uri="{FF2B5EF4-FFF2-40B4-BE49-F238E27FC236}">
                <a16:creationId xmlns:a16="http://schemas.microsoft.com/office/drawing/2014/main" id="{73C37D36-B194-4E5B-A4CC-11835BF8D9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6319" y="3624362"/>
            <a:ext cx="681233" cy="501961"/>
          </a:xfrm>
          <a:prstGeom prst="rect">
            <a:avLst/>
          </a:prstGeom>
        </p:spPr>
      </p:pic>
      <p:sp>
        <p:nvSpPr>
          <p:cNvPr id="71" name="Isosceles Triangle 19">
            <a:extLst>
              <a:ext uri="{FF2B5EF4-FFF2-40B4-BE49-F238E27FC236}">
                <a16:creationId xmlns:a16="http://schemas.microsoft.com/office/drawing/2014/main" id="{8CD5352B-98B7-4E8A-A678-FAA27DCDAF56}"/>
              </a:ext>
            </a:extLst>
          </p:cNvPr>
          <p:cNvSpPr/>
          <p:nvPr/>
        </p:nvSpPr>
        <p:spPr bwMode="auto">
          <a:xfrm rot="5400000" flipV="1">
            <a:off x="262353" y="2748440"/>
            <a:ext cx="2995352" cy="337716"/>
          </a:xfrm>
          <a:prstGeom prst="triangle">
            <a:avLst/>
          </a:prstGeom>
          <a:gradFill>
            <a:gsLst>
              <a:gs pos="85000">
                <a:srgbClr val="003738"/>
              </a:gs>
              <a:gs pos="1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016F505E-79DD-4426-A7B1-10DB7CD2B695}"/>
              </a:ext>
            </a:extLst>
          </p:cNvPr>
          <p:cNvGrpSpPr/>
          <p:nvPr/>
        </p:nvGrpSpPr>
        <p:grpSpPr>
          <a:xfrm>
            <a:off x="571144" y="1619170"/>
            <a:ext cx="820787" cy="148352"/>
            <a:chOff x="571144" y="1619170"/>
            <a:chExt cx="820787" cy="148352"/>
          </a:xfrm>
        </p:grpSpPr>
        <p:pic>
          <p:nvPicPr>
            <p:cNvPr id="68" name="Graphic 15">
              <a:extLst>
                <a:ext uri="{FF2B5EF4-FFF2-40B4-BE49-F238E27FC236}">
                  <a16:creationId xmlns:a16="http://schemas.microsoft.com/office/drawing/2014/main" id="{5B7E6CF5-2ABB-48DB-9354-18DF3BE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1144" y="1619170"/>
              <a:ext cx="148352" cy="148352"/>
            </a:xfrm>
            <a:prstGeom prst="rect">
              <a:avLst/>
            </a:prstGeom>
          </p:spPr>
        </p:pic>
        <p:pic>
          <p:nvPicPr>
            <p:cNvPr id="69" name="Graphic 15">
              <a:extLst>
                <a:ext uri="{FF2B5EF4-FFF2-40B4-BE49-F238E27FC236}">
                  <a16:creationId xmlns:a16="http://schemas.microsoft.com/office/drawing/2014/main" id="{00BB6F2D-9D57-42C4-8974-5FA80CF82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434" y="1619170"/>
              <a:ext cx="148352" cy="148352"/>
            </a:xfrm>
            <a:prstGeom prst="rect">
              <a:avLst/>
            </a:prstGeom>
          </p:spPr>
        </p:pic>
        <p:pic>
          <p:nvPicPr>
            <p:cNvPr id="42" name="Graphic 15">
              <a:extLst>
                <a:ext uri="{FF2B5EF4-FFF2-40B4-BE49-F238E27FC236}">
                  <a16:creationId xmlns:a16="http://schemas.microsoft.com/office/drawing/2014/main" id="{99030C5F-DEE8-4E84-9A9B-F24A1F35D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289" y="1619170"/>
              <a:ext cx="148352" cy="148352"/>
            </a:xfrm>
            <a:prstGeom prst="rect">
              <a:avLst/>
            </a:prstGeom>
          </p:spPr>
        </p:pic>
        <p:pic>
          <p:nvPicPr>
            <p:cNvPr id="43" name="Graphic 15">
              <a:extLst>
                <a:ext uri="{FF2B5EF4-FFF2-40B4-BE49-F238E27FC236}">
                  <a16:creationId xmlns:a16="http://schemas.microsoft.com/office/drawing/2014/main" id="{32613547-1670-469F-87B7-6E8F75B33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3579" y="1619170"/>
              <a:ext cx="148352" cy="148352"/>
            </a:xfrm>
            <a:prstGeom prst="rect">
              <a:avLst/>
            </a:prstGeom>
          </p:spPr>
        </p:pic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3109FF13-5DA3-4813-B29C-BD7A666300DD}"/>
              </a:ext>
            </a:extLst>
          </p:cNvPr>
          <p:cNvGrpSpPr/>
          <p:nvPr/>
        </p:nvGrpSpPr>
        <p:grpSpPr>
          <a:xfrm>
            <a:off x="576541" y="2479990"/>
            <a:ext cx="820787" cy="148352"/>
            <a:chOff x="571144" y="1619170"/>
            <a:chExt cx="820787" cy="148352"/>
          </a:xfrm>
        </p:grpSpPr>
        <p:pic>
          <p:nvPicPr>
            <p:cNvPr id="46" name="Graphic 15">
              <a:extLst>
                <a:ext uri="{FF2B5EF4-FFF2-40B4-BE49-F238E27FC236}">
                  <a16:creationId xmlns:a16="http://schemas.microsoft.com/office/drawing/2014/main" id="{5646A953-9343-4996-97A8-6CDF2BD8C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1144" y="1619170"/>
              <a:ext cx="148352" cy="148352"/>
            </a:xfrm>
            <a:prstGeom prst="rect">
              <a:avLst/>
            </a:prstGeom>
          </p:spPr>
        </p:pic>
        <p:pic>
          <p:nvPicPr>
            <p:cNvPr id="47" name="Graphic 15">
              <a:extLst>
                <a:ext uri="{FF2B5EF4-FFF2-40B4-BE49-F238E27FC236}">
                  <a16:creationId xmlns:a16="http://schemas.microsoft.com/office/drawing/2014/main" id="{809F22D2-957B-499F-A02E-C4DB98DA3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9434" y="1619170"/>
              <a:ext cx="148352" cy="148352"/>
            </a:xfrm>
            <a:prstGeom prst="rect">
              <a:avLst/>
            </a:prstGeom>
          </p:spPr>
        </p:pic>
        <p:pic>
          <p:nvPicPr>
            <p:cNvPr id="48" name="Graphic 15">
              <a:extLst>
                <a:ext uri="{FF2B5EF4-FFF2-40B4-BE49-F238E27FC236}">
                  <a16:creationId xmlns:a16="http://schemas.microsoft.com/office/drawing/2014/main" id="{54B69588-AC6B-4C77-86E7-19D8D705B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5289" y="1619170"/>
              <a:ext cx="148352" cy="148352"/>
            </a:xfrm>
            <a:prstGeom prst="rect">
              <a:avLst/>
            </a:prstGeom>
          </p:spPr>
        </p:pic>
        <p:pic>
          <p:nvPicPr>
            <p:cNvPr id="49" name="Graphic 15">
              <a:extLst>
                <a:ext uri="{FF2B5EF4-FFF2-40B4-BE49-F238E27FC236}">
                  <a16:creationId xmlns:a16="http://schemas.microsoft.com/office/drawing/2014/main" id="{16F99592-B28B-41D8-A885-634AEF2EE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43579" y="1619170"/>
              <a:ext cx="148352" cy="1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36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1107996"/>
          </a:xfrm>
        </p:spPr>
        <p:txBody>
          <a:bodyPr/>
          <a:lstStyle/>
          <a:p>
            <a:pPr algn="ctr" defTabSz="914400">
              <a:defRPr/>
            </a:pPr>
            <a:r>
              <a:rPr lang="en-US" altLang="ko-KR" dirty="0">
                <a:solidFill>
                  <a:schemeClr val="bg1"/>
                </a:solidFill>
                <a:latin typeface="+mn-lt"/>
                <a:cs typeface="+mn-cs"/>
              </a:rPr>
              <a:t>#1 Backup and Recovery Solution for Nutanix Enterprise Cloud </a:t>
            </a:r>
          </a:p>
        </p:txBody>
      </p:sp>
      <p:pic>
        <p:nvPicPr>
          <p:cNvPr id="67" name="Picture 1">
            <a:extLst>
              <a:ext uri="{FF2B5EF4-FFF2-40B4-BE49-F238E27FC236}">
                <a16:creationId xmlns:a16="http://schemas.microsoft.com/office/drawing/2014/main" id="{86F03A8C-80C8-494E-9E32-391DF9C53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000" y="3324531"/>
            <a:ext cx="1680871" cy="26065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6F8F96F-B462-4B97-BBEC-D8D44CF9CED5}"/>
              </a:ext>
            </a:extLst>
          </p:cNvPr>
          <p:cNvSpPr txBox="1"/>
          <p:nvPr/>
        </p:nvSpPr>
        <p:spPr>
          <a:xfrm>
            <a:off x="4941613" y="3654926"/>
            <a:ext cx="3697647" cy="71558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ko-KR" altLang="en-US" dirty="0">
                <a:solidFill>
                  <a:schemeClr val="bg1"/>
                </a:solidFill>
                <a:latin typeface="Tahoma"/>
              </a:rPr>
              <a:t>데이터 보호 시장의 선두 주자로 멀티 클라우드 환경에서 가장 신뢰할 수 있는 백업 솔루션 제공 및 </a:t>
            </a:r>
            <a:r>
              <a:rPr lang="en-US" altLang="ko-KR" dirty="0">
                <a:solidFill>
                  <a:schemeClr val="bg1"/>
                </a:solidFill>
                <a:latin typeface="Tahoma"/>
              </a:rPr>
              <a:t>RTPO </a:t>
            </a:r>
            <a:r>
              <a:rPr lang="ko-KR" altLang="en-US" dirty="0">
                <a:solidFill>
                  <a:schemeClr val="bg1"/>
                </a:solidFill>
                <a:latin typeface="Tahoma"/>
              </a:rPr>
              <a:t>최소화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</a:endParaRPr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06545215-3909-4682-9A57-5CFE339202A1}"/>
              </a:ext>
            </a:extLst>
          </p:cNvPr>
          <p:cNvSpPr/>
          <p:nvPr/>
        </p:nvSpPr>
        <p:spPr>
          <a:xfrm>
            <a:off x="576903" y="3649434"/>
            <a:ext cx="332586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HCI</a:t>
            </a:r>
            <a:r>
              <a:rPr lang="ko-KR" altLang="en-US" dirty="0">
                <a:solidFill>
                  <a:schemeClr val="bg1"/>
                </a:solidFill>
              </a:rPr>
              <a:t> 시장의 선두 주자로 멀티 클라우드 환경에서의 손쉬운 데이터 센터 운영 간소화 및 최적화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Plus Sign 8">
            <a:extLst>
              <a:ext uri="{FF2B5EF4-FFF2-40B4-BE49-F238E27FC236}">
                <a16:creationId xmlns:a16="http://schemas.microsoft.com/office/drawing/2014/main" id="{661DAC27-0E30-47E5-B5BA-2F4DF1282950}"/>
              </a:ext>
            </a:extLst>
          </p:cNvPr>
          <p:cNvSpPr/>
          <p:nvPr/>
        </p:nvSpPr>
        <p:spPr bwMode="auto">
          <a:xfrm>
            <a:off x="4330159" y="3408366"/>
            <a:ext cx="611454" cy="616265"/>
          </a:xfrm>
          <a:prstGeom prst="mathPlus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8" name="Picture 9">
            <a:extLst>
              <a:ext uri="{FF2B5EF4-FFF2-40B4-BE49-F238E27FC236}">
                <a16:creationId xmlns:a16="http://schemas.microsoft.com/office/drawing/2014/main" id="{209A7FEC-D95E-425F-A6D5-436FFDB3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383" y="3214433"/>
            <a:ext cx="2139950" cy="387866"/>
          </a:xfrm>
          <a:prstGeom prst="rect">
            <a:avLst/>
          </a:prstGeom>
        </p:spPr>
      </p:pic>
      <p:pic>
        <p:nvPicPr>
          <p:cNvPr id="79" name="Picture 11">
            <a:extLst>
              <a:ext uri="{FF2B5EF4-FFF2-40B4-BE49-F238E27FC236}">
                <a16:creationId xmlns:a16="http://schemas.microsoft.com/office/drawing/2014/main" id="{0A32D791-3FC8-48E9-A397-C56A62D56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1800" y="1623098"/>
            <a:ext cx="3109894" cy="117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151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dirty="0">
                <a:latin typeface="+mn-lt"/>
                <a:ea typeface="+mn-ea"/>
                <a:sym typeface="Arial"/>
              </a:rPr>
              <a:t>애플리케이션 자동 인지</a:t>
            </a:r>
            <a:endParaRPr lang="en-US" altLang="ko-KR" sz="3300" kern="0" dirty="0">
              <a:latin typeface="+mn-lt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5BA5-8F94-4DC0-B2AA-76E63CFA2CD9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별도의 에이전트 설치 및 구성 없이 단일 작업으로 애플리케이션 및 데이터베이스를 자동 인지하여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정합성 유지 백업 수행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개별 오브젝트 및 데이터베이스 단위 복구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107C95E-C4C1-4A65-886E-B006E7CAF011}"/>
              </a:ext>
            </a:extLst>
          </p:cNvPr>
          <p:cNvSpPr txBox="1"/>
          <p:nvPr/>
        </p:nvSpPr>
        <p:spPr>
          <a:xfrm>
            <a:off x="5219540" y="1606148"/>
            <a:ext cx="345112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백업 작업 구성 간소화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536CA96-BB68-4A31-8FE5-73A3F643E42C}"/>
              </a:ext>
            </a:extLst>
          </p:cNvPr>
          <p:cNvSpPr txBox="1"/>
          <p:nvPr/>
        </p:nvSpPr>
        <p:spPr>
          <a:xfrm>
            <a:off x="5219541" y="2112155"/>
            <a:ext cx="3446371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CBT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데이터 변경 감지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8BCB65-FC55-4071-9D28-51BAE3120D1F}"/>
              </a:ext>
            </a:extLst>
          </p:cNvPr>
          <p:cNvSpPr txBox="1"/>
          <p:nvPr/>
        </p:nvSpPr>
        <p:spPr>
          <a:xfrm>
            <a:off x="5225333" y="2618162"/>
            <a:ext cx="345112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블록 기반 영구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증분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백업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FC32ED-4D64-486D-9A42-15E055F534D6}"/>
              </a:ext>
            </a:extLst>
          </p:cNvPr>
          <p:cNvSpPr txBox="1"/>
          <p:nvPr/>
        </p:nvSpPr>
        <p:spPr>
          <a:xfrm>
            <a:off x="5231123" y="3124169"/>
            <a:ext cx="3445333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256-bit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암호화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F326BF9-34FD-45BC-9A32-EE6694D287B1}"/>
              </a:ext>
            </a:extLst>
          </p:cNvPr>
          <p:cNvSpPr txBox="1"/>
          <p:nvPr/>
        </p:nvSpPr>
        <p:spPr>
          <a:xfrm>
            <a:off x="5231124" y="3630176"/>
            <a:ext cx="34347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정책 기반 백업 자동화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8" name="Rectangle: Rounded Corners 4">
            <a:extLst>
              <a:ext uri="{FF2B5EF4-FFF2-40B4-BE49-F238E27FC236}">
                <a16:creationId xmlns:a16="http://schemas.microsoft.com/office/drawing/2014/main" id="{A64F5C41-373C-48D1-9262-88555D4DF04F}"/>
              </a:ext>
            </a:extLst>
          </p:cNvPr>
          <p:cNvSpPr/>
          <p:nvPr/>
        </p:nvSpPr>
        <p:spPr>
          <a:xfrm>
            <a:off x="251520" y="1532948"/>
            <a:ext cx="4093641" cy="2034136"/>
          </a:xfrm>
          <a:prstGeom prst="rect">
            <a:avLst/>
          </a:prstGeom>
          <a:noFill/>
          <a:ln w="12700">
            <a:noFill/>
          </a:ln>
          <a:effectLst/>
        </p:spPr>
        <p:txBody>
          <a:bodyPr spcFirstLastPara="0" vert="horz" wrap="square" lIns="162000" tIns="81000" rIns="81000" bIns="81000" numCol="1" spcCol="1270" anchor="t" anchorCtr="0">
            <a:no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애플리케이션 자동 인지 대상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E296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Active Directory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Exchange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SQL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SharePoint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Oracle Databases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PostgreSQL</a:t>
            </a:r>
          </a:p>
          <a:p>
            <a:pPr marL="128588" marR="0" lvl="1" indent="-128588" algn="l" defTabSz="46672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13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Mysql</a:t>
            </a:r>
            <a:endParaRPr kumimoji="0" lang="en-US" sz="1013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89" name="Graphic 21">
            <a:extLst>
              <a:ext uri="{FF2B5EF4-FFF2-40B4-BE49-F238E27FC236}">
                <a16:creationId xmlns:a16="http://schemas.microsoft.com/office/drawing/2014/main" id="{C62F2FF2-CB3C-4486-BEE3-D0EF384EB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1710" y="3944322"/>
            <a:ext cx="436535" cy="427628"/>
          </a:xfrm>
          <a:prstGeom prst="rect">
            <a:avLst/>
          </a:prstGeom>
        </p:spPr>
      </p:pic>
      <p:pic>
        <p:nvPicPr>
          <p:cNvPr id="90" name="Graphic 22">
            <a:extLst>
              <a:ext uri="{FF2B5EF4-FFF2-40B4-BE49-F238E27FC236}">
                <a16:creationId xmlns:a16="http://schemas.microsoft.com/office/drawing/2014/main" id="{AF8362C0-94FA-4DAB-8FC7-C141000C6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882" y="3944322"/>
            <a:ext cx="436535" cy="427628"/>
          </a:xfrm>
          <a:prstGeom prst="rect">
            <a:avLst/>
          </a:prstGeom>
        </p:spPr>
      </p:pic>
      <p:pic>
        <p:nvPicPr>
          <p:cNvPr id="91" name="Graphic 23">
            <a:extLst>
              <a:ext uri="{FF2B5EF4-FFF2-40B4-BE49-F238E27FC236}">
                <a16:creationId xmlns:a16="http://schemas.microsoft.com/office/drawing/2014/main" id="{5FCF187D-962E-46C1-B281-D3E448CC2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99361" y="3944322"/>
            <a:ext cx="436535" cy="427628"/>
          </a:xfrm>
          <a:prstGeom prst="rect">
            <a:avLst/>
          </a:prstGeom>
        </p:spPr>
      </p:pic>
      <p:pic>
        <p:nvPicPr>
          <p:cNvPr id="92" name="Graphic 25">
            <a:extLst>
              <a:ext uri="{FF2B5EF4-FFF2-40B4-BE49-F238E27FC236}">
                <a16:creationId xmlns:a16="http://schemas.microsoft.com/office/drawing/2014/main" id="{F50A7788-CCAB-46D4-B3CA-1EFBEE58C2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5536" y="3944322"/>
            <a:ext cx="436535" cy="427628"/>
          </a:xfrm>
          <a:prstGeom prst="rect">
            <a:avLst/>
          </a:prstGeom>
        </p:spPr>
      </p:pic>
      <p:pic>
        <p:nvPicPr>
          <p:cNvPr id="93" name="Graphic 26">
            <a:extLst>
              <a:ext uri="{FF2B5EF4-FFF2-40B4-BE49-F238E27FC236}">
                <a16:creationId xmlns:a16="http://schemas.microsoft.com/office/drawing/2014/main" id="{E0AF05EA-4388-46F9-96E0-8B283A4B14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4055" y="3944322"/>
            <a:ext cx="436535" cy="427628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1CF6317-18E0-4CD0-AF7B-E3694CB1FC03}"/>
              </a:ext>
            </a:extLst>
          </p:cNvPr>
          <p:cNvSpPr txBox="1"/>
          <p:nvPr/>
        </p:nvSpPr>
        <p:spPr>
          <a:xfrm>
            <a:off x="5231124" y="4136181"/>
            <a:ext cx="3434790" cy="30777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계정 정보 입력만으로 자동 인지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9B4FE4F-65AA-4E40-A933-8638B4863AC9}"/>
              </a:ext>
            </a:extLst>
          </p:cNvPr>
          <p:cNvSpPr txBox="1"/>
          <p:nvPr/>
        </p:nvSpPr>
        <p:spPr>
          <a:xfrm>
            <a:off x="605460" y="4656715"/>
            <a:ext cx="3966540" cy="21929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25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※</a:t>
            </a:r>
            <a:r>
              <a:rPr kumimoji="0" lang="en-US" sz="825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 </a:t>
            </a:r>
            <a:r>
              <a:rPr kumimoji="0" lang="ko-KR" altLang="en-US" sz="825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기타 애플리케이션 및 데이터베이스는 스크립트를 통한 정합성 유지 지원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40BCC2-20E6-4D3E-AB3A-6D23B56A80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1569835"/>
            <a:ext cx="356379" cy="34409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992A0E3-6782-495C-B522-DACA385460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2075722"/>
            <a:ext cx="356379" cy="34409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C53FE61F-38EE-465B-8BBB-78CDF895E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2581609"/>
            <a:ext cx="356379" cy="34409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B40602A-C14C-4F7E-8148-EB7485D2E5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3087496"/>
            <a:ext cx="356379" cy="344090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825CCA35-AF69-4DAE-A8B1-0F5A943069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3593383"/>
            <a:ext cx="356379" cy="34409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0290C7DE-855D-4291-9600-F7456904DF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98841" y="4099268"/>
            <a:ext cx="356379" cy="34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9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7B1D0-D74E-4107-AD80-45F9E817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+mn-ea"/>
              </a:rPr>
              <a:t>Veeam </a:t>
            </a:r>
            <a:r>
              <a:rPr lang="ko-KR" altLang="en-US" dirty="0">
                <a:latin typeface="+mn-lt"/>
                <a:ea typeface="+mn-ea"/>
              </a:rPr>
              <a:t>용량 계층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AE65FA-0881-419A-BA51-631F7304CA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8F94F2-79B1-4F8D-B2F0-3428BA660B5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F3EAA-CD31-4A3F-A2E1-279B4DEE3762}"/>
              </a:ext>
            </a:extLst>
          </p:cNvPr>
          <p:cNvSpPr txBox="1"/>
          <p:nvPr/>
        </p:nvSpPr>
        <p:spPr>
          <a:xfrm>
            <a:off x="1090463" y="1924083"/>
            <a:ext cx="417102" cy="2616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FEACA-8D76-4EFF-A46A-AB89BE3ECC02}"/>
              </a:ext>
            </a:extLst>
          </p:cNvPr>
          <p:cNvSpPr txBox="1"/>
          <p:nvPr/>
        </p:nvSpPr>
        <p:spPr>
          <a:xfrm>
            <a:off x="1088057" y="2753706"/>
            <a:ext cx="421910" cy="2616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NAS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DFE11-E20A-494D-8F8A-53A1A9C6BAA0}"/>
              </a:ext>
            </a:extLst>
          </p:cNvPr>
          <p:cNvSpPr txBox="1"/>
          <p:nvPr/>
        </p:nvSpPr>
        <p:spPr>
          <a:xfrm>
            <a:off x="924550" y="4320459"/>
            <a:ext cx="748924" cy="430887"/>
          </a:xfrm>
          <a:prstGeom prst="rect">
            <a:avLst/>
          </a:prstGeom>
        </p:spPr>
        <p:txBody>
          <a:bodyPr wrap="none" rtlCol="0" anchor="t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Dedupe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Appliance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0CB17-E32D-4BCC-B633-EA60787D38D0}"/>
              </a:ext>
            </a:extLst>
          </p:cNvPr>
          <p:cNvSpPr txBox="1"/>
          <p:nvPr/>
        </p:nvSpPr>
        <p:spPr>
          <a:xfrm>
            <a:off x="2993601" y="1356398"/>
            <a:ext cx="97334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SOBR</a:t>
            </a:r>
          </a:p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“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성능 계층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”</a:t>
            </a:r>
          </a:p>
        </p:txBody>
      </p:sp>
      <p:sp>
        <p:nvSpPr>
          <p:cNvPr id="11" name="Isosceles Triangle 9">
            <a:extLst>
              <a:ext uri="{FF2B5EF4-FFF2-40B4-BE49-F238E27FC236}">
                <a16:creationId xmlns:a16="http://schemas.microsoft.com/office/drawing/2014/main" id="{759319DE-09C9-4C4C-A35D-2980947058F6}"/>
              </a:ext>
            </a:extLst>
          </p:cNvPr>
          <p:cNvSpPr/>
          <p:nvPr/>
        </p:nvSpPr>
        <p:spPr bwMode="auto">
          <a:xfrm rot="5400000">
            <a:off x="1088238" y="2589477"/>
            <a:ext cx="2409362" cy="626413"/>
          </a:xfrm>
          <a:prstGeom prst="triangle">
            <a:avLst>
              <a:gd name="adj" fmla="val 50373"/>
            </a:avLst>
          </a:prstGeom>
          <a:gradFill flip="none" rotWithShape="1">
            <a:gsLst>
              <a:gs pos="93000">
                <a:srgbClr val="003738">
                  <a:alpha val="0"/>
                </a:srgb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C9EF085A-6B2F-4D05-AE19-72EE204F88B5}"/>
              </a:ext>
            </a:extLst>
          </p:cNvPr>
          <p:cNvGrpSpPr/>
          <p:nvPr/>
        </p:nvGrpSpPr>
        <p:grpSpPr>
          <a:xfrm>
            <a:off x="4512477" y="2236268"/>
            <a:ext cx="1485158" cy="2013141"/>
            <a:chOff x="4512460" y="2211302"/>
            <a:chExt cx="1485544" cy="2013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69A67A-93FB-4BD8-93C0-7A1A615EB964}"/>
                </a:ext>
              </a:extLst>
            </p:cNvPr>
            <p:cNvSpPr txBox="1"/>
            <p:nvPr/>
          </p:nvSpPr>
          <p:spPr>
            <a:xfrm>
              <a:off x="4512460" y="3116683"/>
              <a:ext cx="1485544" cy="110828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정책 기반</a:t>
              </a:r>
            </a:p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투명성</a:t>
              </a:r>
            </a:p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공간 효율성</a:t>
              </a:r>
            </a:p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자동화</a:t>
              </a:r>
            </a:p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추가 비용 없음</a:t>
              </a:r>
            </a:p>
            <a:p>
              <a:pPr marL="171403" marR="0" lvl="0" indent="-171403" algn="l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불변성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(S3)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BCB71B-0338-4DA4-A0AD-69E6797BC7BC}"/>
                </a:ext>
              </a:extLst>
            </p:cNvPr>
            <p:cNvSpPr txBox="1"/>
            <p:nvPr/>
          </p:nvSpPr>
          <p:spPr>
            <a:xfrm>
              <a:off x="4555956" y="2211302"/>
              <a:ext cx="1236557" cy="769641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marL="0" marR="0" lvl="0" indent="0" algn="ctr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오래된 </a:t>
              </a:r>
            </a:p>
            <a:p>
              <a:pPr marL="0" marR="0" lvl="0" indent="0" algn="ctr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백업 데이터 이동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  <a:p>
              <a:pPr marL="0" marR="0" lvl="0" indent="0" algn="ctr" defTabSz="68561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또는</a:t>
              </a:r>
              <a:b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즉시 복사</a:t>
              </a:r>
            </a:p>
          </p:txBody>
        </p:sp>
      </p:grpSp>
      <p:cxnSp>
        <p:nvCxnSpPr>
          <p:cNvPr id="15" name="Straight Arrow Connector 20">
            <a:extLst>
              <a:ext uri="{FF2B5EF4-FFF2-40B4-BE49-F238E27FC236}">
                <a16:creationId xmlns:a16="http://schemas.microsoft.com/office/drawing/2014/main" id="{A5410C98-D2B6-4B03-B143-E80EB573EBD2}"/>
              </a:ext>
            </a:extLst>
          </p:cNvPr>
          <p:cNvCxnSpPr>
            <a:cxnSpLocks/>
          </p:cNvCxnSpPr>
          <p:nvPr/>
        </p:nvCxnSpPr>
        <p:spPr>
          <a:xfrm>
            <a:off x="4355976" y="3054567"/>
            <a:ext cx="2032401" cy="0"/>
          </a:xfrm>
          <a:prstGeom prst="straightConnector1">
            <a:avLst/>
          </a:prstGeom>
          <a:ln w="12700">
            <a:solidFill>
              <a:srgbClr val="00E29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D118F7-7F06-4E24-80F1-CE976CD3B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46" y="1437625"/>
            <a:ext cx="470327" cy="539540"/>
          </a:xfrm>
          <a:prstGeom prst="rect">
            <a:avLst/>
          </a:prstGeom>
        </p:spPr>
      </p:pic>
      <p:pic>
        <p:nvPicPr>
          <p:cNvPr id="27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764BAB-5852-4507-ABE1-70DB768E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49" y="2236053"/>
            <a:ext cx="470327" cy="539540"/>
          </a:xfrm>
          <a:prstGeom prst="rect">
            <a:avLst/>
          </a:prstGeom>
        </p:spPr>
      </p:pic>
      <p:pic>
        <p:nvPicPr>
          <p:cNvPr id="28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C78008-AC56-471C-83EE-C505BDE73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793" y="3773989"/>
            <a:ext cx="470327" cy="539540"/>
          </a:xfrm>
          <a:prstGeom prst="rect">
            <a:avLst/>
          </a:prstGeom>
        </p:spPr>
      </p:pic>
      <p:pic>
        <p:nvPicPr>
          <p:cNvPr id="29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7B571C6-8312-4D82-917E-3AA70BEE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83" y="1958314"/>
            <a:ext cx="470327" cy="539540"/>
          </a:xfrm>
          <a:prstGeom prst="rect">
            <a:avLst/>
          </a:prstGeom>
        </p:spPr>
      </p:pic>
      <p:pic>
        <p:nvPicPr>
          <p:cNvPr id="31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C15EE23-C885-4A5D-BBDE-5C81146D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27" y="3585727"/>
            <a:ext cx="470327" cy="5395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D6CA60-45E8-493A-BF7F-47B578342EC1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운영 워크로드 백업 데이터에 대한 손쉬운 사본 생성으로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데이터 계층화 및 안정성 확보</a:t>
            </a:r>
          </a:p>
        </p:txBody>
      </p:sp>
      <p:grpSp>
        <p:nvGrpSpPr>
          <p:cNvPr id="33" name="Google Shape;1758;p27">
            <a:extLst>
              <a:ext uri="{FF2B5EF4-FFF2-40B4-BE49-F238E27FC236}">
                <a16:creationId xmlns:a16="http://schemas.microsoft.com/office/drawing/2014/main" id="{CCDA002F-97A3-47E8-903F-E1DE35AED582}"/>
              </a:ext>
            </a:extLst>
          </p:cNvPr>
          <p:cNvGrpSpPr/>
          <p:nvPr/>
        </p:nvGrpSpPr>
        <p:grpSpPr>
          <a:xfrm>
            <a:off x="778841" y="3107631"/>
            <a:ext cx="1069820" cy="436228"/>
            <a:chOff x="1983559" y="6003905"/>
            <a:chExt cx="4026733" cy="1737217"/>
          </a:xfrm>
        </p:grpSpPr>
        <p:pic>
          <p:nvPicPr>
            <p:cNvPr id="34" name="Google Shape;1759;p27">
              <a:extLst>
                <a:ext uri="{FF2B5EF4-FFF2-40B4-BE49-F238E27FC236}">
                  <a16:creationId xmlns:a16="http://schemas.microsoft.com/office/drawing/2014/main" id="{A453CF82-433C-4193-81C0-002155CD0F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3559" y="6003905"/>
              <a:ext cx="4017730" cy="94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1761;p27">
              <a:extLst>
                <a:ext uri="{FF2B5EF4-FFF2-40B4-BE49-F238E27FC236}">
                  <a16:creationId xmlns:a16="http://schemas.microsoft.com/office/drawing/2014/main" id="{376C0FA8-D32A-42F3-9688-7182636CA7B7}"/>
                </a:ext>
              </a:extLst>
            </p:cNvPr>
            <p:cNvSpPr txBox="1"/>
            <p:nvPr/>
          </p:nvSpPr>
          <p:spPr>
            <a:xfrm>
              <a:off x="1992562" y="7072131"/>
              <a:ext cx="4017730" cy="668991"/>
            </a:xfrm>
            <a:prstGeom prst="rect">
              <a:avLst/>
            </a:prstGeom>
            <a:noFill/>
            <a:ln w="19050" cap="flat" cmpd="sng">
              <a:solidFill>
                <a:srgbClr val="93EB2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336"/>
                </a:buClr>
                <a:buSzPts val="14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  <a:sym typeface="Arial"/>
                </a:rPr>
                <a:t>Nutanix Mine</a:t>
              </a:r>
              <a:endPara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39" name="Google Shape;1758;p27">
            <a:extLst>
              <a:ext uri="{FF2B5EF4-FFF2-40B4-BE49-F238E27FC236}">
                <a16:creationId xmlns:a16="http://schemas.microsoft.com/office/drawing/2014/main" id="{A4EBF230-F147-4B45-AD3E-95F1A4B0BA68}"/>
              </a:ext>
            </a:extLst>
          </p:cNvPr>
          <p:cNvGrpSpPr/>
          <p:nvPr/>
        </p:nvGrpSpPr>
        <p:grpSpPr>
          <a:xfrm>
            <a:off x="2968016" y="2834544"/>
            <a:ext cx="1069820" cy="436228"/>
            <a:chOff x="1983559" y="6003905"/>
            <a:chExt cx="4026733" cy="1737217"/>
          </a:xfrm>
        </p:grpSpPr>
        <p:pic>
          <p:nvPicPr>
            <p:cNvPr id="40" name="Google Shape;1759;p27">
              <a:extLst>
                <a:ext uri="{FF2B5EF4-FFF2-40B4-BE49-F238E27FC236}">
                  <a16:creationId xmlns:a16="http://schemas.microsoft.com/office/drawing/2014/main" id="{BD1C98EB-1060-4D11-8E9A-2B0E95BF6C2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3559" y="6003905"/>
              <a:ext cx="4017730" cy="94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Google Shape;1761;p27">
              <a:extLst>
                <a:ext uri="{FF2B5EF4-FFF2-40B4-BE49-F238E27FC236}">
                  <a16:creationId xmlns:a16="http://schemas.microsoft.com/office/drawing/2014/main" id="{CFE414E3-7911-4D2C-8A90-F5586D10477A}"/>
                </a:ext>
              </a:extLst>
            </p:cNvPr>
            <p:cNvSpPr txBox="1"/>
            <p:nvPr/>
          </p:nvSpPr>
          <p:spPr>
            <a:xfrm>
              <a:off x="1992562" y="7072131"/>
              <a:ext cx="4017730" cy="668991"/>
            </a:xfrm>
            <a:prstGeom prst="rect">
              <a:avLst/>
            </a:prstGeom>
            <a:noFill/>
            <a:ln w="19050" cap="flat" cmpd="sng">
              <a:solidFill>
                <a:srgbClr val="93EB2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336"/>
                </a:buClr>
                <a:buSzPts val="14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  <a:sym typeface="Arial"/>
                </a:rPr>
                <a:t>Nutanix Mine</a:t>
              </a:r>
              <a:endPara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42" name="Rectangle 18">
            <a:extLst>
              <a:ext uri="{FF2B5EF4-FFF2-40B4-BE49-F238E27FC236}">
                <a16:creationId xmlns:a16="http://schemas.microsoft.com/office/drawing/2014/main" id="{EB794A15-1593-40FD-A717-FEBDACC28952}"/>
              </a:ext>
            </a:extLst>
          </p:cNvPr>
          <p:cNvSpPr/>
          <p:nvPr/>
        </p:nvSpPr>
        <p:spPr bwMode="auto">
          <a:xfrm>
            <a:off x="2686266" y="1566557"/>
            <a:ext cx="1606987" cy="3091349"/>
          </a:xfrm>
          <a:custGeom>
            <a:avLst/>
            <a:gdLst>
              <a:gd name="connsiteX0" fmla="*/ 0 w 2204720"/>
              <a:gd name="connsiteY0" fmla="*/ 0 h 3090982"/>
              <a:gd name="connsiteX1" fmla="*/ 2204720 w 2204720"/>
              <a:gd name="connsiteY1" fmla="*/ 0 h 3090982"/>
              <a:gd name="connsiteX2" fmla="*/ 2204720 w 2204720"/>
              <a:gd name="connsiteY2" fmla="*/ 3090982 h 3090982"/>
              <a:gd name="connsiteX3" fmla="*/ 0 w 2204720"/>
              <a:gd name="connsiteY3" fmla="*/ 3090982 h 3090982"/>
              <a:gd name="connsiteX4" fmla="*/ 0 w 2204720"/>
              <a:gd name="connsiteY4" fmla="*/ 0 h 3090982"/>
              <a:gd name="connsiteX0" fmla="*/ 0 w 2204720"/>
              <a:gd name="connsiteY0" fmla="*/ 0 h 3090982"/>
              <a:gd name="connsiteX1" fmla="*/ 344002 w 2204720"/>
              <a:gd name="connsiteY1" fmla="*/ 103 h 3090982"/>
              <a:gd name="connsiteX2" fmla="*/ 2204720 w 2204720"/>
              <a:gd name="connsiteY2" fmla="*/ 0 h 3090982"/>
              <a:gd name="connsiteX3" fmla="*/ 2204720 w 2204720"/>
              <a:gd name="connsiteY3" fmla="*/ 3090982 h 3090982"/>
              <a:gd name="connsiteX4" fmla="*/ 0 w 2204720"/>
              <a:gd name="connsiteY4" fmla="*/ 3090982 h 3090982"/>
              <a:gd name="connsiteX5" fmla="*/ 0 w 2204720"/>
              <a:gd name="connsiteY5" fmla="*/ 0 h 3090982"/>
              <a:gd name="connsiteX0" fmla="*/ 0 w 2204720"/>
              <a:gd name="connsiteY0" fmla="*/ 0 h 3090982"/>
              <a:gd name="connsiteX1" fmla="*/ 597795 w 2204720"/>
              <a:gd name="connsiteY1" fmla="*/ 103 h 3090982"/>
              <a:gd name="connsiteX2" fmla="*/ 2204720 w 2204720"/>
              <a:gd name="connsiteY2" fmla="*/ 0 h 3090982"/>
              <a:gd name="connsiteX3" fmla="*/ 2204720 w 2204720"/>
              <a:gd name="connsiteY3" fmla="*/ 3090982 h 3090982"/>
              <a:gd name="connsiteX4" fmla="*/ 0 w 2204720"/>
              <a:gd name="connsiteY4" fmla="*/ 3090982 h 3090982"/>
              <a:gd name="connsiteX5" fmla="*/ 0 w 2204720"/>
              <a:gd name="connsiteY5" fmla="*/ 0 h 3090982"/>
              <a:gd name="connsiteX0" fmla="*/ 0 w 2204720"/>
              <a:gd name="connsiteY0" fmla="*/ 3629 h 3094611"/>
              <a:gd name="connsiteX1" fmla="*/ 597795 w 2204720"/>
              <a:gd name="connsiteY1" fmla="*/ 3732 h 3094611"/>
              <a:gd name="connsiteX2" fmla="*/ 594062 w 2204720"/>
              <a:gd name="connsiteY2" fmla="*/ 0 h 3094611"/>
              <a:gd name="connsiteX3" fmla="*/ 2204720 w 2204720"/>
              <a:gd name="connsiteY3" fmla="*/ 3629 h 3094611"/>
              <a:gd name="connsiteX4" fmla="*/ 2204720 w 2204720"/>
              <a:gd name="connsiteY4" fmla="*/ 3094611 h 3094611"/>
              <a:gd name="connsiteX5" fmla="*/ 0 w 2204720"/>
              <a:gd name="connsiteY5" fmla="*/ 3094611 h 3094611"/>
              <a:gd name="connsiteX6" fmla="*/ 0 w 2204720"/>
              <a:gd name="connsiteY6" fmla="*/ 3629 h 3094611"/>
              <a:gd name="connsiteX0" fmla="*/ 0 w 2204720"/>
              <a:gd name="connsiteY0" fmla="*/ 3629 h 3094611"/>
              <a:gd name="connsiteX1" fmla="*/ 597795 w 2204720"/>
              <a:gd name="connsiteY1" fmla="*/ 3732 h 3094611"/>
              <a:gd name="connsiteX2" fmla="*/ 1586839 w 2204720"/>
              <a:gd name="connsiteY2" fmla="*/ 0 h 3094611"/>
              <a:gd name="connsiteX3" fmla="*/ 2204720 w 2204720"/>
              <a:gd name="connsiteY3" fmla="*/ 3629 h 3094611"/>
              <a:gd name="connsiteX4" fmla="*/ 2204720 w 2204720"/>
              <a:gd name="connsiteY4" fmla="*/ 3094611 h 3094611"/>
              <a:gd name="connsiteX5" fmla="*/ 0 w 2204720"/>
              <a:gd name="connsiteY5" fmla="*/ 3094611 h 3094611"/>
              <a:gd name="connsiteX6" fmla="*/ 0 w 2204720"/>
              <a:gd name="connsiteY6" fmla="*/ 3629 h 3094611"/>
              <a:gd name="connsiteX0" fmla="*/ 1586839 w 2204720"/>
              <a:gd name="connsiteY0" fmla="*/ 0 h 3094611"/>
              <a:gd name="connsiteX1" fmla="*/ 2204720 w 2204720"/>
              <a:gd name="connsiteY1" fmla="*/ 3629 h 3094611"/>
              <a:gd name="connsiteX2" fmla="*/ 2204720 w 2204720"/>
              <a:gd name="connsiteY2" fmla="*/ 3094611 h 3094611"/>
              <a:gd name="connsiteX3" fmla="*/ 0 w 2204720"/>
              <a:gd name="connsiteY3" fmla="*/ 3094611 h 3094611"/>
              <a:gd name="connsiteX4" fmla="*/ 0 w 2204720"/>
              <a:gd name="connsiteY4" fmla="*/ 3629 h 3094611"/>
              <a:gd name="connsiteX5" fmla="*/ 597795 w 2204720"/>
              <a:gd name="connsiteY5" fmla="*/ 3732 h 3094611"/>
              <a:gd name="connsiteX6" fmla="*/ 1678279 w 2204720"/>
              <a:gd name="connsiteY6" fmla="*/ 91440 h 3094611"/>
              <a:gd name="connsiteX0" fmla="*/ 1586839 w 2204720"/>
              <a:gd name="connsiteY0" fmla="*/ 0 h 3094611"/>
              <a:gd name="connsiteX1" fmla="*/ 2204720 w 2204720"/>
              <a:gd name="connsiteY1" fmla="*/ 3629 h 3094611"/>
              <a:gd name="connsiteX2" fmla="*/ 2204720 w 2204720"/>
              <a:gd name="connsiteY2" fmla="*/ 3094611 h 3094611"/>
              <a:gd name="connsiteX3" fmla="*/ 0 w 2204720"/>
              <a:gd name="connsiteY3" fmla="*/ 3094611 h 3094611"/>
              <a:gd name="connsiteX4" fmla="*/ 0 w 2204720"/>
              <a:gd name="connsiteY4" fmla="*/ 3629 h 3094611"/>
              <a:gd name="connsiteX5" fmla="*/ 597795 w 2204720"/>
              <a:gd name="connsiteY5" fmla="*/ 3732 h 3094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04720" h="3094611">
                <a:moveTo>
                  <a:pt x="1586839" y="0"/>
                </a:moveTo>
                <a:lnTo>
                  <a:pt x="2204720" y="3629"/>
                </a:lnTo>
                <a:lnTo>
                  <a:pt x="2204720" y="3094611"/>
                </a:lnTo>
                <a:lnTo>
                  <a:pt x="0" y="3094611"/>
                </a:lnTo>
                <a:lnTo>
                  <a:pt x="0" y="3629"/>
                </a:lnTo>
                <a:lnTo>
                  <a:pt x="597795" y="3732"/>
                </a:lnTo>
              </a:path>
            </a:pathLst>
          </a:custGeom>
          <a:noFill/>
          <a:ln w="19050">
            <a:solidFill>
              <a:srgbClr val="93EB20"/>
            </a:solidFill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4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  <p:sp>
        <p:nvSpPr>
          <p:cNvPr id="43" name="Google Shape;695;p86">
            <a:extLst>
              <a:ext uri="{FF2B5EF4-FFF2-40B4-BE49-F238E27FC236}">
                <a16:creationId xmlns:a16="http://schemas.microsoft.com/office/drawing/2014/main" id="{6C014A8B-FDF4-4BFD-A5C1-60FE5C5B919B}"/>
              </a:ext>
            </a:extLst>
          </p:cNvPr>
          <p:cNvSpPr/>
          <p:nvPr/>
        </p:nvSpPr>
        <p:spPr>
          <a:xfrm>
            <a:off x="6459685" y="1569013"/>
            <a:ext cx="1722944" cy="3086228"/>
          </a:xfrm>
          <a:prstGeom prst="roundRect">
            <a:avLst>
              <a:gd name="adj" fmla="val 0"/>
            </a:avLst>
          </a:prstGeom>
          <a:noFill/>
          <a:ln w="19050" cap="flat" cmpd="sng">
            <a:solidFill>
              <a:srgbClr val="93EB2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35717" tIns="17852" rIns="35717" bIns="17852" anchor="ctr" anchorCtr="0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grpSp>
        <p:nvGrpSpPr>
          <p:cNvPr id="44" name="Group 12">
            <a:extLst>
              <a:ext uri="{FF2B5EF4-FFF2-40B4-BE49-F238E27FC236}">
                <a16:creationId xmlns:a16="http://schemas.microsoft.com/office/drawing/2014/main" id="{3CCAA201-1656-4933-BA56-5D77B2388714}"/>
              </a:ext>
            </a:extLst>
          </p:cNvPr>
          <p:cNvGrpSpPr/>
          <p:nvPr/>
        </p:nvGrpSpPr>
        <p:grpSpPr>
          <a:xfrm>
            <a:off x="6472508" y="3360689"/>
            <a:ext cx="1674373" cy="507205"/>
            <a:chOff x="8598988" y="4027157"/>
            <a:chExt cx="2232497" cy="753595"/>
          </a:xfrm>
        </p:grpSpPr>
        <p:pic>
          <p:nvPicPr>
            <p:cNvPr id="45" name="Google Shape;715;p86">
              <a:extLst>
                <a:ext uri="{FF2B5EF4-FFF2-40B4-BE49-F238E27FC236}">
                  <a16:creationId xmlns:a16="http://schemas.microsoft.com/office/drawing/2014/main" id="{D634D933-9CA0-4D5F-B43D-5C6CFE3827E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56224" y="4027157"/>
              <a:ext cx="1718025" cy="4397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716;p86">
              <a:extLst>
                <a:ext uri="{FF2B5EF4-FFF2-40B4-BE49-F238E27FC236}">
                  <a16:creationId xmlns:a16="http://schemas.microsoft.com/office/drawing/2014/main" id="{98356E6F-545A-41B2-A234-E657DA9E5244}"/>
                </a:ext>
              </a:extLst>
            </p:cNvPr>
            <p:cNvSpPr txBox="1"/>
            <p:nvPr/>
          </p:nvSpPr>
          <p:spPr>
            <a:xfrm>
              <a:off x="8598988" y="4449263"/>
              <a:ext cx="2232497" cy="331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  <a:sym typeface="Arial"/>
                </a:rPr>
                <a:t>S3-compatible storage</a:t>
              </a:r>
              <a:endPara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grpSp>
        <p:nvGrpSpPr>
          <p:cNvPr id="48" name="Google Shape;708;p86">
            <a:extLst>
              <a:ext uri="{FF2B5EF4-FFF2-40B4-BE49-F238E27FC236}">
                <a16:creationId xmlns:a16="http://schemas.microsoft.com/office/drawing/2014/main" id="{736ADB46-BD14-49CD-9A35-A3C9C1938EDA}"/>
              </a:ext>
            </a:extLst>
          </p:cNvPr>
          <p:cNvGrpSpPr/>
          <p:nvPr/>
        </p:nvGrpSpPr>
        <p:grpSpPr>
          <a:xfrm>
            <a:off x="6684129" y="2649235"/>
            <a:ext cx="1251136" cy="516581"/>
            <a:chOff x="9352575" y="2866128"/>
            <a:chExt cx="2151969" cy="994293"/>
          </a:xfrm>
        </p:grpSpPr>
        <p:pic>
          <p:nvPicPr>
            <p:cNvPr id="50" name="Google Shape;709;p86">
              <a:extLst>
                <a:ext uri="{FF2B5EF4-FFF2-40B4-BE49-F238E27FC236}">
                  <a16:creationId xmlns:a16="http://schemas.microsoft.com/office/drawing/2014/main" id="{529EEBF5-7076-43A7-B029-B14A8071BFD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352575" y="2866128"/>
              <a:ext cx="2151969" cy="994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710;p86">
              <a:extLst>
                <a:ext uri="{FF2B5EF4-FFF2-40B4-BE49-F238E27FC236}">
                  <a16:creationId xmlns:a16="http://schemas.microsoft.com/office/drawing/2014/main" id="{77EC390B-B323-44CC-8539-40ECC64E91B6}"/>
                </a:ext>
              </a:extLst>
            </p:cNvPr>
            <p:cNvSpPr txBox="1"/>
            <p:nvPr/>
          </p:nvSpPr>
          <p:spPr>
            <a:xfrm>
              <a:off x="9806890" y="3148750"/>
              <a:ext cx="1004317" cy="474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717" tIns="17852" rIns="35717" bIns="17852" anchor="t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  <a:sym typeface="Arial"/>
                </a:rPr>
                <a:t>AWS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  <a:sym typeface="Arial"/>
                </a:rPr>
                <a:t>Azure, IBM</a:t>
              </a:r>
              <a:endParaRPr kumimoji="0" sz="7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52" name="Group 11">
            <a:extLst>
              <a:ext uri="{FF2B5EF4-FFF2-40B4-BE49-F238E27FC236}">
                <a16:creationId xmlns:a16="http://schemas.microsoft.com/office/drawing/2014/main" id="{476D6C4D-57E5-4AED-B12A-14D966661A36}"/>
              </a:ext>
            </a:extLst>
          </p:cNvPr>
          <p:cNvGrpSpPr/>
          <p:nvPr/>
        </p:nvGrpSpPr>
        <p:grpSpPr>
          <a:xfrm>
            <a:off x="6698777" y="1746343"/>
            <a:ext cx="1221837" cy="753399"/>
            <a:chOff x="10598998" y="2219040"/>
            <a:chExt cx="1954939" cy="1343262"/>
          </a:xfrm>
        </p:grpSpPr>
        <p:sp>
          <p:nvSpPr>
            <p:cNvPr id="53" name="Google Shape;716;p86">
              <a:extLst>
                <a:ext uri="{FF2B5EF4-FFF2-40B4-BE49-F238E27FC236}">
                  <a16:creationId xmlns:a16="http://schemas.microsoft.com/office/drawing/2014/main" id="{D0C07012-51E7-4C4F-907B-42F6462DA0CD}"/>
                </a:ext>
              </a:extLst>
            </p:cNvPr>
            <p:cNvSpPr txBox="1"/>
            <p:nvPr/>
          </p:nvSpPr>
          <p:spPr>
            <a:xfrm>
              <a:off x="10598998" y="3164515"/>
              <a:ext cx="1954939" cy="397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  <a:sym typeface="Arial"/>
                </a:rPr>
                <a:t>Nutanix Objects</a:t>
              </a:r>
              <a:endPara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54" name="Picture 6">
              <a:extLst>
                <a:ext uri="{FF2B5EF4-FFF2-40B4-BE49-F238E27FC236}">
                  <a16:creationId xmlns:a16="http://schemas.microsoft.com/office/drawing/2014/main" id="{EC0D8D74-2213-4F97-909B-6F3F35A49C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63"/>
            <a:stretch/>
          </p:blipFill>
          <p:spPr>
            <a:xfrm>
              <a:off x="10984387" y="2219040"/>
              <a:ext cx="1184160" cy="981360"/>
            </a:xfrm>
            <a:prstGeom prst="rect">
              <a:avLst/>
            </a:prstGeom>
          </p:spPr>
        </p:pic>
      </p:grpSp>
      <p:grpSp>
        <p:nvGrpSpPr>
          <p:cNvPr id="55" name="Group 13">
            <a:extLst>
              <a:ext uri="{FF2B5EF4-FFF2-40B4-BE49-F238E27FC236}">
                <a16:creationId xmlns:a16="http://schemas.microsoft.com/office/drawing/2014/main" id="{C74A337D-5411-474A-AB5C-CB95F2722561}"/>
              </a:ext>
            </a:extLst>
          </p:cNvPr>
          <p:cNvGrpSpPr/>
          <p:nvPr/>
        </p:nvGrpSpPr>
        <p:grpSpPr>
          <a:xfrm>
            <a:off x="6472508" y="3978885"/>
            <a:ext cx="1674373" cy="602713"/>
            <a:chOff x="8598988" y="4935131"/>
            <a:chExt cx="2232497" cy="895498"/>
          </a:xfrm>
        </p:grpSpPr>
        <p:sp>
          <p:nvSpPr>
            <p:cNvPr id="56" name="Google Shape;716;p86">
              <a:extLst>
                <a:ext uri="{FF2B5EF4-FFF2-40B4-BE49-F238E27FC236}">
                  <a16:creationId xmlns:a16="http://schemas.microsoft.com/office/drawing/2014/main" id="{CF2BE5FC-EC54-4DF7-BC20-5D0399DECA2D}"/>
                </a:ext>
              </a:extLst>
            </p:cNvPr>
            <p:cNvSpPr txBox="1"/>
            <p:nvPr/>
          </p:nvSpPr>
          <p:spPr>
            <a:xfrm>
              <a:off x="8598988" y="5499140"/>
              <a:ext cx="2232497" cy="3314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69" tIns="34275" rIns="68569" bIns="34275" anchor="t" anchorCtr="0">
              <a:spAutoFit/>
            </a:bodyPr>
            <a:lstStyle>
              <a:defPPr>
                <a:defRPr lang="en-US"/>
              </a:defPPr>
              <a:lvl1pPr>
                <a:defRPr sz="1600" b="1">
                  <a:solidFill>
                    <a:srgbClr val="000000"/>
                  </a:solidFill>
                  <a:latin typeface="Gotham Rounded Book" pitchFamily="50" charset="0"/>
                </a:defRPr>
              </a:lvl1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  <a:sym typeface="Arial"/>
                </a:rPr>
                <a:t>Tape</a:t>
              </a:r>
              <a:endParaRPr kumimoji="0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57" name="Picture 5">
              <a:extLst>
                <a:ext uri="{FF2B5EF4-FFF2-40B4-BE49-F238E27FC236}">
                  <a16:creationId xmlns:a16="http://schemas.microsoft.com/office/drawing/2014/main" id="{602A3DAA-9507-4837-A04A-05D988E4C3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334225" y="4935131"/>
              <a:ext cx="786655" cy="50750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2841D02-10C0-4BA8-B1A6-A52396D832BC}"/>
              </a:ext>
            </a:extLst>
          </p:cNvPr>
          <p:cNvSpPr txBox="1"/>
          <p:nvPr/>
        </p:nvSpPr>
        <p:spPr>
          <a:xfrm>
            <a:off x="6817596" y="1448731"/>
            <a:ext cx="1002673" cy="276999"/>
          </a:xfrm>
          <a:prstGeom prst="rect">
            <a:avLst/>
          </a:prstGeom>
          <a:solidFill>
            <a:srgbClr val="003738"/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용량 계층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80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n-ea"/>
              </a:rPr>
              <a:t>다양한 복구 기능</a:t>
            </a:r>
            <a:endParaRPr lang="en-US" dirty="0">
              <a:latin typeface="+mn-lt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0C7454-1010-4D9C-A3D8-DF4C105BA325}"/>
              </a:ext>
            </a:extLst>
          </p:cNvPr>
          <p:cNvSpPr txBox="1"/>
          <p:nvPr/>
        </p:nvSpPr>
        <p:spPr>
          <a:xfrm>
            <a:off x="1172224" y="1027486"/>
            <a:ext cx="3855656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전체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VM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CF50B-0F66-4576-91C2-C8A896A8DFB4}"/>
              </a:ext>
            </a:extLst>
          </p:cNvPr>
          <p:cNvSpPr txBox="1"/>
          <p:nvPr/>
        </p:nvSpPr>
        <p:spPr>
          <a:xfrm>
            <a:off x="1160023" y="2607225"/>
            <a:ext cx="379044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개별 파일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51424-0DF7-4FF5-8F6B-EB681B601C18}"/>
              </a:ext>
            </a:extLst>
          </p:cNvPr>
          <p:cNvSpPr txBox="1"/>
          <p:nvPr/>
        </p:nvSpPr>
        <p:spPr>
          <a:xfrm>
            <a:off x="1127848" y="3405232"/>
            <a:ext cx="398421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개별 애플리케이션 및 데이터베이스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02C909-2D2A-465C-BAE7-7B2F1825C936}"/>
              </a:ext>
            </a:extLst>
          </p:cNvPr>
          <p:cNvSpPr txBox="1"/>
          <p:nvPr/>
        </p:nvSpPr>
        <p:spPr>
          <a:xfrm>
            <a:off x="1127845" y="4176197"/>
            <a:ext cx="3625381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손쉬운 데이터 마이그레이션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6A8A0-61CB-4F15-8191-F62E54371419}"/>
              </a:ext>
            </a:extLst>
          </p:cNvPr>
          <p:cNvSpPr txBox="1"/>
          <p:nvPr/>
        </p:nvSpPr>
        <p:spPr>
          <a:xfrm>
            <a:off x="1144980" y="1811543"/>
            <a:ext cx="4939188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수분 이내 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VM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즉시 복구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(Instant Recovery)</a:t>
            </a:r>
            <a:endParaRPr kumimoji="0" lang="en-US" sz="2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pic>
        <p:nvPicPr>
          <p:cNvPr id="41" name="Picture 40" descr="A close up of a clock&#10;&#10;Description automatically generated">
            <a:extLst>
              <a:ext uri="{FF2B5EF4-FFF2-40B4-BE49-F238E27FC236}">
                <a16:creationId xmlns:a16="http://schemas.microsoft.com/office/drawing/2014/main" id="{39E52592-2B6B-BB4A-8BE6-ACEB7ACC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05" y="1695473"/>
            <a:ext cx="650597" cy="584396"/>
          </a:xfrm>
          <a:prstGeom prst="rect">
            <a:avLst/>
          </a:prstGeom>
        </p:spPr>
      </p:pic>
      <p:pic>
        <p:nvPicPr>
          <p:cNvPr id="43" name="Picture 42" descr="A close up of a sign&#10;&#10;Description automatically generated">
            <a:extLst>
              <a:ext uri="{FF2B5EF4-FFF2-40B4-BE49-F238E27FC236}">
                <a16:creationId xmlns:a16="http://schemas.microsoft.com/office/drawing/2014/main" id="{561EA721-3577-E34E-8B58-3D2B97D3F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14" y="987574"/>
            <a:ext cx="481580" cy="461666"/>
          </a:xfrm>
          <a:prstGeom prst="rect">
            <a:avLst/>
          </a:prstGeom>
        </p:spPr>
      </p:pic>
      <p:pic>
        <p:nvPicPr>
          <p:cNvPr id="44" name="Picture 43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F2F1392F-BA4D-F04C-B3CB-C9643C6518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505" y="4150932"/>
            <a:ext cx="650597" cy="437042"/>
          </a:xfrm>
          <a:prstGeom prst="rect">
            <a:avLst/>
          </a:prstGeom>
        </p:spPr>
      </p:pic>
      <p:pic>
        <p:nvPicPr>
          <p:cNvPr id="46" name="Picture 45" descr="A picture containing building&#10;&#10;Description automatically generated">
            <a:extLst>
              <a:ext uri="{FF2B5EF4-FFF2-40B4-BE49-F238E27FC236}">
                <a16:creationId xmlns:a16="http://schemas.microsoft.com/office/drawing/2014/main" id="{0EDEB3C8-D7F8-6743-8CAD-C1ABACE678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35" y="2560941"/>
            <a:ext cx="467537" cy="546851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BB53C3A4-F88B-F247-A3E4-619A8F465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416" y="3383324"/>
            <a:ext cx="554774" cy="554774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D4CA98A3-BFAA-2D4B-9798-66A55494F9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1813" y="1644487"/>
            <a:ext cx="142686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7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F69626B-6E46-FD4F-922F-68E33E8A0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91" y="1437624"/>
            <a:ext cx="1568550" cy="1053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676497" cy="713668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수분 이내 </a:t>
            </a:r>
            <a:r>
              <a:rPr lang="en-US" altLang="ko-KR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VM </a:t>
            </a: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즉시 복구</a:t>
            </a:r>
            <a:r>
              <a:rPr lang="en-US" altLang="ko-KR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(Instant Recovery)</a:t>
            </a:r>
            <a:endParaRPr lang="en-US" altLang="ko-KR" sz="3300" kern="0" dirty="0">
              <a:latin typeface="+mn-lt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4FDC39-DF02-4691-A08A-F1A5E3B92FE2}"/>
              </a:ext>
            </a:extLst>
          </p:cNvPr>
          <p:cNvSpPr txBox="1"/>
          <p:nvPr/>
        </p:nvSpPr>
        <p:spPr>
          <a:xfrm>
            <a:off x="389436" y="4723301"/>
            <a:ext cx="3966540" cy="21358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88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*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타겟은 </a:t>
            </a:r>
            <a:r>
              <a:rPr kumimoji="0" lang="en-US" altLang="ko-KR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v</a:t>
            </a:r>
            <a:r>
              <a:rPr kumimoji="0" 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Sphere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와</a:t>
            </a:r>
            <a:r>
              <a:rPr kumimoji="0" 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 Hyper-V 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지원</a:t>
            </a:r>
            <a:r>
              <a:rPr kumimoji="0" 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 (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향후 </a:t>
            </a:r>
            <a:r>
              <a:rPr kumimoji="0" lang="en-US" altLang="ko-KR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AHV 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지원 예정</a:t>
            </a:r>
            <a:r>
              <a:rPr kumimoji="0" 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rPr>
              <a:t>)</a:t>
            </a:r>
            <a:endParaRPr kumimoji="0" lang="en-US" sz="82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cxnSp>
        <p:nvCxnSpPr>
          <p:cNvPr id="46" name="Google Shape;1138;p52">
            <a:extLst>
              <a:ext uri="{FF2B5EF4-FFF2-40B4-BE49-F238E27FC236}">
                <a16:creationId xmlns:a16="http://schemas.microsoft.com/office/drawing/2014/main" id="{A72D6734-E13B-4FCF-A375-1CCF6F9CD989}"/>
              </a:ext>
            </a:extLst>
          </p:cNvPr>
          <p:cNvCxnSpPr>
            <a:cxnSpLocks/>
          </p:cNvCxnSpPr>
          <p:nvPr/>
        </p:nvCxnSpPr>
        <p:spPr>
          <a:xfrm flipV="1">
            <a:off x="1602926" y="1916908"/>
            <a:ext cx="0" cy="1172198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1140;p52">
            <a:extLst>
              <a:ext uri="{FF2B5EF4-FFF2-40B4-BE49-F238E27FC236}">
                <a16:creationId xmlns:a16="http://schemas.microsoft.com/office/drawing/2014/main" id="{EC57512F-6923-4C16-9B95-63299630953A}"/>
              </a:ext>
            </a:extLst>
          </p:cNvPr>
          <p:cNvCxnSpPr/>
          <p:nvPr/>
        </p:nvCxnSpPr>
        <p:spPr>
          <a:xfrm rot="10800000">
            <a:off x="1223046" y="2618536"/>
            <a:ext cx="0" cy="1197790"/>
          </a:xfrm>
          <a:prstGeom prst="straightConnector1">
            <a:avLst/>
          </a:prstGeom>
          <a:ln w="12700">
            <a:solidFill>
              <a:schemeClr val="bg1"/>
            </a:solidFill>
            <a:headEnd type="none" w="sm" len="sm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Google Shape;1141;p52">
            <a:extLst>
              <a:ext uri="{FF2B5EF4-FFF2-40B4-BE49-F238E27FC236}">
                <a16:creationId xmlns:a16="http://schemas.microsoft.com/office/drawing/2014/main" id="{27BC8198-C6B0-4C94-B839-E757ACB57861}"/>
              </a:ext>
            </a:extLst>
          </p:cNvPr>
          <p:cNvSpPr/>
          <p:nvPr/>
        </p:nvSpPr>
        <p:spPr>
          <a:xfrm rot="10800000">
            <a:off x="5098338" y="3617045"/>
            <a:ext cx="1524688" cy="178841"/>
          </a:xfrm>
          <a:prstGeom prst="triangle">
            <a:avLst>
              <a:gd name="adj" fmla="val 50000"/>
            </a:avLst>
          </a:prstGeom>
          <a:gradFill>
            <a:gsLst>
              <a:gs pos="100000">
                <a:srgbClr val="BFBFBF"/>
              </a:gs>
              <a:gs pos="0">
                <a:srgbClr val="FFFFFF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68575" tIns="34275" rIns="34275" bIns="68575" anchor="b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35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Tahoma"/>
              <a:ea typeface="+mn-ea"/>
              <a:cs typeface="Tahoma"/>
              <a:sym typeface="Tahoma"/>
            </a:endParaRPr>
          </a:p>
        </p:txBody>
      </p:sp>
      <p:sp>
        <p:nvSpPr>
          <p:cNvPr id="50" name="Google Shape;1142;p52">
            <a:extLst>
              <a:ext uri="{FF2B5EF4-FFF2-40B4-BE49-F238E27FC236}">
                <a16:creationId xmlns:a16="http://schemas.microsoft.com/office/drawing/2014/main" id="{F896D663-3E85-4F07-9020-39A9845C7189}"/>
              </a:ext>
            </a:extLst>
          </p:cNvPr>
          <p:cNvSpPr/>
          <p:nvPr/>
        </p:nvSpPr>
        <p:spPr>
          <a:xfrm>
            <a:off x="4827100" y="3233032"/>
            <a:ext cx="2067158" cy="274822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압축</a:t>
            </a:r>
            <a:r>
              <a:rPr kumimoji="0" lang="en-US" altLang="ko-KR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/</a:t>
            </a:r>
            <a:r>
              <a:rPr kumimoji="0" lang="ko-KR" altLang="en-US" sz="78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중복제거 백업 파일</a:t>
            </a:r>
            <a:endParaRPr kumimoji="0" sz="788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51" name="Google Shape;1143;p52">
            <a:extLst>
              <a:ext uri="{FF2B5EF4-FFF2-40B4-BE49-F238E27FC236}">
                <a16:creationId xmlns:a16="http://schemas.microsoft.com/office/drawing/2014/main" id="{DFE75FD3-1EF6-43F8-A14F-D378D24708C8}"/>
              </a:ext>
            </a:extLst>
          </p:cNvPr>
          <p:cNvSpPr txBox="1"/>
          <p:nvPr/>
        </p:nvSpPr>
        <p:spPr>
          <a:xfrm>
            <a:off x="2743523" y="2859782"/>
            <a:ext cx="174440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vPower</a:t>
            </a:r>
            <a:r>
              <a:rPr kumimoji="0" lang="en-US" sz="900" b="0" i="0" u="none" strike="noStrike" kern="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Tahoma"/>
              </a:rPr>
              <a:t>®</a:t>
            </a:r>
            <a:endParaRPr kumimoji="0" sz="900" b="0" i="0" u="none" strike="noStrike" kern="0" cap="none" spc="0" normalizeH="0" baseline="30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/>
              <a:sym typeface="Tahoma"/>
            </a:endParaRPr>
          </a:p>
        </p:txBody>
      </p:sp>
      <p:sp>
        <p:nvSpPr>
          <p:cNvPr id="52" name="Google Shape;1144;p52">
            <a:extLst>
              <a:ext uri="{FF2B5EF4-FFF2-40B4-BE49-F238E27FC236}">
                <a16:creationId xmlns:a16="http://schemas.microsoft.com/office/drawing/2014/main" id="{0A2C993C-90B1-4CE0-BE79-904617012443}"/>
              </a:ext>
            </a:extLst>
          </p:cNvPr>
          <p:cNvSpPr txBox="1"/>
          <p:nvPr/>
        </p:nvSpPr>
        <p:spPr>
          <a:xfrm>
            <a:off x="5292273" y="4484220"/>
            <a:ext cx="17051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백업 저장소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53" name="Google Shape;1145;p52">
            <a:extLst>
              <a:ext uri="{FF2B5EF4-FFF2-40B4-BE49-F238E27FC236}">
                <a16:creationId xmlns:a16="http://schemas.microsoft.com/office/drawing/2014/main" id="{822565DB-EC78-4AF7-8844-7FAED60A41FC}"/>
              </a:ext>
            </a:extLst>
          </p:cNvPr>
          <p:cNvSpPr txBox="1"/>
          <p:nvPr/>
        </p:nvSpPr>
        <p:spPr>
          <a:xfrm>
            <a:off x="225398" y="4407954"/>
            <a:ext cx="20321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운영 스토리지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58" name="Google Shape;1161;p52">
            <a:extLst>
              <a:ext uri="{FF2B5EF4-FFF2-40B4-BE49-F238E27FC236}">
                <a16:creationId xmlns:a16="http://schemas.microsoft.com/office/drawing/2014/main" id="{5B943EB0-0963-4F51-8DEA-743FF125064D}"/>
              </a:ext>
            </a:extLst>
          </p:cNvPr>
          <p:cNvSpPr txBox="1"/>
          <p:nvPr/>
        </p:nvSpPr>
        <p:spPr>
          <a:xfrm>
            <a:off x="2256383" y="3795886"/>
            <a:ext cx="195273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50"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백그라운드 복구 작업 수행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rPr>
              <a:t>(Migrate)</a:t>
            </a:r>
            <a:endParaRPr kumimoji="0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  <a:sym typeface="Arial"/>
            </a:endParaRPr>
          </a:p>
        </p:txBody>
      </p:sp>
      <p:pic>
        <p:nvPicPr>
          <p:cNvPr id="59" name="Google Shape;1162;p52">
            <a:extLst>
              <a:ext uri="{FF2B5EF4-FFF2-40B4-BE49-F238E27FC236}">
                <a16:creationId xmlns:a16="http://schemas.microsoft.com/office/drawing/2014/main" id="{487AD246-3396-4F4A-9775-9701D2103E75}"/>
              </a:ext>
            </a:extLst>
          </p:cNvPr>
          <p:cNvPicPr preferRelativeResize="0"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815389" y="1768313"/>
            <a:ext cx="207817" cy="2078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1163;p52">
            <a:extLst>
              <a:ext uri="{FF2B5EF4-FFF2-40B4-BE49-F238E27FC236}">
                <a16:creationId xmlns:a16="http://schemas.microsoft.com/office/drawing/2014/main" id="{8B3EFADC-C827-4B2F-B794-FBF5D17DA0CE}"/>
              </a:ext>
            </a:extLst>
          </p:cNvPr>
          <p:cNvGrpSpPr/>
          <p:nvPr/>
        </p:nvGrpSpPr>
        <p:grpSpPr>
          <a:xfrm>
            <a:off x="2995666" y="1419622"/>
            <a:ext cx="1288302" cy="1234440"/>
            <a:chOff x="4143577" y="1317535"/>
            <a:chExt cx="1288302" cy="1234440"/>
          </a:xfrm>
        </p:grpSpPr>
        <p:sp>
          <p:nvSpPr>
            <p:cNvPr id="61" name="Google Shape;1164;p52">
              <a:extLst>
                <a:ext uri="{FF2B5EF4-FFF2-40B4-BE49-F238E27FC236}">
                  <a16:creationId xmlns:a16="http://schemas.microsoft.com/office/drawing/2014/main" id="{DE75E0A2-5E2C-4EA1-860F-247C5CFE5B50}"/>
                </a:ext>
              </a:extLst>
            </p:cNvPr>
            <p:cNvSpPr txBox="1"/>
            <p:nvPr/>
          </p:nvSpPr>
          <p:spPr>
            <a:xfrm>
              <a:off x="4143577" y="1389543"/>
              <a:ext cx="1288302" cy="4078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34275" rIns="0" bIns="34275" anchor="t" anchorCtr="0">
              <a:no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  <a:sym typeface="Tahoma"/>
                </a:rPr>
                <a:t>수분 이내 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  <a:sym typeface="Tahoma"/>
                </a:rPr>
                <a:t>VM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1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/>
                  <a:sym typeface="Tahoma"/>
                </a:rPr>
                <a:t>즉시 작동</a:t>
              </a:r>
              <a:endParaRPr kumimoji="0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endParaRPr>
            </a:p>
          </p:txBody>
        </p:sp>
        <p:sp>
          <p:nvSpPr>
            <p:cNvPr id="62" name="Google Shape;1166;p52">
              <a:extLst>
                <a:ext uri="{FF2B5EF4-FFF2-40B4-BE49-F238E27FC236}">
                  <a16:creationId xmlns:a16="http://schemas.microsoft.com/office/drawing/2014/main" id="{6304D198-346F-46F7-87B9-234E5ADC0633}"/>
                </a:ext>
              </a:extLst>
            </p:cNvPr>
            <p:cNvSpPr/>
            <p:nvPr/>
          </p:nvSpPr>
          <p:spPr>
            <a:xfrm>
              <a:off x="4170508" y="1317535"/>
              <a:ext cx="1234440" cy="1234440"/>
            </a:xfrm>
            <a:prstGeom prst="roundRect">
              <a:avLst>
                <a:gd name="adj" fmla="val 0"/>
              </a:avLst>
            </a:prstGeom>
            <a:noFill/>
            <a:ln w="15875" cap="flat" cmpd="sng">
              <a:solidFill>
                <a:srgbClr val="93EB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Tx/>
                <a:buNone/>
                <a:tabLst/>
                <a:defRPr/>
              </a:pPr>
              <a:endParaRPr kumimoji="0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/>
                <a:sym typeface="Tahoma"/>
              </a:endParaRPr>
            </a:p>
          </p:txBody>
        </p:sp>
      </p:grpSp>
      <p:cxnSp>
        <p:nvCxnSpPr>
          <p:cNvPr id="64" name="Google Shape;1169;p52">
            <a:extLst>
              <a:ext uri="{FF2B5EF4-FFF2-40B4-BE49-F238E27FC236}">
                <a16:creationId xmlns:a16="http://schemas.microsoft.com/office/drawing/2014/main" id="{014AAC73-08B5-496E-9F67-96526811AD27}"/>
              </a:ext>
            </a:extLst>
          </p:cNvPr>
          <p:cNvCxnSpPr>
            <a:cxnSpLocks/>
          </p:cNvCxnSpPr>
          <p:nvPr/>
        </p:nvCxnSpPr>
        <p:spPr>
          <a:xfrm rot="10800000">
            <a:off x="1602927" y="3089105"/>
            <a:ext cx="3479321" cy="0"/>
          </a:xfrm>
          <a:prstGeom prst="straightConnector1">
            <a:avLst/>
          </a:prstGeom>
          <a:noFill/>
          <a:ln w="12700" cap="rnd" cmpd="sng">
            <a:solidFill>
              <a:srgbClr val="00E29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9A2711F-8F61-4520-9D42-F1C4A0A02F1E}"/>
              </a:ext>
            </a:extLst>
          </p:cNvPr>
          <p:cNvSpPr/>
          <p:nvPr/>
        </p:nvSpPr>
        <p:spPr bwMode="auto">
          <a:xfrm>
            <a:off x="5105376" y="2571750"/>
            <a:ext cx="1517650" cy="975812"/>
          </a:xfrm>
          <a:prstGeom prst="rect">
            <a:avLst/>
          </a:prstGeom>
          <a:noFill/>
          <a:ln w="15875">
            <a:solidFill>
              <a:srgbClr val="93EB2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7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85" name="Picture 5">
            <a:extLst>
              <a:ext uri="{FF2B5EF4-FFF2-40B4-BE49-F238E27FC236}">
                <a16:creationId xmlns:a16="http://schemas.microsoft.com/office/drawing/2014/main" id="{8ED419E6-EBC7-477E-93F1-AF155A1D8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 bwMode="auto">
          <a:xfrm>
            <a:off x="1767892" y="1728689"/>
            <a:ext cx="291783" cy="2917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5">
            <a:extLst>
              <a:ext uri="{FF2B5EF4-FFF2-40B4-BE49-F238E27FC236}">
                <a16:creationId xmlns:a16="http://schemas.microsoft.com/office/drawing/2014/main" id="{2413925A-724F-4280-8E69-15F7B43A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 bwMode="auto">
          <a:xfrm>
            <a:off x="3378936" y="1967145"/>
            <a:ext cx="521762" cy="5217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20239E9-0E01-AF47-AD38-02158B49E0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882" y="3889326"/>
            <a:ext cx="470327" cy="539540"/>
          </a:xfrm>
          <a:prstGeom prst="rect">
            <a:avLst/>
          </a:prstGeom>
        </p:spPr>
      </p:pic>
      <p:pic>
        <p:nvPicPr>
          <p:cNvPr id="88" name="Picture 8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7FB8C3-D5C2-7C40-8A23-D9469E01C8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7190" y="3887828"/>
            <a:ext cx="470327" cy="539540"/>
          </a:xfrm>
          <a:prstGeom prst="rect">
            <a:avLst/>
          </a:prstGeom>
        </p:spPr>
      </p:pic>
      <p:pic>
        <p:nvPicPr>
          <p:cNvPr id="10" name="Picture 9" descr="A picture containing piano, drawing&#10;&#10;Description automatically generated">
            <a:extLst>
              <a:ext uri="{FF2B5EF4-FFF2-40B4-BE49-F238E27FC236}">
                <a16:creationId xmlns:a16="http://schemas.microsoft.com/office/drawing/2014/main" id="{6C54557E-6F34-1E45-81F5-F018A86145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8523" y="2779102"/>
            <a:ext cx="410078" cy="433704"/>
          </a:xfrm>
          <a:prstGeom prst="rect">
            <a:avLst/>
          </a:prstGeom>
        </p:spPr>
      </p:pic>
      <p:grpSp>
        <p:nvGrpSpPr>
          <p:cNvPr id="26" name="Google Shape;1758;p27">
            <a:extLst>
              <a:ext uri="{FF2B5EF4-FFF2-40B4-BE49-F238E27FC236}">
                <a16:creationId xmlns:a16="http://schemas.microsoft.com/office/drawing/2014/main" id="{AB0946C5-ACCA-45F0-A5F7-C851BE4E4EC9}"/>
              </a:ext>
            </a:extLst>
          </p:cNvPr>
          <p:cNvGrpSpPr/>
          <p:nvPr/>
        </p:nvGrpSpPr>
        <p:grpSpPr>
          <a:xfrm>
            <a:off x="5448723" y="3855927"/>
            <a:ext cx="1383913" cy="577869"/>
            <a:chOff x="1983559" y="6003905"/>
            <a:chExt cx="4026733" cy="1737217"/>
          </a:xfrm>
        </p:grpSpPr>
        <p:pic>
          <p:nvPicPr>
            <p:cNvPr id="27" name="Google Shape;1759;p27">
              <a:extLst>
                <a:ext uri="{FF2B5EF4-FFF2-40B4-BE49-F238E27FC236}">
                  <a16:creationId xmlns:a16="http://schemas.microsoft.com/office/drawing/2014/main" id="{C26FDF9C-926A-4A0D-A98D-380D87DC2CA6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983559" y="6003905"/>
              <a:ext cx="4017730" cy="94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1761;p27">
              <a:extLst>
                <a:ext uri="{FF2B5EF4-FFF2-40B4-BE49-F238E27FC236}">
                  <a16:creationId xmlns:a16="http://schemas.microsoft.com/office/drawing/2014/main" id="{6C20A5BB-963A-450F-8872-C3E6E20037E6}"/>
                </a:ext>
              </a:extLst>
            </p:cNvPr>
            <p:cNvSpPr txBox="1"/>
            <p:nvPr/>
          </p:nvSpPr>
          <p:spPr>
            <a:xfrm>
              <a:off x="1992562" y="7072131"/>
              <a:ext cx="4017730" cy="668991"/>
            </a:xfrm>
            <a:prstGeom prst="rect">
              <a:avLst/>
            </a:prstGeom>
            <a:noFill/>
            <a:ln w="19050" cap="flat" cmpd="sng">
              <a:solidFill>
                <a:srgbClr val="B1CC1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336"/>
                </a:buClr>
                <a:buSzPts val="1400"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  <a:sym typeface="Arial"/>
                </a:rPr>
                <a:t>Nutanix Mine</a:t>
              </a:r>
              <a:endParaRPr kumimoji="0" sz="101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8BCE685-C4AB-4F31-A136-F09765957E67}"/>
              </a:ext>
            </a:extLst>
          </p:cNvPr>
          <p:cNvCxnSpPr>
            <a:cxnSpLocks/>
          </p:cNvCxnSpPr>
          <p:nvPr/>
        </p:nvCxnSpPr>
        <p:spPr>
          <a:xfrm flipH="1">
            <a:off x="1602926" y="4157739"/>
            <a:ext cx="3224174" cy="0"/>
          </a:xfrm>
          <a:prstGeom prst="straightConnector1">
            <a:avLst/>
          </a:prstGeom>
          <a:noFill/>
          <a:ln w="12700" cap="rnd" cmpd="sng">
            <a:solidFill>
              <a:schemeClr val="bg1"/>
            </a:solidFill>
            <a:prstDash val="solid"/>
            <a:round/>
            <a:headEnd type="none" w="sm" len="sm"/>
            <a:tailEnd type="triangle"/>
          </a:ln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08F5BA5-8F94-4DC0-B2AA-76E63CFA2CD9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모든 백업 데이터를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VMware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로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수분 이내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VM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서비스 즉시 재개</a:t>
            </a:r>
          </a:p>
        </p:txBody>
      </p:sp>
      <p:sp>
        <p:nvSpPr>
          <p:cNvPr id="35" name="Google Shape;726;p86">
            <a:extLst>
              <a:ext uri="{FF2B5EF4-FFF2-40B4-BE49-F238E27FC236}">
                <a16:creationId xmlns:a16="http://schemas.microsoft.com/office/drawing/2014/main" id="{6EEA68B4-2BA8-45BD-A844-E445E1E5AF7C}"/>
              </a:ext>
            </a:extLst>
          </p:cNvPr>
          <p:cNvSpPr txBox="1"/>
          <p:nvPr/>
        </p:nvSpPr>
        <p:spPr>
          <a:xfrm>
            <a:off x="7430342" y="3435846"/>
            <a:ext cx="128205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Gotham Rounded Book" pitchFamily="50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가상화 서버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54" name="Google Shape;1776;p27">
            <a:extLst>
              <a:ext uri="{FF2B5EF4-FFF2-40B4-BE49-F238E27FC236}">
                <a16:creationId xmlns:a16="http://schemas.microsoft.com/office/drawing/2014/main" id="{23AD5DB0-5863-446A-91FB-F1939EC95A1D}"/>
              </a:ext>
            </a:extLst>
          </p:cNvPr>
          <p:cNvSpPr txBox="1"/>
          <p:nvPr/>
        </p:nvSpPr>
        <p:spPr>
          <a:xfrm>
            <a:off x="7329173" y="2211710"/>
            <a:ext cx="1474949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Nutanix</a:t>
            </a:r>
            <a:endParaRPr kumimoji="0" sz="87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71" name="Google Shape;726;p86">
            <a:extLst>
              <a:ext uri="{FF2B5EF4-FFF2-40B4-BE49-F238E27FC236}">
                <a16:creationId xmlns:a16="http://schemas.microsoft.com/office/drawing/2014/main" id="{F4B03507-32CF-437A-BB84-75F4A461E6BF}"/>
              </a:ext>
            </a:extLst>
          </p:cNvPr>
          <p:cNvSpPr txBox="1"/>
          <p:nvPr/>
        </p:nvSpPr>
        <p:spPr>
          <a:xfrm>
            <a:off x="7386766" y="4436874"/>
            <a:ext cx="1282055" cy="223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  <a:latin typeface="Gotham Rounded Book" pitchFamily="50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  <a:sym typeface="Arial"/>
              </a:rPr>
              <a:t>물리 서버</a:t>
            </a:r>
            <a:endParaRPr kumimoji="0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72" name="Google Shape;739;p86">
            <a:extLst>
              <a:ext uri="{FF2B5EF4-FFF2-40B4-BE49-F238E27FC236}">
                <a16:creationId xmlns:a16="http://schemas.microsoft.com/office/drawing/2014/main" id="{CA33B214-8761-4244-B2F5-E70F9328394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54716" r="65115" b="18613"/>
          <a:stretch/>
        </p:blipFill>
        <p:spPr>
          <a:xfrm>
            <a:off x="7647079" y="3089106"/>
            <a:ext cx="831843" cy="337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40;p86">
            <a:extLst>
              <a:ext uri="{FF2B5EF4-FFF2-40B4-BE49-F238E27FC236}">
                <a16:creationId xmlns:a16="http://schemas.microsoft.com/office/drawing/2014/main" id="{A8783FF0-DEF3-4ABB-ACDA-F7EDB71236F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t="1716" r="65115" b="88191"/>
          <a:stretch/>
        </p:blipFill>
        <p:spPr>
          <a:xfrm>
            <a:off x="7645503" y="2881090"/>
            <a:ext cx="833305" cy="17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1751;p27">
            <a:extLst>
              <a:ext uri="{FF2B5EF4-FFF2-40B4-BE49-F238E27FC236}">
                <a16:creationId xmlns:a16="http://schemas.microsoft.com/office/drawing/2014/main" id="{047B93BF-3BF9-41E4-8164-FC07AE871E9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647080" y="1997309"/>
            <a:ext cx="831844" cy="242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raphic 59">
            <a:extLst>
              <a:ext uri="{FF2B5EF4-FFF2-40B4-BE49-F238E27FC236}">
                <a16:creationId xmlns:a16="http://schemas.microsoft.com/office/drawing/2014/main" id="{8549FA87-8ADB-4A5C-A92E-B79C91E75C4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20327" y="3869989"/>
            <a:ext cx="681233" cy="501961"/>
          </a:xfrm>
          <a:prstGeom prst="rect">
            <a:avLst/>
          </a:prstGeom>
        </p:spPr>
      </p:pic>
      <p:cxnSp>
        <p:nvCxnSpPr>
          <p:cNvPr id="82" name="Straight Arrow Connector 21">
            <a:extLst>
              <a:ext uri="{FF2B5EF4-FFF2-40B4-BE49-F238E27FC236}">
                <a16:creationId xmlns:a16="http://schemas.microsoft.com/office/drawing/2014/main" id="{51D43CE1-E0B2-425A-9E2B-0AFB14A9235E}"/>
              </a:ext>
            </a:extLst>
          </p:cNvPr>
          <p:cNvCxnSpPr>
            <a:cxnSpLocks/>
          </p:cNvCxnSpPr>
          <p:nvPr/>
        </p:nvCxnSpPr>
        <p:spPr>
          <a:xfrm flipH="1">
            <a:off x="6680106" y="3036932"/>
            <a:ext cx="386290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21">
            <a:extLst>
              <a:ext uri="{FF2B5EF4-FFF2-40B4-BE49-F238E27FC236}">
                <a16:creationId xmlns:a16="http://schemas.microsoft.com/office/drawing/2014/main" id="{351247FB-CA93-4F12-93FD-09F58D2B868E}"/>
              </a:ext>
            </a:extLst>
          </p:cNvPr>
          <p:cNvCxnSpPr>
            <a:cxnSpLocks/>
          </p:cNvCxnSpPr>
          <p:nvPr/>
        </p:nvCxnSpPr>
        <p:spPr>
          <a:xfrm flipH="1">
            <a:off x="7122075" y="3036932"/>
            <a:ext cx="363946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21">
            <a:extLst>
              <a:ext uri="{FF2B5EF4-FFF2-40B4-BE49-F238E27FC236}">
                <a16:creationId xmlns:a16="http://schemas.microsoft.com/office/drawing/2014/main" id="{E22F06A4-40C6-44B4-8450-47522F4AA2F0}"/>
              </a:ext>
            </a:extLst>
          </p:cNvPr>
          <p:cNvCxnSpPr>
            <a:cxnSpLocks/>
          </p:cNvCxnSpPr>
          <p:nvPr/>
        </p:nvCxnSpPr>
        <p:spPr>
          <a:xfrm flipH="1">
            <a:off x="7122075" y="1997309"/>
            <a:ext cx="363946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21">
            <a:extLst>
              <a:ext uri="{FF2B5EF4-FFF2-40B4-BE49-F238E27FC236}">
                <a16:creationId xmlns:a16="http://schemas.microsoft.com/office/drawing/2014/main" id="{CC889471-FAB9-4930-9B45-FFB95A5390B4}"/>
              </a:ext>
            </a:extLst>
          </p:cNvPr>
          <p:cNvCxnSpPr>
            <a:cxnSpLocks/>
          </p:cNvCxnSpPr>
          <p:nvPr/>
        </p:nvCxnSpPr>
        <p:spPr>
          <a:xfrm flipH="1">
            <a:off x="7122075" y="4211262"/>
            <a:ext cx="363946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21">
            <a:extLst>
              <a:ext uri="{FF2B5EF4-FFF2-40B4-BE49-F238E27FC236}">
                <a16:creationId xmlns:a16="http://schemas.microsoft.com/office/drawing/2014/main" id="{3785EACF-4B10-4BBF-A844-5B5764420C8F}"/>
              </a:ext>
            </a:extLst>
          </p:cNvPr>
          <p:cNvCxnSpPr>
            <a:cxnSpLocks/>
          </p:cNvCxnSpPr>
          <p:nvPr/>
        </p:nvCxnSpPr>
        <p:spPr>
          <a:xfrm flipV="1">
            <a:off x="7122075" y="1997309"/>
            <a:ext cx="0" cy="221395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29C533DA-D6C3-472F-A073-32BD42B5A741}"/>
              </a:ext>
            </a:extLst>
          </p:cNvPr>
          <p:cNvGrpSpPr/>
          <p:nvPr/>
        </p:nvGrpSpPr>
        <p:grpSpPr>
          <a:xfrm>
            <a:off x="7650549" y="1779662"/>
            <a:ext cx="820787" cy="148352"/>
            <a:chOff x="571144" y="1619170"/>
            <a:chExt cx="820787" cy="148352"/>
          </a:xfrm>
        </p:grpSpPr>
        <p:pic>
          <p:nvPicPr>
            <p:cNvPr id="55" name="Graphic 15">
              <a:extLst>
                <a:ext uri="{FF2B5EF4-FFF2-40B4-BE49-F238E27FC236}">
                  <a16:creationId xmlns:a16="http://schemas.microsoft.com/office/drawing/2014/main" id="{D98D5F81-6FEB-4BF2-B875-52D37BD14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1144" y="1619170"/>
              <a:ext cx="148352" cy="148352"/>
            </a:xfrm>
            <a:prstGeom prst="rect">
              <a:avLst/>
            </a:prstGeom>
          </p:spPr>
        </p:pic>
        <p:pic>
          <p:nvPicPr>
            <p:cNvPr id="56" name="Graphic 15">
              <a:extLst>
                <a:ext uri="{FF2B5EF4-FFF2-40B4-BE49-F238E27FC236}">
                  <a16:creationId xmlns:a16="http://schemas.microsoft.com/office/drawing/2014/main" id="{9636264C-5E5E-4D65-8176-4201B887C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9434" y="1619170"/>
              <a:ext cx="148352" cy="148352"/>
            </a:xfrm>
            <a:prstGeom prst="rect">
              <a:avLst/>
            </a:prstGeom>
          </p:spPr>
        </p:pic>
        <p:pic>
          <p:nvPicPr>
            <p:cNvPr id="57" name="Graphic 15">
              <a:extLst>
                <a:ext uri="{FF2B5EF4-FFF2-40B4-BE49-F238E27FC236}">
                  <a16:creationId xmlns:a16="http://schemas.microsoft.com/office/drawing/2014/main" id="{6ED9A5BA-373B-4A09-A121-13DF395B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5289" y="1619170"/>
              <a:ext cx="148352" cy="148352"/>
            </a:xfrm>
            <a:prstGeom prst="rect">
              <a:avLst/>
            </a:prstGeom>
          </p:spPr>
        </p:pic>
        <p:pic>
          <p:nvPicPr>
            <p:cNvPr id="63" name="Graphic 15">
              <a:extLst>
                <a:ext uri="{FF2B5EF4-FFF2-40B4-BE49-F238E27FC236}">
                  <a16:creationId xmlns:a16="http://schemas.microsoft.com/office/drawing/2014/main" id="{1E13AF7C-4177-4804-A18B-13957D0D7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3579" y="1619170"/>
              <a:ext cx="148352" cy="148352"/>
            </a:xfrm>
            <a:prstGeom prst="rect">
              <a:avLst/>
            </a:prstGeom>
          </p:spPr>
        </p:pic>
      </p:grpSp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0AA999BB-68D3-48E0-8FE6-70BDE6718939}"/>
              </a:ext>
            </a:extLst>
          </p:cNvPr>
          <p:cNvGrpSpPr/>
          <p:nvPr/>
        </p:nvGrpSpPr>
        <p:grpSpPr>
          <a:xfrm>
            <a:off x="7638063" y="2646477"/>
            <a:ext cx="820787" cy="148352"/>
            <a:chOff x="571144" y="1619170"/>
            <a:chExt cx="820787" cy="148352"/>
          </a:xfrm>
        </p:grpSpPr>
        <p:pic>
          <p:nvPicPr>
            <p:cNvPr id="66" name="Graphic 15">
              <a:extLst>
                <a:ext uri="{FF2B5EF4-FFF2-40B4-BE49-F238E27FC236}">
                  <a16:creationId xmlns:a16="http://schemas.microsoft.com/office/drawing/2014/main" id="{5B8F2608-6F31-40D1-AC01-77D5C8023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71144" y="1619170"/>
              <a:ext cx="148352" cy="148352"/>
            </a:xfrm>
            <a:prstGeom prst="rect">
              <a:avLst/>
            </a:prstGeom>
          </p:spPr>
        </p:pic>
        <p:pic>
          <p:nvPicPr>
            <p:cNvPr id="68" name="Graphic 15">
              <a:extLst>
                <a:ext uri="{FF2B5EF4-FFF2-40B4-BE49-F238E27FC236}">
                  <a16:creationId xmlns:a16="http://schemas.microsoft.com/office/drawing/2014/main" id="{A9434102-A4BA-4761-BE3F-C5612CDE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9434" y="1619170"/>
              <a:ext cx="148352" cy="148352"/>
            </a:xfrm>
            <a:prstGeom prst="rect">
              <a:avLst/>
            </a:prstGeom>
          </p:spPr>
        </p:pic>
        <p:pic>
          <p:nvPicPr>
            <p:cNvPr id="69" name="Graphic 15">
              <a:extLst>
                <a:ext uri="{FF2B5EF4-FFF2-40B4-BE49-F238E27FC236}">
                  <a16:creationId xmlns:a16="http://schemas.microsoft.com/office/drawing/2014/main" id="{35ABA02C-A6BD-45CF-B61C-AF924294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5289" y="1619170"/>
              <a:ext cx="148352" cy="148352"/>
            </a:xfrm>
            <a:prstGeom prst="rect">
              <a:avLst/>
            </a:prstGeom>
          </p:spPr>
        </p:pic>
        <p:pic>
          <p:nvPicPr>
            <p:cNvPr id="70" name="Graphic 15">
              <a:extLst>
                <a:ext uri="{FF2B5EF4-FFF2-40B4-BE49-F238E27FC236}">
                  <a16:creationId xmlns:a16="http://schemas.microsoft.com/office/drawing/2014/main" id="{863A6649-59C6-4953-B95F-BEAA86C1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43579" y="1619170"/>
              <a:ext cx="148352" cy="1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169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1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1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676497" cy="79112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개별 파일</a:t>
            </a:r>
            <a:r>
              <a:rPr lang="en-US" altLang="ko-KR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, </a:t>
            </a: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애플리케이션 및 데이터베이스 복구</a:t>
            </a:r>
            <a:endParaRPr lang="en-US" altLang="ko-KR" sz="3300" kern="0" dirty="0">
              <a:latin typeface="+mn-lt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5BA5-8F94-4DC0-B2AA-76E63CFA2CD9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개별 파일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애플리케이션 및 데이터베이스에 최적화된 복구를 제공하며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</a:p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손쉬운 개별 오브젝트 및 데이터베이스 복구 제공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52D1BB-0C18-4AC1-8002-5089EAE5947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8" y="1387757"/>
            <a:ext cx="2632751" cy="2367986"/>
          </a:xfrm>
          <a:prstGeom prst="rect">
            <a:avLst/>
          </a:prstGeom>
        </p:spPr>
      </p:pic>
      <p:pic>
        <p:nvPicPr>
          <p:cNvPr id="72" name="Picture 16">
            <a:extLst>
              <a:ext uri="{FF2B5EF4-FFF2-40B4-BE49-F238E27FC236}">
                <a16:creationId xmlns:a16="http://schemas.microsoft.com/office/drawing/2014/main" id="{C584E1FB-37A0-4CE4-B3AB-E013BFF2F98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9" t="-10234" r="27639" b="33283"/>
          <a:stretch/>
        </p:blipFill>
        <p:spPr>
          <a:xfrm>
            <a:off x="1102835" y="1261808"/>
            <a:ext cx="2700000" cy="2700000"/>
          </a:xfrm>
          <a:prstGeom prst="rect">
            <a:avLst/>
          </a:prstGeom>
        </p:spPr>
      </p:pic>
      <p:pic>
        <p:nvPicPr>
          <p:cNvPr id="73" name="Picture 9">
            <a:extLst>
              <a:ext uri="{FF2B5EF4-FFF2-40B4-BE49-F238E27FC236}">
                <a16:creationId xmlns:a16="http://schemas.microsoft.com/office/drawing/2014/main" id="{B8ACAD55-C4BF-4C62-8C94-628D5865693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32" r="34904" b="10355"/>
          <a:stretch/>
        </p:blipFill>
        <p:spPr>
          <a:xfrm>
            <a:off x="2121625" y="1878857"/>
            <a:ext cx="2632500" cy="2367900"/>
          </a:xfrm>
          <a:prstGeom prst="rect">
            <a:avLst/>
          </a:prstGeom>
        </p:spPr>
      </p:pic>
      <p:pic>
        <p:nvPicPr>
          <p:cNvPr id="74" name="Picture 10">
            <a:extLst>
              <a:ext uri="{FF2B5EF4-FFF2-40B4-BE49-F238E27FC236}">
                <a16:creationId xmlns:a16="http://schemas.microsoft.com/office/drawing/2014/main" id="{FA86607D-5260-4C7A-8C26-5BA20EDC86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70" b="36634"/>
          <a:stretch/>
        </p:blipFill>
        <p:spPr>
          <a:xfrm>
            <a:off x="3167903" y="2112764"/>
            <a:ext cx="2632500" cy="2367900"/>
          </a:xfrm>
          <a:prstGeom prst="rect">
            <a:avLst/>
          </a:prstGeom>
        </p:spPr>
      </p:pic>
      <p:pic>
        <p:nvPicPr>
          <p:cNvPr id="75" name="Picture 6">
            <a:extLst>
              <a:ext uri="{FF2B5EF4-FFF2-40B4-BE49-F238E27FC236}">
                <a16:creationId xmlns:a16="http://schemas.microsoft.com/office/drawing/2014/main" id="{F0402092-811B-4A21-8BE3-5F72D2CA0CC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2" b="36408"/>
          <a:stretch/>
        </p:blipFill>
        <p:spPr>
          <a:xfrm>
            <a:off x="4301970" y="2410532"/>
            <a:ext cx="2632500" cy="2367900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DD26905-4F48-45B7-87CE-79B69CC7B89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151931" y="2112764"/>
            <a:ext cx="2632500" cy="23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3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115-D5BC-41BE-85AB-0DEEB5985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ko-KR" altLang="en-US" kern="0" dirty="0">
                <a:latin typeface="+mn-lt"/>
                <a:ea typeface="+mn-ea"/>
                <a:cs typeface="Tahoma" panose="020B0604030504040204" pitchFamily="34" charset="0"/>
                <a:sym typeface="Arial"/>
              </a:rPr>
              <a:t>손쉬운 데이터 마이그레이션</a:t>
            </a:r>
            <a:endParaRPr lang="en-US" altLang="ko-KR" sz="3300" kern="0" dirty="0">
              <a:latin typeface="+mn-lt"/>
              <a:ea typeface="+mn-ea"/>
              <a:cs typeface="Tahoma" panose="020B0604030504040204" pitchFamily="34" charset="0"/>
              <a:sym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8F5BA5-8F94-4DC0-B2AA-76E63CFA2CD9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P2V, P2C, V2V, V2C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등 다양한 마이그레이션을 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GUI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에서 손쉽게 수행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C31CC4B-71AA-4CFB-B879-F1B9E39D6E3C}"/>
              </a:ext>
            </a:extLst>
          </p:cNvPr>
          <p:cNvGrpSpPr/>
          <p:nvPr/>
        </p:nvGrpSpPr>
        <p:grpSpPr>
          <a:xfrm>
            <a:off x="6006075" y="3897273"/>
            <a:ext cx="2454357" cy="763281"/>
            <a:chOff x="8008100" y="5196363"/>
            <a:chExt cx="3272476" cy="101770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6F2E3A-243E-4868-8433-8DA94D506735}"/>
                </a:ext>
              </a:extLst>
            </p:cNvPr>
            <p:cNvSpPr txBox="1"/>
            <p:nvPr/>
          </p:nvSpPr>
          <p:spPr>
            <a:xfrm>
              <a:off x="8008100" y="5813961"/>
              <a:ext cx="3272476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간소화된 관리</a:t>
              </a:r>
            </a:p>
          </p:txBody>
        </p:sp>
        <p:pic>
          <p:nvPicPr>
            <p:cNvPr id="24" name="Graphic 21">
              <a:extLst>
                <a:ext uri="{FF2B5EF4-FFF2-40B4-BE49-F238E27FC236}">
                  <a16:creationId xmlns:a16="http://schemas.microsoft.com/office/drawing/2014/main" id="{84FE2FB8-BDF0-408D-AE25-036B9B0A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03211" y="5196363"/>
              <a:ext cx="482255" cy="441603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98BB47C-4022-439A-B50B-3495105CE973}"/>
              </a:ext>
            </a:extLst>
          </p:cNvPr>
          <p:cNvGrpSpPr/>
          <p:nvPr/>
        </p:nvGrpSpPr>
        <p:grpSpPr>
          <a:xfrm>
            <a:off x="3460087" y="3854504"/>
            <a:ext cx="2214530" cy="784231"/>
            <a:chOff x="4613449" y="5139337"/>
            <a:chExt cx="2952706" cy="10456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DE535D-1B3C-42DD-9F8C-7E744F102A4C}"/>
                </a:ext>
              </a:extLst>
            </p:cNvPr>
            <p:cNvSpPr txBox="1"/>
            <p:nvPr/>
          </p:nvSpPr>
          <p:spPr>
            <a:xfrm>
              <a:off x="4613449" y="5738702"/>
              <a:ext cx="2952706" cy="4462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가용성</a:t>
              </a:r>
              <a:r>
                <a:rPr kumimoji="0" lang="ko-KR" altLang="en-US" sz="1575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 </a:t>
              </a: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유지</a:t>
              </a:r>
            </a:p>
          </p:txBody>
        </p:sp>
        <p:pic>
          <p:nvPicPr>
            <p:cNvPr id="25" name="Graphic 22">
              <a:extLst>
                <a:ext uri="{FF2B5EF4-FFF2-40B4-BE49-F238E27FC236}">
                  <a16:creationId xmlns:a16="http://schemas.microsoft.com/office/drawing/2014/main" id="{81A126C1-5A58-457F-BACA-F52AF9D89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13487" y="5139337"/>
              <a:ext cx="552630" cy="555657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2638179-949D-4BD9-9BD7-8D1C2AB64E87}"/>
              </a:ext>
            </a:extLst>
          </p:cNvPr>
          <p:cNvGrpSpPr/>
          <p:nvPr/>
        </p:nvGrpSpPr>
        <p:grpSpPr>
          <a:xfrm>
            <a:off x="814039" y="3858158"/>
            <a:ext cx="2124606" cy="784197"/>
            <a:chOff x="1085385" y="5144210"/>
            <a:chExt cx="2832808" cy="10455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FC7C9E-2CF4-47C8-B893-FE57BFA7CDBE}"/>
                </a:ext>
              </a:extLst>
            </p:cNvPr>
            <p:cNvSpPr txBox="1"/>
            <p:nvPr/>
          </p:nvSpPr>
          <p:spPr>
            <a:xfrm>
              <a:off x="1085385" y="5789696"/>
              <a:ext cx="2832808" cy="4001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데이터 손실 최소화</a:t>
              </a:r>
            </a:p>
          </p:txBody>
        </p:sp>
        <p:pic>
          <p:nvPicPr>
            <p:cNvPr id="26" name="Graphic 23">
              <a:extLst>
                <a:ext uri="{FF2B5EF4-FFF2-40B4-BE49-F238E27FC236}">
                  <a16:creationId xmlns:a16="http://schemas.microsoft.com/office/drawing/2014/main" id="{39C81AC5-78B3-407B-B465-71847182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2228835" y="5145698"/>
              <a:ext cx="545909" cy="542934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B18DA10A-EB93-46E9-8435-2174153EC358}"/>
              </a:ext>
            </a:extLst>
          </p:cNvPr>
          <p:cNvGrpSpPr/>
          <p:nvPr/>
        </p:nvGrpSpPr>
        <p:grpSpPr>
          <a:xfrm>
            <a:off x="827584" y="1542939"/>
            <a:ext cx="1256767" cy="979345"/>
            <a:chOff x="827584" y="1542939"/>
            <a:chExt cx="1256767" cy="979345"/>
          </a:xfrm>
        </p:grpSpPr>
        <p:sp>
          <p:nvSpPr>
            <p:cNvPr id="13" name="Rectangle 38">
              <a:extLst>
                <a:ext uri="{FF2B5EF4-FFF2-40B4-BE49-F238E27FC236}">
                  <a16:creationId xmlns:a16="http://schemas.microsoft.com/office/drawing/2014/main" id="{7532C696-38CD-4380-AC92-8AC2D6F0177B}"/>
                </a:ext>
              </a:extLst>
            </p:cNvPr>
            <p:cNvSpPr/>
            <p:nvPr/>
          </p:nvSpPr>
          <p:spPr>
            <a:xfrm>
              <a:off x="1152686" y="2222202"/>
              <a:ext cx="931665" cy="30008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685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물리 환경</a:t>
              </a:r>
            </a:p>
          </p:txBody>
        </p:sp>
        <p:pic>
          <p:nvPicPr>
            <p:cNvPr id="47" name="Graphic 19">
              <a:extLst>
                <a:ext uri="{FF2B5EF4-FFF2-40B4-BE49-F238E27FC236}">
                  <a16:creationId xmlns:a16="http://schemas.microsoft.com/office/drawing/2014/main" id="{C95B7F3E-B3D8-4993-8793-8448C7EDE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7584" y="2087621"/>
              <a:ext cx="337858" cy="337858"/>
            </a:xfrm>
            <a:prstGeom prst="rect">
              <a:avLst/>
            </a:prstGeom>
          </p:spPr>
        </p:pic>
        <p:pic>
          <p:nvPicPr>
            <p:cNvPr id="48" name="Graphic 20">
              <a:extLst>
                <a:ext uri="{FF2B5EF4-FFF2-40B4-BE49-F238E27FC236}">
                  <a16:creationId xmlns:a16="http://schemas.microsoft.com/office/drawing/2014/main" id="{666B2880-A33B-4696-81AD-9EF1F7527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8111" y="1607507"/>
              <a:ext cx="337858" cy="337858"/>
            </a:xfrm>
            <a:prstGeom prst="rect">
              <a:avLst/>
            </a:prstGeom>
          </p:spPr>
        </p:pic>
        <p:pic>
          <p:nvPicPr>
            <p:cNvPr id="38" name="Graphic 6">
              <a:extLst>
                <a:ext uri="{FF2B5EF4-FFF2-40B4-BE49-F238E27FC236}">
                  <a16:creationId xmlns:a16="http://schemas.microsoft.com/office/drawing/2014/main" id="{DDA03F9D-28EE-4E31-A4B2-1B72A275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55073" y="1542939"/>
              <a:ext cx="596891" cy="628307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EB280BD1-F957-4DBA-8F33-6F6B1BCD3E3A}"/>
              </a:ext>
            </a:extLst>
          </p:cNvPr>
          <p:cNvGrpSpPr/>
          <p:nvPr/>
        </p:nvGrpSpPr>
        <p:grpSpPr>
          <a:xfrm>
            <a:off x="5643200" y="1419622"/>
            <a:ext cx="2673216" cy="2106234"/>
            <a:chOff x="5643200" y="1419622"/>
            <a:chExt cx="2673216" cy="2106234"/>
          </a:xfrm>
        </p:grpSpPr>
        <p:sp>
          <p:nvSpPr>
            <p:cNvPr id="50" name="Google Shape;695;p86">
              <a:extLst>
                <a:ext uri="{FF2B5EF4-FFF2-40B4-BE49-F238E27FC236}">
                  <a16:creationId xmlns:a16="http://schemas.microsoft.com/office/drawing/2014/main" id="{6968753A-D8C0-4175-A5B8-E60F133B6DAC}"/>
                </a:ext>
              </a:extLst>
            </p:cNvPr>
            <p:cNvSpPr/>
            <p:nvPr/>
          </p:nvSpPr>
          <p:spPr>
            <a:xfrm>
              <a:off x="5643200" y="1419622"/>
              <a:ext cx="2673216" cy="2106234"/>
            </a:xfrm>
            <a:prstGeom prst="roundRect">
              <a:avLst>
                <a:gd name="adj" fmla="val 0"/>
              </a:avLst>
            </a:prstGeom>
            <a:noFill/>
            <a:ln w="12700" cap="flat" cmpd="sng">
              <a:solidFill>
                <a:srgbClr val="00E296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35717" tIns="17852" rIns="35717" bIns="17852" anchor="ctr" anchorCtr="0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417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  <a:sym typeface="Arial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375BD1FD-E6D3-41C5-8EDD-4622CE649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761408" y="2643513"/>
              <a:ext cx="790067" cy="761162"/>
            </a:xfrm>
            <a:prstGeom prst="rect">
              <a:avLst/>
            </a:prstGeom>
          </p:spPr>
        </p:pic>
        <p:pic>
          <p:nvPicPr>
            <p:cNvPr id="51" name="Graphic 46">
              <a:extLst>
                <a:ext uri="{FF2B5EF4-FFF2-40B4-BE49-F238E27FC236}">
                  <a16:creationId xmlns:a16="http://schemas.microsoft.com/office/drawing/2014/main" id="{378862CD-B8AB-417B-A907-671DDB8B9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449841" y="2643513"/>
              <a:ext cx="790067" cy="761162"/>
            </a:xfrm>
            <a:prstGeom prst="rect">
              <a:avLst/>
            </a:prstGeom>
          </p:spPr>
        </p:pic>
        <p:pic>
          <p:nvPicPr>
            <p:cNvPr id="52" name="Graphic 47">
              <a:extLst>
                <a:ext uri="{FF2B5EF4-FFF2-40B4-BE49-F238E27FC236}">
                  <a16:creationId xmlns:a16="http://schemas.microsoft.com/office/drawing/2014/main" id="{18ACF0FA-FC41-48F7-BD3F-F7E409402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633606" y="1571729"/>
              <a:ext cx="790067" cy="761162"/>
            </a:xfrm>
            <a:prstGeom prst="rect">
              <a:avLst/>
            </a:prstGeom>
          </p:spPr>
        </p:pic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id="{AF43E6BC-F2F6-4BC5-BC4C-0661168334B2}"/>
                </a:ext>
              </a:extLst>
            </p:cNvPr>
            <p:cNvGrpSpPr/>
            <p:nvPr/>
          </p:nvGrpSpPr>
          <p:grpSpPr>
            <a:xfrm>
              <a:off x="6012160" y="1707654"/>
              <a:ext cx="467307" cy="745848"/>
              <a:chOff x="6372200" y="1779662"/>
              <a:chExt cx="467307" cy="745848"/>
            </a:xfrm>
          </p:grpSpPr>
          <p:cxnSp>
            <p:nvCxnSpPr>
              <p:cNvPr id="16" name="Прямая со стрелкой 15">
                <a:extLst>
                  <a:ext uri="{FF2B5EF4-FFF2-40B4-BE49-F238E27FC236}">
                    <a16:creationId xmlns:a16="http://schemas.microsoft.com/office/drawing/2014/main" id="{B911AAEF-98F5-4CFE-A121-37441FEE02EB}"/>
                  </a:ext>
                </a:extLst>
              </p:cNvPr>
              <p:cNvCxnSpPr/>
              <p:nvPr/>
            </p:nvCxnSpPr>
            <p:spPr>
              <a:xfrm>
                <a:off x="6372200" y="1779662"/>
                <a:ext cx="467307" cy="0"/>
              </a:xfrm>
              <a:prstGeom prst="straightConnector1">
                <a:avLst/>
              </a:prstGeom>
              <a:ln w="12700">
                <a:solidFill>
                  <a:srgbClr val="93EB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Прямая соединительная линия 26">
                <a:extLst>
                  <a:ext uri="{FF2B5EF4-FFF2-40B4-BE49-F238E27FC236}">
                    <a16:creationId xmlns:a16="http://schemas.microsoft.com/office/drawing/2014/main" id="{8A071CDA-A62B-4EB1-AB72-0C9760A54054}"/>
                  </a:ext>
                </a:extLst>
              </p:cNvPr>
              <p:cNvCxnSpPr/>
              <p:nvPr/>
            </p:nvCxnSpPr>
            <p:spPr>
              <a:xfrm>
                <a:off x="6372200" y="1779662"/>
                <a:ext cx="0" cy="745848"/>
              </a:xfrm>
              <a:prstGeom prst="line">
                <a:avLst/>
              </a:prstGeom>
              <a:ln w="12700">
                <a:solidFill>
                  <a:srgbClr val="93EB2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C0931D30-E54A-456A-A707-56A98EAE7E4E}"/>
                </a:ext>
              </a:extLst>
            </p:cNvPr>
            <p:cNvGrpSpPr/>
            <p:nvPr/>
          </p:nvGrpSpPr>
          <p:grpSpPr>
            <a:xfrm flipH="1">
              <a:off x="7596336" y="1707654"/>
              <a:ext cx="467307" cy="745848"/>
              <a:chOff x="6372200" y="1779662"/>
              <a:chExt cx="467307" cy="745848"/>
            </a:xfrm>
          </p:grpSpPr>
          <p:cxnSp>
            <p:nvCxnSpPr>
              <p:cNvPr id="62" name="Прямая со стрелкой 61">
                <a:extLst>
                  <a:ext uri="{FF2B5EF4-FFF2-40B4-BE49-F238E27FC236}">
                    <a16:creationId xmlns:a16="http://schemas.microsoft.com/office/drawing/2014/main" id="{E7F0DE3E-2D41-497D-9505-C6A650292240}"/>
                  </a:ext>
                </a:extLst>
              </p:cNvPr>
              <p:cNvCxnSpPr/>
              <p:nvPr/>
            </p:nvCxnSpPr>
            <p:spPr>
              <a:xfrm>
                <a:off x="6372200" y="1779662"/>
                <a:ext cx="467307" cy="0"/>
              </a:xfrm>
              <a:prstGeom prst="straightConnector1">
                <a:avLst/>
              </a:prstGeom>
              <a:ln w="12700">
                <a:solidFill>
                  <a:srgbClr val="93EB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Прямая соединительная линия 62">
                <a:extLst>
                  <a:ext uri="{FF2B5EF4-FFF2-40B4-BE49-F238E27FC236}">
                    <a16:creationId xmlns:a16="http://schemas.microsoft.com/office/drawing/2014/main" id="{13754173-86B9-4BD3-A41C-10A576ED084E}"/>
                  </a:ext>
                </a:extLst>
              </p:cNvPr>
              <p:cNvCxnSpPr/>
              <p:nvPr/>
            </p:nvCxnSpPr>
            <p:spPr>
              <a:xfrm>
                <a:off x="6372200" y="1779662"/>
                <a:ext cx="0" cy="745848"/>
              </a:xfrm>
              <a:prstGeom prst="line">
                <a:avLst/>
              </a:prstGeom>
              <a:ln w="12700">
                <a:solidFill>
                  <a:srgbClr val="93EB2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Прямая со стрелкой 64">
              <a:extLst>
                <a:ext uri="{FF2B5EF4-FFF2-40B4-BE49-F238E27FC236}">
                  <a16:creationId xmlns:a16="http://schemas.microsoft.com/office/drawing/2014/main" id="{38386439-800B-4E93-9F55-5E3158D1E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2368" y="2931790"/>
              <a:ext cx="595345" cy="0"/>
            </a:xfrm>
            <a:prstGeom prst="straightConnector1">
              <a:avLst/>
            </a:prstGeom>
            <a:ln w="12700">
              <a:solidFill>
                <a:srgbClr val="93E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5F70900F-F996-49BA-A6DD-036852E319B7}"/>
              </a:ext>
            </a:extLst>
          </p:cNvPr>
          <p:cNvGrpSpPr/>
          <p:nvPr/>
        </p:nvGrpSpPr>
        <p:grpSpPr>
          <a:xfrm>
            <a:off x="1983260" y="1560367"/>
            <a:ext cx="3664421" cy="922565"/>
            <a:chOff x="1983260" y="1560367"/>
            <a:chExt cx="3664421" cy="922565"/>
          </a:xfrm>
        </p:grpSpPr>
        <p:sp>
          <p:nvSpPr>
            <p:cNvPr id="10" name="Rectangle 40">
              <a:extLst>
                <a:ext uri="{FF2B5EF4-FFF2-40B4-BE49-F238E27FC236}">
                  <a16:creationId xmlns:a16="http://schemas.microsoft.com/office/drawing/2014/main" id="{09E3CE4E-C69D-414E-82A9-1A31EF0B50A5}"/>
                </a:ext>
              </a:extLst>
            </p:cNvPr>
            <p:cNvSpPr/>
            <p:nvPr/>
          </p:nvSpPr>
          <p:spPr>
            <a:xfrm>
              <a:off x="4716016" y="2182850"/>
              <a:ext cx="931665" cy="30008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ctr" defTabSz="685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가상 환경</a:t>
              </a:r>
            </a:p>
          </p:txBody>
        </p:sp>
        <p:pic>
          <p:nvPicPr>
            <p:cNvPr id="40" name="Graphic 15">
              <a:extLst>
                <a:ext uri="{FF2B5EF4-FFF2-40B4-BE49-F238E27FC236}">
                  <a16:creationId xmlns:a16="http://schemas.microsoft.com/office/drawing/2014/main" id="{37927FAF-401D-464B-848D-C6A6483D8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880119" y="1560367"/>
              <a:ext cx="596891" cy="596891"/>
            </a:xfrm>
            <a:prstGeom prst="rect">
              <a:avLst/>
            </a:prstGeom>
          </p:spPr>
        </p:pic>
        <p:cxnSp>
          <p:nvCxnSpPr>
            <p:cNvPr id="67" name="Прямая со стрелкой 66">
              <a:extLst>
                <a:ext uri="{FF2B5EF4-FFF2-40B4-BE49-F238E27FC236}">
                  <a16:creationId xmlns:a16="http://schemas.microsoft.com/office/drawing/2014/main" id="{7B395202-EC6D-49FB-89DA-CC082EE8260B}"/>
                </a:ext>
              </a:extLst>
            </p:cNvPr>
            <p:cNvCxnSpPr>
              <a:cxnSpLocks/>
            </p:cNvCxnSpPr>
            <p:nvPr/>
          </p:nvCxnSpPr>
          <p:spPr>
            <a:xfrm>
              <a:off x="1983260" y="1776436"/>
              <a:ext cx="2751560" cy="0"/>
            </a:xfrm>
            <a:prstGeom prst="straightConnector1">
              <a:avLst/>
            </a:prstGeom>
            <a:ln w="12700">
              <a:solidFill>
                <a:srgbClr val="93E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09284020-5B32-4CB9-96F9-17D8815C2A21}"/>
              </a:ext>
            </a:extLst>
          </p:cNvPr>
          <p:cNvGrpSpPr/>
          <p:nvPr/>
        </p:nvGrpSpPr>
        <p:grpSpPr>
          <a:xfrm>
            <a:off x="1686737" y="2609710"/>
            <a:ext cx="2592699" cy="1034166"/>
            <a:chOff x="1686737" y="2609710"/>
            <a:chExt cx="2592699" cy="1034166"/>
          </a:xfrm>
        </p:grpSpPr>
        <p:sp>
          <p:nvSpPr>
            <p:cNvPr id="11" name="Rectangle 43">
              <a:extLst>
                <a:ext uri="{FF2B5EF4-FFF2-40B4-BE49-F238E27FC236}">
                  <a16:creationId xmlns:a16="http://schemas.microsoft.com/office/drawing/2014/main" id="{4DAE070C-AE20-4FBE-9625-17F5C62CB718}"/>
                </a:ext>
              </a:extLst>
            </p:cNvPr>
            <p:cNvSpPr/>
            <p:nvPr/>
          </p:nvSpPr>
          <p:spPr>
            <a:xfrm>
              <a:off x="3031048" y="3343794"/>
              <a:ext cx="877163" cy="30008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6857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클라우드</a:t>
              </a:r>
            </a:p>
          </p:txBody>
        </p:sp>
        <p:pic>
          <p:nvPicPr>
            <p:cNvPr id="41" name="Graphic 3">
              <a:extLst>
                <a:ext uri="{FF2B5EF4-FFF2-40B4-BE49-F238E27FC236}">
                  <a16:creationId xmlns:a16="http://schemas.microsoft.com/office/drawing/2014/main" id="{88B54E7C-13CF-4C47-9AB2-0ABD9DCC6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2578605" y="2984143"/>
              <a:ext cx="328205" cy="328205"/>
            </a:xfrm>
            <a:prstGeom prst="rect">
              <a:avLst/>
            </a:prstGeom>
          </p:spPr>
        </p:pic>
        <p:pic>
          <p:nvPicPr>
            <p:cNvPr id="42" name="Graphic 81">
              <a:extLst>
                <a:ext uri="{FF2B5EF4-FFF2-40B4-BE49-F238E27FC236}">
                  <a16:creationId xmlns:a16="http://schemas.microsoft.com/office/drawing/2014/main" id="{35E72D8C-9772-438D-8D64-DF6EB1D5F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951231" y="2981211"/>
              <a:ext cx="328205" cy="328205"/>
            </a:xfrm>
            <a:prstGeom prst="rect">
              <a:avLst/>
            </a:prstGeom>
          </p:spPr>
        </p:pic>
        <p:pic>
          <p:nvPicPr>
            <p:cNvPr id="37" name="Graphic 55">
              <a:extLst>
                <a:ext uri="{FF2B5EF4-FFF2-40B4-BE49-F238E27FC236}">
                  <a16:creationId xmlns:a16="http://schemas.microsoft.com/office/drawing/2014/main" id="{52C143B7-12E2-41DB-BC16-1B81554B0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002219" y="2811623"/>
              <a:ext cx="846783" cy="529239"/>
            </a:xfrm>
            <a:prstGeom prst="rect">
              <a:avLst/>
            </a:prstGeom>
          </p:spPr>
        </p:pic>
        <p:grpSp>
          <p:nvGrpSpPr>
            <p:cNvPr id="68" name="Группа 67">
              <a:extLst>
                <a:ext uri="{FF2B5EF4-FFF2-40B4-BE49-F238E27FC236}">
                  <a16:creationId xmlns:a16="http://schemas.microsoft.com/office/drawing/2014/main" id="{11758164-E630-4B5F-86E0-EE22309CA96E}"/>
                </a:ext>
              </a:extLst>
            </p:cNvPr>
            <p:cNvGrpSpPr/>
            <p:nvPr/>
          </p:nvGrpSpPr>
          <p:grpSpPr>
            <a:xfrm flipV="1">
              <a:off x="1686737" y="2609710"/>
              <a:ext cx="797031" cy="529239"/>
              <a:chOff x="6372200" y="1779662"/>
              <a:chExt cx="797031" cy="745848"/>
            </a:xfrm>
          </p:grpSpPr>
          <p:cxnSp>
            <p:nvCxnSpPr>
              <p:cNvPr id="69" name="Прямая со стрелкой 68">
                <a:extLst>
                  <a:ext uri="{FF2B5EF4-FFF2-40B4-BE49-F238E27FC236}">
                    <a16:creationId xmlns:a16="http://schemas.microsoft.com/office/drawing/2014/main" id="{B01FB0FE-6FC3-48A7-906C-37C4582E5C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72200" y="1779662"/>
                <a:ext cx="797031" cy="0"/>
              </a:xfrm>
              <a:prstGeom prst="straightConnector1">
                <a:avLst/>
              </a:prstGeom>
              <a:ln w="12700">
                <a:solidFill>
                  <a:srgbClr val="93EB2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Прямая соединительная линия 69">
                <a:extLst>
                  <a:ext uri="{FF2B5EF4-FFF2-40B4-BE49-F238E27FC236}">
                    <a16:creationId xmlns:a16="http://schemas.microsoft.com/office/drawing/2014/main" id="{9D5299B8-C567-4D6A-ADD6-C1EB94B5A517}"/>
                  </a:ext>
                </a:extLst>
              </p:cNvPr>
              <p:cNvCxnSpPr/>
              <p:nvPr/>
            </p:nvCxnSpPr>
            <p:spPr>
              <a:xfrm>
                <a:off x="6372200" y="1779662"/>
                <a:ext cx="0" cy="745848"/>
              </a:xfrm>
              <a:prstGeom prst="line">
                <a:avLst/>
              </a:prstGeom>
              <a:ln w="12700">
                <a:solidFill>
                  <a:srgbClr val="93EB20"/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Группа 70">
            <a:extLst>
              <a:ext uri="{FF2B5EF4-FFF2-40B4-BE49-F238E27FC236}">
                <a16:creationId xmlns:a16="http://schemas.microsoft.com/office/drawing/2014/main" id="{2780346D-8F03-4049-81D2-98A7AFD7B9B9}"/>
              </a:ext>
            </a:extLst>
          </p:cNvPr>
          <p:cNvGrpSpPr/>
          <p:nvPr/>
        </p:nvGrpSpPr>
        <p:grpSpPr>
          <a:xfrm flipH="1" flipV="1">
            <a:off x="4391979" y="2619023"/>
            <a:ext cx="797031" cy="529239"/>
            <a:chOff x="6372200" y="1779662"/>
            <a:chExt cx="797031" cy="745848"/>
          </a:xfrm>
        </p:grpSpPr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A8C9FA7B-0802-45A1-B685-0E8AB7D72E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72200" y="1779662"/>
              <a:ext cx="797031" cy="0"/>
            </a:xfrm>
            <a:prstGeom prst="straightConnector1">
              <a:avLst/>
            </a:prstGeom>
            <a:ln w="12700">
              <a:solidFill>
                <a:srgbClr val="93EB2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9CC13702-44CB-45FF-8539-F498ABD15DC6}"/>
                </a:ext>
              </a:extLst>
            </p:cNvPr>
            <p:cNvCxnSpPr/>
            <p:nvPr/>
          </p:nvCxnSpPr>
          <p:spPr>
            <a:xfrm>
              <a:off x="6372200" y="1779662"/>
              <a:ext cx="0" cy="745848"/>
            </a:xfrm>
            <a:prstGeom prst="line">
              <a:avLst/>
            </a:prstGeom>
            <a:ln w="12700">
              <a:solidFill>
                <a:srgbClr val="93EB2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142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33FE-4B8D-4961-B9C3-010F7DE8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dirty="0"/>
              <a:t>신규! 향상된 </a:t>
            </a:r>
            <a:r>
              <a:rPr lang="ko-KR" altLang="en-US" dirty="0"/>
              <a:t>고속의 </a:t>
            </a:r>
            <a:r>
              <a:rPr lang="ko-KR" dirty="0"/>
              <a:t>NAS 백업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B21B6-2743-4F46-89B2-E454825E0EEC}"/>
              </a:ext>
            </a:extLst>
          </p:cNvPr>
          <p:cNvSpPr txBox="1"/>
          <p:nvPr/>
        </p:nvSpPr>
        <p:spPr>
          <a:xfrm>
            <a:off x="1121477" y="1276301"/>
            <a:ext cx="764633" cy="276999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유연함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9F162-DEAC-42E0-BD9D-CCB1BE3AFCBC}"/>
              </a:ext>
            </a:extLst>
          </p:cNvPr>
          <p:cNvSpPr txBox="1"/>
          <p:nvPr/>
        </p:nvSpPr>
        <p:spPr>
          <a:xfrm>
            <a:off x="3456054" y="1276301"/>
            <a:ext cx="2231894" cy="276999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변경된 파일 추적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7E54B-BC30-4847-B82F-9E65C247EC4A}"/>
              </a:ext>
            </a:extLst>
          </p:cNvPr>
          <p:cNvSpPr txBox="1"/>
          <p:nvPr/>
        </p:nvSpPr>
        <p:spPr>
          <a:xfrm>
            <a:off x="6729509" y="1276301"/>
            <a:ext cx="1821397" cy="276999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스냅샷 친화적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EB388C2-7271-4BCD-AB5C-0DE0FAED5002}"/>
              </a:ext>
            </a:extLst>
          </p:cNvPr>
          <p:cNvGrpSpPr/>
          <p:nvPr/>
        </p:nvGrpSpPr>
        <p:grpSpPr>
          <a:xfrm>
            <a:off x="372224" y="2043513"/>
            <a:ext cx="2166869" cy="1664296"/>
            <a:chOff x="496298" y="2724684"/>
            <a:chExt cx="2889159" cy="22190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E5D24F-9B35-4B03-98C3-9BCF7C9BD2B8}"/>
                </a:ext>
              </a:extLst>
            </p:cNvPr>
            <p:cNvSpPr txBox="1"/>
            <p:nvPr/>
          </p:nvSpPr>
          <p:spPr>
            <a:xfrm>
              <a:off x="496298" y="2724684"/>
              <a:ext cx="2889159" cy="33094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SMB v1, 2, 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B6DDE7-FA59-4598-B812-A54CBAA6DD88}"/>
                </a:ext>
              </a:extLst>
            </p:cNvPr>
            <p:cNvSpPr txBox="1"/>
            <p:nvPr/>
          </p:nvSpPr>
          <p:spPr>
            <a:xfrm>
              <a:off x="496298" y="3354056"/>
              <a:ext cx="2889159" cy="33094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NFS v3, 4.1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730622-AA11-41FB-B4F3-236F86538B98}"/>
                </a:ext>
              </a:extLst>
            </p:cNvPr>
            <p:cNvSpPr txBox="1"/>
            <p:nvPr/>
          </p:nvSpPr>
          <p:spPr>
            <a:xfrm>
              <a:off x="496298" y="3983428"/>
              <a:ext cx="2889159" cy="33094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Windows </a:t>
              </a:r>
              <a:r>
                <a:rPr kumimoji="0" lang="ko-KR" altLang="en-US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파일 서버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41B46C-6E3A-4C65-B67B-5992C5CBCA34}"/>
                </a:ext>
              </a:extLst>
            </p:cNvPr>
            <p:cNvSpPr txBox="1"/>
            <p:nvPr/>
          </p:nvSpPr>
          <p:spPr>
            <a:xfrm>
              <a:off x="496298" y="4612800"/>
              <a:ext cx="2889159" cy="330945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Linux </a:t>
              </a:r>
              <a:r>
                <a:rPr kumimoji="0" lang="ko-KR" altLang="en-US" sz="1013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파일 서버</a:t>
              </a:r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12825E-AEDB-4374-85C6-A8A3F24ECF1E}"/>
              </a:ext>
            </a:extLst>
          </p:cNvPr>
          <p:cNvGraphicFramePr/>
          <p:nvPr/>
        </p:nvGraphicFramePr>
        <p:xfrm>
          <a:off x="3336472" y="1933889"/>
          <a:ext cx="2656115" cy="178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CD7C006-05D0-4FCF-972B-E74F5612E82B}"/>
              </a:ext>
            </a:extLst>
          </p:cNvPr>
          <p:cNvSpPr txBox="1"/>
          <p:nvPr/>
        </p:nvSpPr>
        <p:spPr>
          <a:xfrm>
            <a:off x="1022364" y="4404218"/>
            <a:ext cx="7154716" cy="276999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복구 옵션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전체 파일 공유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특정 시점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파일 수준 복구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9E94802-18C4-4839-B78A-9137C17FC9F4}"/>
              </a:ext>
            </a:extLst>
          </p:cNvPr>
          <p:cNvGrpSpPr/>
          <p:nvPr/>
        </p:nvGrpSpPr>
        <p:grpSpPr>
          <a:xfrm>
            <a:off x="6633715" y="2013748"/>
            <a:ext cx="2057400" cy="1233749"/>
            <a:chOff x="8844953" y="2684997"/>
            <a:chExt cx="2743200" cy="164499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5D96266-F26B-4736-8FF1-E4B16F810447}"/>
                </a:ext>
              </a:extLst>
            </p:cNvPr>
            <p:cNvGrpSpPr/>
            <p:nvPr/>
          </p:nvGrpSpPr>
          <p:grpSpPr>
            <a:xfrm>
              <a:off x="8844953" y="2684997"/>
              <a:ext cx="2743200" cy="370632"/>
              <a:chOff x="8844953" y="2684997"/>
              <a:chExt cx="2743200" cy="37063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26B596-9F2D-43EA-8D2E-59C4179C1F1E}"/>
                  </a:ext>
                </a:extLst>
              </p:cNvPr>
              <p:cNvSpPr txBox="1"/>
              <p:nvPr/>
            </p:nvSpPr>
            <p:spPr>
              <a:xfrm>
                <a:off x="9210713" y="2724684"/>
                <a:ext cx="2377440" cy="33094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13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파일 잠금 없음</a:t>
                </a:r>
              </a:p>
            </p:txBody>
          </p:sp>
          <p:pic>
            <p:nvPicPr>
              <p:cNvPr id="16" name="Graphic 15" descr="Unlock">
                <a:extLst>
                  <a:ext uri="{FF2B5EF4-FFF2-40B4-BE49-F238E27FC236}">
                    <a16:creationId xmlns:a16="http://schemas.microsoft.com/office/drawing/2014/main" id="{5B83EDFA-62E7-4439-978C-FE024AEBD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844953" y="2684997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22540D7-A73E-45D7-A46C-34548DD85F3F}"/>
                </a:ext>
              </a:extLst>
            </p:cNvPr>
            <p:cNvGrpSpPr/>
            <p:nvPr/>
          </p:nvGrpSpPr>
          <p:grpSpPr>
            <a:xfrm>
              <a:off x="8844953" y="3347341"/>
              <a:ext cx="2743200" cy="365760"/>
              <a:chOff x="8844953" y="3347341"/>
              <a:chExt cx="2743200" cy="36576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31F035-E295-43F4-B482-8EFD0F99EFED}"/>
                  </a:ext>
                </a:extLst>
              </p:cNvPr>
              <p:cNvSpPr txBox="1"/>
              <p:nvPr/>
            </p:nvSpPr>
            <p:spPr>
              <a:xfrm>
                <a:off x="9210713" y="3349801"/>
                <a:ext cx="2377440" cy="33094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13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특정 시점</a:t>
                </a:r>
              </a:p>
            </p:txBody>
          </p:sp>
          <p:pic>
            <p:nvPicPr>
              <p:cNvPr id="18" name="Graphic 17" descr="Stopwatch">
                <a:extLst>
                  <a:ext uri="{FF2B5EF4-FFF2-40B4-BE49-F238E27FC236}">
                    <a16:creationId xmlns:a16="http://schemas.microsoft.com/office/drawing/2014/main" id="{CD3F6A0F-7BF4-4415-9E1C-AEA99D2574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844953" y="3347341"/>
                <a:ext cx="365760" cy="36576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A7D33D-3579-4862-9AFA-709AC4C41647}"/>
                </a:ext>
              </a:extLst>
            </p:cNvPr>
            <p:cNvGrpSpPr/>
            <p:nvPr/>
          </p:nvGrpSpPr>
          <p:grpSpPr>
            <a:xfrm>
              <a:off x="8844953" y="3964235"/>
              <a:ext cx="2743200" cy="365760"/>
              <a:chOff x="8844953" y="3964235"/>
              <a:chExt cx="2743200" cy="36576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31CF9E-F588-4028-AC29-5189BE1EEAC1}"/>
                  </a:ext>
                </a:extLst>
              </p:cNvPr>
              <p:cNvSpPr txBox="1"/>
              <p:nvPr/>
            </p:nvSpPr>
            <p:spPr>
              <a:xfrm>
                <a:off x="9210713" y="3983428"/>
                <a:ext cx="2377440" cy="330945"/>
              </a:xfrm>
              <a:prstGeom prst="rect">
                <a:avLst/>
              </a:prstGeom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13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>
                        <a:lumMod val="95000"/>
                      </a:srgbClr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rPr>
                  <a:t>성능 오프로드</a:t>
                </a:r>
              </a:p>
            </p:txBody>
          </p:sp>
          <p:pic>
            <p:nvPicPr>
              <p:cNvPr id="20" name="Graphic 19" descr="Gauge">
                <a:extLst>
                  <a:ext uri="{FF2B5EF4-FFF2-40B4-BE49-F238E27FC236}">
                    <a16:creationId xmlns:a16="http://schemas.microsoft.com/office/drawing/2014/main" id="{8200AA18-2B18-4506-A58F-E3B2E0246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8844953" y="3964235"/>
                <a:ext cx="365760" cy="365760"/>
              </a:xfrm>
              <a:prstGeom prst="rect">
                <a:avLst/>
              </a:prstGeom>
            </p:spPr>
          </p:pic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6A1DC91D-D4D4-4B0F-9127-6611AFD720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9134" y="3247496"/>
            <a:ext cx="281178" cy="2811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58DEC7-73BB-4BEA-9B71-BF0CC1C557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8012" y="2876021"/>
            <a:ext cx="281178" cy="28117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9C8C8700-F5E1-451C-A3C4-31C1D7C4FD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19134" y="2500510"/>
            <a:ext cx="281178" cy="28117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3495626-FDD6-4F0C-A884-5B01D0229E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02903" y="2129153"/>
            <a:ext cx="281178" cy="28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28443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E14C44-9F95-4C82-8D7C-EF96B4713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/>
              <a:t>증분 성능의 예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D915B-18F8-41FA-921F-66623B01C225}"/>
              </a:ext>
            </a:extLst>
          </p:cNvPr>
          <p:cNvSpPr txBox="1"/>
          <p:nvPr/>
        </p:nvSpPr>
        <p:spPr>
          <a:xfrm>
            <a:off x="5786845" y="2006024"/>
            <a:ext cx="3098800" cy="1131079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요점</a:t>
            </a: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:</a:t>
            </a: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억 </a:t>
            </a: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백만게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파일 처리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39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분 </a:t>
            </a:r>
            <a:r>
              <a:rPr kumimoji="0" lang="ko-KR" altLang="en-US" sz="135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증분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백업 완료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175k 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파일 변경 처리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285750" marR="0" lvl="0" indent="-2857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18k </a:t>
            </a:r>
            <a:r>
              <a:rPr kumimoji="0" lang="ko-KR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새로운 폴더 처리</a:t>
            </a:r>
            <a:endParaRPr kumimoji="0" lang="en-US" altLang="ko-KR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2040DBFA-83A7-CD40-A5E6-840C7578A459}"/>
              </a:ext>
            </a:extLst>
          </p:cNvPr>
          <p:cNvGrpSpPr/>
          <p:nvPr/>
        </p:nvGrpSpPr>
        <p:grpSpPr>
          <a:xfrm>
            <a:off x="396424" y="1215580"/>
            <a:ext cx="5147126" cy="3516757"/>
            <a:chOff x="175097" y="1021242"/>
            <a:chExt cx="5529096" cy="37777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730730-8740-4E66-AA99-8B2AF9222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3"/>
            <a:stretch/>
          </p:blipFill>
          <p:spPr>
            <a:xfrm>
              <a:off x="175097" y="1021242"/>
              <a:ext cx="5529096" cy="3777737"/>
            </a:xfrm>
            <a:prstGeom prst="rect">
              <a:avLst/>
            </a:prstGeom>
          </p:spPr>
        </p:pic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AC711CBA-7045-794C-9168-B881F92E7B48}"/>
                </a:ext>
              </a:extLst>
            </p:cNvPr>
            <p:cNvGrpSpPr/>
            <p:nvPr/>
          </p:nvGrpSpPr>
          <p:grpSpPr>
            <a:xfrm>
              <a:off x="182323" y="1677947"/>
              <a:ext cx="4021509" cy="2493060"/>
              <a:chOff x="182323" y="1677947"/>
              <a:chExt cx="4021509" cy="24930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096CF9C-D5C9-418A-91DC-0D84DF42623A}"/>
                  </a:ext>
                </a:extLst>
              </p:cNvPr>
              <p:cNvSpPr/>
              <p:nvPr/>
            </p:nvSpPr>
            <p:spPr bwMode="auto">
              <a:xfrm>
                <a:off x="3112851" y="1677947"/>
                <a:ext cx="1090981" cy="138138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CCB2DF-A5A9-4866-B896-95AB57BA6906}"/>
                  </a:ext>
                </a:extLst>
              </p:cNvPr>
              <p:cNvSpPr/>
              <p:nvPr/>
            </p:nvSpPr>
            <p:spPr bwMode="auto">
              <a:xfrm>
                <a:off x="3112851" y="2042809"/>
                <a:ext cx="1090981" cy="138138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C45348-D0D5-433C-8B39-A58169C9E9C9}"/>
                  </a:ext>
                </a:extLst>
              </p:cNvPr>
              <p:cNvSpPr/>
              <p:nvPr/>
            </p:nvSpPr>
            <p:spPr bwMode="auto">
              <a:xfrm>
                <a:off x="182323" y="1677947"/>
                <a:ext cx="1090981" cy="138138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E2EFFB6-0AF3-4502-81BD-CF28F8A3B5E9}"/>
                  </a:ext>
                </a:extLst>
              </p:cNvPr>
              <p:cNvSpPr/>
              <p:nvPr/>
            </p:nvSpPr>
            <p:spPr bwMode="auto">
              <a:xfrm>
                <a:off x="1695855" y="4032869"/>
                <a:ext cx="1760707" cy="138138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844689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E5C5-1668-4A44-9405-3738A9A9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  <a:ea typeface="+mn-ea"/>
              </a:rPr>
              <a:t>고급 기능 </a:t>
            </a:r>
            <a:r>
              <a:rPr lang="en-US" dirty="0">
                <a:latin typeface="+mn-lt"/>
                <a:ea typeface="+mn-ea"/>
              </a:rPr>
              <a:t>- </a:t>
            </a:r>
            <a:r>
              <a:rPr lang="en-US" dirty="0" err="1">
                <a:latin typeface="+mn-lt"/>
                <a:ea typeface="+mn-ea"/>
              </a:rPr>
              <a:t>DataLabs</a:t>
            </a:r>
            <a:endParaRPr lang="en-US" dirty="0">
              <a:latin typeface="+mn-lt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3427B-44DD-4A13-95BA-B5C8BF02258D}"/>
              </a:ext>
            </a:extLst>
          </p:cNvPr>
          <p:cNvSpPr/>
          <p:nvPr/>
        </p:nvSpPr>
        <p:spPr>
          <a:xfrm>
            <a:off x="3550482" y="1708107"/>
            <a:ext cx="1827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6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rPr>
              <a:t>Features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679B644E-2BA8-4601-85EE-2766645FB03B}"/>
              </a:ext>
            </a:extLst>
          </p:cNvPr>
          <p:cNvGrpSpPr/>
          <p:nvPr/>
        </p:nvGrpSpPr>
        <p:grpSpPr>
          <a:xfrm>
            <a:off x="4758111" y="2355726"/>
            <a:ext cx="1883497" cy="1758850"/>
            <a:chOff x="4758111" y="2355726"/>
            <a:chExt cx="1883497" cy="17588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20EAC46-1572-4D5C-A8EF-CFDF18D49543}"/>
                </a:ext>
              </a:extLst>
            </p:cNvPr>
            <p:cNvSpPr/>
            <p:nvPr/>
          </p:nvSpPr>
          <p:spPr bwMode="auto">
            <a:xfrm>
              <a:off x="4758111" y="3291830"/>
              <a:ext cx="1883497" cy="822746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5991" tIns="0" rIns="35991" bIns="914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Staged Restore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br>
                <a: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(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GDPR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을 위한 특정 데이터 삭제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)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 </a:t>
              </a:r>
            </a:p>
          </p:txBody>
        </p:sp>
        <p:grpSp>
          <p:nvGrpSpPr>
            <p:cNvPr id="8" name="Graphic 28">
              <a:extLst>
                <a:ext uri="{FF2B5EF4-FFF2-40B4-BE49-F238E27FC236}">
                  <a16:creationId xmlns:a16="http://schemas.microsoft.com/office/drawing/2014/main" id="{90120556-A7E8-4477-BAF5-54D75580AB7C}"/>
                </a:ext>
              </a:extLst>
            </p:cNvPr>
            <p:cNvGrpSpPr/>
            <p:nvPr/>
          </p:nvGrpSpPr>
          <p:grpSpPr>
            <a:xfrm>
              <a:off x="5341323" y="2355726"/>
              <a:ext cx="717071" cy="717072"/>
              <a:chOff x="4286250" y="2286000"/>
              <a:chExt cx="571500" cy="57150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48FF520-2BE7-4067-B6FB-A2BF53094A52}"/>
                  </a:ext>
                </a:extLst>
              </p:cNvPr>
              <p:cNvSpPr/>
              <p:nvPr/>
            </p:nvSpPr>
            <p:spPr>
              <a:xfrm>
                <a:off x="4498939" y="2362200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384B8BFE-DAD9-4BDF-A6E6-838882D5C0DB}"/>
                  </a:ext>
                </a:extLst>
              </p:cNvPr>
              <p:cNvSpPr/>
              <p:nvPr/>
            </p:nvSpPr>
            <p:spPr>
              <a:xfrm>
                <a:off x="4499888" y="2428619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EC83E27-BF45-4A66-A082-678F1E48ED9E}"/>
                  </a:ext>
                </a:extLst>
              </p:cNvPr>
              <p:cNvSpPr/>
              <p:nvPr/>
            </p:nvSpPr>
            <p:spPr>
              <a:xfrm>
                <a:off x="4498939" y="2544378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168F895-4540-4C35-9952-6D7E6747A66E}"/>
                  </a:ext>
                </a:extLst>
              </p:cNvPr>
              <p:cNvSpPr/>
              <p:nvPr/>
            </p:nvSpPr>
            <p:spPr>
              <a:xfrm>
                <a:off x="4499888" y="2609850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78168A1-04E4-4230-B095-870BF24E7E86}"/>
                  </a:ext>
                </a:extLst>
              </p:cNvPr>
              <p:cNvSpPr/>
              <p:nvPr/>
            </p:nvSpPr>
            <p:spPr>
              <a:xfrm>
                <a:off x="4498939" y="2722763"/>
                <a:ext cx="314325" cy="9525"/>
              </a:xfrm>
              <a:custGeom>
                <a:avLst/>
                <a:gdLst>
                  <a:gd name="connsiteX0" fmla="*/ 320712 w 314325"/>
                  <a:gd name="connsiteY0" fmla="*/ 0 h 0"/>
                  <a:gd name="connsiteX1" fmla="*/ 0 w 3143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325">
                    <a:moveTo>
                      <a:pt x="320712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649DC8FB-728F-4EDE-A5C2-5D9FCD9F6372}"/>
                  </a:ext>
                </a:extLst>
              </p:cNvPr>
              <p:cNvSpPr/>
              <p:nvPr/>
            </p:nvSpPr>
            <p:spPr>
              <a:xfrm>
                <a:off x="4499888" y="2789183"/>
                <a:ext cx="200025" cy="9525"/>
              </a:xfrm>
              <a:custGeom>
                <a:avLst/>
                <a:gdLst>
                  <a:gd name="connsiteX0" fmla="*/ 205901 w 200025"/>
                  <a:gd name="connsiteY0" fmla="*/ 0 h 0"/>
                  <a:gd name="connsiteX1" fmla="*/ 0 w 20002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0025">
                    <a:moveTo>
                      <a:pt x="205901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4141799-403B-4E52-869E-1AF8CAA3C0B8}"/>
                  </a:ext>
                </a:extLst>
              </p:cNvPr>
              <p:cNvSpPr/>
              <p:nvPr/>
            </p:nvSpPr>
            <p:spPr>
              <a:xfrm>
                <a:off x="4324350" y="236694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D1003E7-BB4E-4EB9-A68E-D9041EB99356}"/>
                  </a:ext>
                </a:extLst>
              </p:cNvPr>
              <p:cNvSpPr/>
              <p:nvPr/>
            </p:nvSpPr>
            <p:spPr>
              <a:xfrm>
                <a:off x="4324350" y="2548175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BC869CD-457C-4845-B386-3A0BC057BDD4}"/>
                  </a:ext>
                </a:extLst>
              </p:cNvPr>
              <p:cNvSpPr/>
              <p:nvPr/>
            </p:nvSpPr>
            <p:spPr>
              <a:xfrm>
                <a:off x="4324350" y="2729404"/>
                <a:ext cx="85725" cy="47625"/>
              </a:xfrm>
              <a:custGeom>
                <a:avLst/>
                <a:gdLst>
                  <a:gd name="connsiteX0" fmla="*/ 0 w 85725"/>
                  <a:gd name="connsiteY0" fmla="*/ 20875 h 47625"/>
                  <a:gd name="connsiteX1" fmla="*/ 36056 w 85725"/>
                  <a:gd name="connsiteY1" fmla="*/ 56931 h 47625"/>
                  <a:gd name="connsiteX2" fmla="*/ 86345 w 85725"/>
                  <a:gd name="connsiteY2" fmla="*/ 0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725" h="47625">
                    <a:moveTo>
                      <a:pt x="0" y="20875"/>
                    </a:moveTo>
                    <a:lnTo>
                      <a:pt x="36056" y="56931"/>
                    </a:lnTo>
                    <a:lnTo>
                      <a:pt x="86345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F6E2A0EB-03F1-4904-994B-A2CFD288063B}"/>
              </a:ext>
            </a:extLst>
          </p:cNvPr>
          <p:cNvGrpSpPr/>
          <p:nvPr/>
        </p:nvGrpSpPr>
        <p:grpSpPr>
          <a:xfrm>
            <a:off x="6864967" y="2355726"/>
            <a:ext cx="1883497" cy="1758850"/>
            <a:chOff x="6864967" y="2355726"/>
            <a:chExt cx="1883497" cy="175885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4149B8A-860B-4FBC-B73C-07C2C693FB80}"/>
                </a:ext>
              </a:extLst>
            </p:cNvPr>
            <p:cNvSpPr/>
            <p:nvPr/>
          </p:nvSpPr>
          <p:spPr bwMode="auto">
            <a:xfrm>
              <a:off x="6864967" y="3291830"/>
              <a:ext cx="1883497" cy="822746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914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FF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Secure Restore</a:t>
              </a:r>
              <a:b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br>
                <a: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안전한 데이터 검색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) 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endParaRPr>
            </a:p>
          </p:txBody>
        </p:sp>
        <p:grpSp>
          <p:nvGrpSpPr>
            <p:cNvPr id="20" name="Graphic 22">
              <a:extLst>
                <a:ext uri="{FF2B5EF4-FFF2-40B4-BE49-F238E27FC236}">
                  <a16:creationId xmlns:a16="http://schemas.microsoft.com/office/drawing/2014/main" id="{9F9162F7-D607-4030-9B90-B200191C2B46}"/>
                </a:ext>
              </a:extLst>
            </p:cNvPr>
            <p:cNvGrpSpPr/>
            <p:nvPr/>
          </p:nvGrpSpPr>
          <p:grpSpPr>
            <a:xfrm>
              <a:off x="7480976" y="2355726"/>
              <a:ext cx="717071" cy="717072"/>
              <a:chOff x="3614552" y="3590193"/>
              <a:chExt cx="571500" cy="5715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038682EF-1E5A-4D09-9A6C-C2295C120A55}"/>
                  </a:ext>
                </a:extLst>
              </p:cNvPr>
              <p:cNvSpPr/>
              <p:nvPr/>
            </p:nvSpPr>
            <p:spPr>
              <a:xfrm>
                <a:off x="3709802" y="3618768"/>
                <a:ext cx="381000" cy="514350"/>
              </a:xfrm>
              <a:custGeom>
                <a:avLst/>
                <a:gdLst>
                  <a:gd name="connsiteX0" fmla="*/ 268028 w 381000"/>
                  <a:gd name="connsiteY0" fmla="*/ 0 h 514350"/>
                  <a:gd name="connsiteX1" fmla="*/ 247265 w 381000"/>
                  <a:gd name="connsiteY1" fmla="*/ 0 h 514350"/>
                  <a:gd name="connsiteX2" fmla="*/ 0 w 381000"/>
                  <a:gd name="connsiteY2" fmla="*/ 0 h 514350"/>
                  <a:gd name="connsiteX3" fmla="*/ 0 w 381000"/>
                  <a:gd name="connsiteY3" fmla="*/ 514350 h 514350"/>
                  <a:gd name="connsiteX4" fmla="*/ 385999 w 381000"/>
                  <a:gd name="connsiteY4" fmla="*/ 514350 h 514350"/>
                  <a:gd name="connsiteX5" fmla="*/ 385999 w 381000"/>
                  <a:gd name="connsiteY5" fmla="*/ 117026 h 514350"/>
                  <a:gd name="connsiteX6" fmla="*/ 268028 w 381000"/>
                  <a:gd name="connsiteY6" fmla="*/ 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1000" h="514350">
                    <a:moveTo>
                      <a:pt x="268028" y="0"/>
                    </a:moveTo>
                    <a:lnTo>
                      <a:pt x="247265" y="0"/>
                    </a:lnTo>
                    <a:lnTo>
                      <a:pt x="0" y="0"/>
                    </a:lnTo>
                    <a:lnTo>
                      <a:pt x="0" y="514350"/>
                    </a:lnTo>
                    <a:lnTo>
                      <a:pt x="385999" y="514350"/>
                    </a:lnTo>
                    <a:lnTo>
                      <a:pt x="385999" y="117026"/>
                    </a:lnTo>
                    <a:lnTo>
                      <a:pt x="268028" y="0"/>
                    </a:lnTo>
                    <a:close/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10B189A-F9D1-43DB-8E57-06D409F4B940}"/>
                  </a:ext>
                </a:extLst>
              </p:cNvPr>
              <p:cNvSpPr/>
              <p:nvPr/>
            </p:nvSpPr>
            <p:spPr>
              <a:xfrm>
                <a:off x="3980663" y="3623486"/>
                <a:ext cx="104775" cy="104775"/>
              </a:xfrm>
              <a:custGeom>
                <a:avLst/>
                <a:gdLst>
                  <a:gd name="connsiteX0" fmla="*/ 0 w 104775"/>
                  <a:gd name="connsiteY0" fmla="*/ 0 h 104775"/>
                  <a:gd name="connsiteX1" fmla="*/ 0 w 104775"/>
                  <a:gd name="connsiteY1" fmla="*/ 113252 h 104775"/>
                  <a:gd name="connsiteX2" fmla="*/ 113251 w 104775"/>
                  <a:gd name="connsiteY2" fmla="*/ 11325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104775">
                    <a:moveTo>
                      <a:pt x="0" y="0"/>
                    </a:moveTo>
                    <a:lnTo>
                      <a:pt x="0" y="113252"/>
                    </a:lnTo>
                    <a:lnTo>
                      <a:pt x="113251" y="113252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A866542-495F-4040-A173-D06058740D1F}"/>
                  </a:ext>
                </a:extLst>
              </p:cNvPr>
              <p:cNvSpPr/>
              <p:nvPr/>
            </p:nvSpPr>
            <p:spPr>
              <a:xfrm>
                <a:off x="3836266" y="3849045"/>
                <a:ext cx="123825" cy="161925"/>
              </a:xfrm>
              <a:custGeom>
                <a:avLst/>
                <a:gdLst>
                  <a:gd name="connsiteX0" fmla="*/ 64176 w 123825"/>
                  <a:gd name="connsiteY0" fmla="*/ 167990 h 161925"/>
                  <a:gd name="connsiteX1" fmla="*/ 128351 w 123825"/>
                  <a:gd name="connsiteY1" fmla="*/ 83995 h 161925"/>
                  <a:gd name="connsiteX2" fmla="*/ 64176 w 123825"/>
                  <a:gd name="connsiteY2" fmla="*/ 0 h 161925"/>
                  <a:gd name="connsiteX3" fmla="*/ 0 w 123825"/>
                  <a:gd name="connsiteY3" fmla="*/ 83995 h 161925"/>
                  <a:gd name="connsiteX4" fmla="*/ 64176 w 123825"/>
                  <a:gd name="connsiteY4" fmla="*/ 167990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61925">
                    <a:moveTo>
                      <a:pt x="64176" y="167990"/>
                    </a:moveTo>
                    <a:cubicBezTo>
                      <a:pt x="99619" y="167990"/>
                      <a:pt x="128351" y="130384"/>
                      <a:pt x="128351" y="83995"/>
                    </a:cubicBezTo>
                    <a:cubicBezTo>
                      <a:pt x="128351" y="37607"/>
                      <a:pt x="99619" y="0"/>
                      <a:pt x="64176" y="0"/>
                    </a:cubicBezTo>
                    <a:cubicBezTo>
                      <a:pt x="28732" y="0"/>
                      <a:pt x="0" y="37607"/>
                      <a:pt x="0" y="83995"/>
                    </a:cubicBezTo>
                    <a:cubicBezTo>
                      <a:pt x="0" y="130384"/>
                      <a:pt x="28732" y="167990"/>
                      <a:pt x="64176" y="167990"/>
                    </a:cubicBezTo>
                    <a:close/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881C0B0-4D89-416B-B6A2-7535D8DA0B4B}"/>
                  </a:ext>
                </a:extLst>
              </p:cNvPr>
              <p:cNvSpPr/>
              <p:nvPr/>
            </p:nvSpPr>
            <p:spPr>
              <a:xfrm>
                <a:off x="3851365" y="3881134"/>
                <a:ext cx="95250" cy="28575"/>
              </a:xfrm>
              <a:custGeom>
                <a:avLst/>
                <a:gdLst>
                  <a:gd name="connsiteX0" fmla="*/ 100039 w 95250"/>
                  <a:gd name="connsiteY0" fmla="*/ 0 h 28575"/>
                  <a:gd name="connsiteX1" fmla="*/ 50020 w 95250"/>
                  <a:gd name="connsiteY1" fmla="*/ 31145 h 28575"/>
                  <a:gd name="connsiteX2" fmla="*/ 0 w 95250"/>
                  <a:gd name="connsiteY2" fmla="*/ 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0" h="28575">
                    <a:moveTo>
                      <a:pt x="100039" y="0"/>
                    </a:moveTo>
                    <a:cubicBezTo>
                      <a:pt x="87770" y="18876"/>
                      <a:pt x="69838" y="31145"/>
                      <a:pt x="50020" y="31145"/>
                    </a:cubicBezTo>
                    <a:cubicBezTo>
                      <a:pt x="30200" y="31145"/>
                      <a:pt x="11325" y="18876"/>
                      <a:pt x="0" y="0"/>
                    </a:cubicBez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A4B6A7D-AD53-498D-B89B-78FBF859C470}"/>
                  </a:ext>
                </a:extLst>
              </p:cNvPr>
              <p:cNvSpPr/>
              <p:nvPr/>
            </p:nvSpPr>
            <p:spPr>
              <a:xfrm>
                <a:off x="3859861" y="3830172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819 w 19050"/>
                  <a:gd name="connsiteY1" fmla="*/ 1981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819" y="19819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61D8BB46-C020-46C3-8DF9-938FA24CC3C4}"/>
                  </a:ext>
                </a:extLst>
              </p:cNvPr>
              <p:cNvSpPr/>
              <p:nvPr/>
            </p:nvSpPr>
            <p:spPr>
              <a:xfrm>
                <a:off x="3917429" y="3830172"/>
                <a:ext cx="9525" cy="19050"/>
              </a:xfrm>
              <a:custGeom>
                <a:avLst/>
                <a:gdLst>
                  <a:gd name="connsiteX0" fmla="*/ 18875 w 9525"/>
                  <a:gd name="connsiteY0" fmla="*/ 0 h 19050"/>
                  <a:gd name="connsiteX1" fmla="*/ 0 w 9525"/>
                  <a:gd name="connsiteY1" fmla="*/ 1981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9050">
                    <a:moveTo>
                      <a:pt x="18875" y="0"/>
                    </a:moveTo>
                    <a:lnTo>
                      <a:pt x="0" y="19819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A6D8450-123B-42E3-B82C-3D233D69AFD5}"/>
                  </a:ext>
                </a:extLst>
              </p:cNvPr>
              <p:cNvSpPr/>
              <p:nvPr/>
            </p:nvSpPr>
            <p:spPr>
              <a:xfrm>
                <a:off x="3799459" y="3878302"/>
                <a:ext cx="38100" cy="9525"/>
              </a:xfrm>
              <a:custGeom>
                <a:avLst/>
                <a:gdLst>
                  <a:gd name="connsiteX0" fmla="*/ 40582 w 38100"/>
                  <a:gd name="connsiteY0" fmla="*/ 17931 h 9525"/>
                  <a:gd name="connsiteX1" fmla="*/ 0 w 381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9525">
                    <a:moveTo>
                      <a:pt x="40582" y="17931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13B4227-5955-4E82-A70B-53E756F3EC5C}"/>
                  </a:ext>
                </a:extLst>
              </p:cNvPr>
              <p:cNvSpPr/>
              <p:nvPr/>
            </p:nvSpPr>
            <p:spPr>
              <a:xfrm>
                <a:off x="3802292" y="3984004"/>
                <a:ext cx="38100" cy="9525"/>
              </a:xfrm>
              <a:custGeom>
                <a:avLst/>
                <a:gdLst>
                  <a:gd name="connsiteX0" fmla="*/ 40582 w 38100"/>
                  <a:gd name="connsiteY0" fmla="*/ 0 h 9525"/>
                  <a:gd name="connsiteX1" fmla="*/ 0 w 38100"/>
                  <a:gd name="connsiteY1" fmla="*/ 1793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9525">
                    <a:moveTo>
                      <a:pt x="40582" y="0"/>
                    </a:moveTo>
                    <a:lnTo>
                      <a:pt x="0" y="17931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4D8963E-C934-440E-861C-290E8C0126FC}"/>
                  </a:ext>
                </a:extLst>
              </p:cNvPr>
              <p:cNvSpPr/>
              <p:nvPr/>
            </p:nvSpPr>
            <p:spPr>
              <a:xfrm>
                <a:off x="3802292" y="3939647"/>
                <a:ext cx="28575" cy="9525"/>
              </a:xfrm>
              <a:custGeom>
                <a:avLst/>
                <a:gdLst>
                  <a:gd name="connsiteX0" fmla="*/ 29257 w 28575"/>
                  <a:gd name="connsiteY0" fmla="*/ 0 h 0"/>
                  <a:gd name="connsiteX1" fmla="*/ 0 w 2857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5">
                    <a:moveTo>
                      <a:pt x="29257" y="0"/>
                    </a:moveTo>
                    <a:lnTo>
                      <a:pt x="0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424B86F-4002-492B-ADEF-FE1101B13C13}"/>
                  </a:ext>
                </a:extLst>
              </p:cNvPr>
              <p:cNvSpPr/>
              <p:nvPr/>
            </p:nvSpPr>
            <p:spPr>
              <a:xfrm>
                <a:off x="3965561" y="3878302"/>
                <a:ext cx="38100" cy="9525"/>
              </a:xfrm>
              <a:custGeom>
                <a:avLst/>
                <a:gdLst>
                  <a:gd name="connsiteX0" fmla="*/ 0 w 38100"/>
                  <a:gd name="connsiteY0" fmla="*/ 17931 h 9525"/>
                  <a:gd name="connsiteX1" fmla="*/ 39638 w 381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9525">
                    <a:moveTo>
                      <a:pt x="0" y="17931"/>
                    </a:moveTo>
                    <a:lnTo>
                      <a:pt x="39638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88FA3F-BD61-48A7-93BC-0E9DD45D78A7}"/>
                  </a:ext>
                </a:extLst>
              </p:cNvPr>
              <p:cNvSpPr/>
              <p:nvPr/>
            </p:nvSpPr>
            <p:spPr>
              <a:xfrm>
                <a:off x="3962731" y="3984004"/>
                <a:ext cx="38100" cy="9525"/>
              </a:xfrm>
              <a:custGeom>
                <a:avLst/>
                <a:gdLst>
                  <a:gd name="connsiteX0" fmla="*/ 0 w 38100"/>
                  <a:gd name="connsiteY0" fmla="*/ 0 h 9525"/>
                  <a:gd name="connsiteX1" fmla="*/ 39638 w 38100"/>
                  <a:gd name="connsiteY1" fmla="*/ 1793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100" h="9525">
                    <a:moveTo>
                      <a:pt x="0" y="0"/>
                    </a:moveTo>
                    <a:lnTo>
                      <a:pt x="39638" y="17931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10E8A8B-229B-48F1-906B-446715FCC781}"/>
                  </a:ext>
                </a:extLst>
              </p:cNvPr>
              <p:cNvSpPr/>
              <p:nvPr/>
            </p:nvSpPr>
            <p:spPr>
              <a:xfrm>
                <a:off x="3974056" y="3939647"/>
                <a:ext cx="19050" cy="9525"/>
              </a:xfrm>
              <a:custGeom>
                <a:avLst/>
                <a:gdLst>
                  <a:gd name="connsiteX0" fmla="*/ 0 w 19050"/>
                  <a:gd name="connsiteY0" fmla="*/ 0 h 0"/>
                  <a:gd name="connsiteX1" fmla="*/ 28312 w 1905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50">
                    <a:moveTo>
                      <a:pt x="0" y="0"/>
                    </a:moveTo>
                    <a:lnTo>
                      <a:pt x="28312" y="0"/>
                    </a:lnTo>
                  </a:path>
                </a:pathLst>
              </a:custGeom>
              <a:noFill/>
              <a:ln w="22225" cap="rnd">
                <a:solidFill>
                  <a:srgbClr val="93EB2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68561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1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5F84098-A868-4ACC-A291-19138AE511AC}"/>
              </a:ext>
            </a:extLst>
          </p:cNvPr>
          <p:cNvSpPr txBox="1"/>
          <p:nvPr/>
        </p:nvSpPr>
        <p:spPr>
          <a:xfrm>
            <a:off x="359568" y="962571"/>
            <a:ext cx="8424863" cy="34409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사이버 위험을 줄이고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새로운 업그레이드 및 패치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, DevOps, DevTest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를 통한 비즈니스 가속화 및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규정 준수 위험을 완화함으로써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ctr" defTabSz="5145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사용자가 가용성과 보안을 유지하도록 설계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rgbClr val="93EB2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50C891A2-93CB-4ABA-933C-A53F9C9DC359}"/>
              </a:ext>
            </a:extLst>
          </p:cNvPr>
          <p:cNvGrpSpPr/>
          <p:nvPr/>
        </p:nvGrpSpPr>
        <p:grpSpPr>
          <a:xfrm>
            <a:off x="430247" y="2412722"/>
            <a:ext cx="2258256" cy="1887220"/>
            <a:chOff x="430247" y="2412722"/>
            <a:chExt cx="2258256" cy="188722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4252E80-62E9-4407-B65C-383D80A103D3}"/>
                </a:ext>
              </a:extLst>
            </p:cNvPr>
            <p:cNvSpPr/>
            <p:nvPr/>
          </p:nvSpPr>
          <p:spPr bwMode="auto">
            <a:xfrm>
              <a:off x="430247" y="3291830"/>
              <a:ext cx="2258256" cy="1008112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0" rIns="45708" bIns="914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On-Demand Sandbox 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br>
                <a:rPr kumimoji="0" lang="ru-RU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(DevOps, Test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를 </a:t>
              </a:r>
              <a:br>
                <a:rPr kumimoji="0" lang="ru-RU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</a:b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위한 가상 샌드박스 생성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46B97DD2-785D-4921-ADB6-FBEB2BF1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95535" y="2412722"/>
              <a:ext cx="727680" cy="739808"/>
            </a:xfrm>
            <a:prstGeom prst="rect">
              <a:avLst/>
            </a:prstGeom>
          </p:spPr>
        </p:pic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638ED5A9-F112-46F9-A4BA-A0C46D4B99D0}"/>
              </a:ext>
            </a:extLst>
          </p:cNvPr>
          <p:cNvGrpSpPr/>
          <p:nvPr/>
        </p:nvGrpSpPr>
        <p:grpSpPr>
          <a:xfrm>
            <a:off x="2749222" y="2417485"/>
            <a:ext cx="1883497" cy="1697091"/>
            <a:chOff x="2749222" y="2417485"/>
            <a:chExt cx="1883497" cy="169709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1C739953-4E13-4DFE-93A8-95AF79BBFB0F}"/>
                </a:ext>
              </a:extLst>
            </p:cNvPr>
            <p:cNvSpPr/>
            <p:nvPr/>
          </p:nvSpPr>
          <p:spPr bwMode="auto">
            <a:xfrm>
              <a:off x="2749222" y="3291830"/>
              <a:ext cx="1883497" cy="822746"/>
            </a:xfrm>
            <a:prstGeom prst="rect">
              <a:avLst/>
            </a:prstGeom>
            <a:noFill/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0" rIns="45708" bIns="914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93EB20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SureBackup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93EB20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endParaRPr>
            </a:p>
            <a:p>
              <a:pPr marL="0" marR="0" lvl="0" indent="0" algn="ctr" defTabSz="6858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>
                  <a:srgbClr val="FFFFFF"/>
                </a:buClr>
                <a:buSzPct val="90000"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백업 데이터 정합성 검증 및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DR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테스트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+mn-ea"/>
                  <a:cs typeface="Tahoma" panose="020B0604030504040204" pitchFamily="34" charset="0"/>
                </a:rPr>
                <a:t>)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+mn-ea"/>
                <a:cs typeface="Tahoma" panose="020B0604030504040204" pitchFamily="34" charset="0"/>
              </a:endParaRPr>
            </a:p>
          </p:txBody>
        </p:sp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148D9D4B-72BB-4E74-A102-AAE971394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27130" y="2417485"/>
              <a:ext cx="727680" cy="7276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24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957;p13">
            <a:extLst>
              <a:ext uri="{FF2B5EF4-FFF2-40B4-BE49-F238E27FC236}">
                <a16:creationId xmlns:a16="http://schemas.microsoft.com/office/drawing/2014/main" id="{1A3DA6ED-AE38-F046-AA46-460ED06B0B5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8776" y="912125"/>
            <a:ext cx="8425225" cy="36758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CCDCBB-BD4D-4383-93D9-4B1E6BBA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1107996"/>
          </a:xfrm>
        </p:spPr>
        <p:txBody>
          <a:bodyPr/>
          <a:lstStyle/>
          <a:p>
            <a:r>
              <a:rPr lang="en-US" altLang="ko-KR" dirty="0"/>
              <a:t>Nutanix Mine Dashboard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4121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AHV</a:t>
            </a:r>
            <a:r>
              <a:rPr lang="ko-KR" altLang="en-US" dirty="0"/>
              <a:t> 사용 지속적 증가</a:t>
            </a:r>
            <a:endParaRPr lang="en-US" altLang="ko-KR" dirty="0"/>
          </a:p>
        </p:txBody>
      </p:sp>
      <p:sp>
        <p:nvSpPr>
          <p:cNvPr id="55" name="Title 2">
            <a:extLst>
              <a:ext uri="{FF2B5EF4-FFF2-40B4-BE49-F238E27FC236}">
                <a16:creationId xmlns:a16="http://schemas.microsoft.com/office/drawing/2014/main" id="{BEB92C33-891B-4C88-A36A-ED3DF9F059AF}"/>
              </a:ext>
            </a:extLst>
          </p:cNvPr>
          <p:cNvSpPr txBox="1">
            <a:spLocks/>
          </p:cNvSpPr>
          <p:nvPr/>
        </p:nvSpPr>
        <p:spPr>
          <a:xfrm>
            <a:off x="389434" y="887950"/>
            <a:ext cx="3113422" cy="67710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marL="0" marR="0" lvl="0" indent="0" algn="ctr" defTabSz="68603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 w="3175">
                  <a:noFill/>
                </a:ln>
                <a:solidFill>
                  <a:srgbClr val="467D7D"/>
                </a:solidFill>
                <a:effectLst/>
                <a:uLnTx/>
                <a:uFillTx/>
                <a:latin typeface="Tahoma"/>
                <a:ea typeface="+mn-ea"/>
                <a:cs typeface="Arial" charset="0"/>
              </a:rPr>
              <a:t>Acropolis</a:t>
            </a:r>
            <a:endParaRPr kumimoji="0" lang="en-US" sz="4400" b="0" i="0" u="none" strike="noStrike" kern="1200" cap="none" spc="0" normalizeH="0" baseline="0" noProof="0" dirty="0">
              <a:ln w="3175"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+mn-ea"/>
              <a:cs typeface="Arial" charset="0"/>
            </a:endParaRPr>
          </a:p>
        </p:txBody>
      </p:sp>
      <p:sp>
        <p:nvSpPr>
          <p:cNvPr id="56" name="Rounded Rectangle 14">
            <a:extLst>
              <a:ext uri="{FF2B5EF4-FFF2-40B4-BE49-F238E27FC236}">
                <a16:creationId xmlns:a16="http://schemas.microsoft.com/office/drawing/2014/main" id="{63351E27-32A4-4EC5-BD95-85D690767DA7}"/>
              </a:ext>
            </a:extLst>
          </p:cNvPr>
          <p:cNvSpPr/>
          <p:nvPr/>
        </p:nvSpPr>
        <p:spPr bwMode="auto">
          <a:xfrm>
            <a:off x="389434" y="1685512"/>
            <a:ext cx="3113422" cy="697762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ounded Rectangle 17">
            <a:extLst>
              <a:ext uri="{FF2B5EF4-FFF2-40B4-BE49-F238E27FC236}">
                <a16:creationId xmlns:a16="http://schemas.microsoft.com/office/drawing/2014/main" id="{9B716E7D-6E28-42A1-8075-D632BB69AD77}"/>
              </a:ext>
            </a:extLst>
          </p:cNvPr>
          <p:cNvSpPr/>
          <p:nvPr/>
        </p:nvSpPr>
        <p:spPr bwMode="auto">
          <a:xfrm>
            <a:off x="389434" y="2477249"/>
            <a:ext cx="3113422" cy="697762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ounded Rectangle 18">
            <a:extLst>
              <a:ext uri="{FF2B5EF4-FFF2-40B4-BE49-F238E27FC236}">
                <a16:creationId xmlns:a16="http://schemas.microsoft.com/office/drawing/2014/main" id="{A4458CAE-050B-4F3B-A632-7F047545FD33}"/>
              </a:ext>
            </a:extLst>
          </p:cNvPr>
          <p:cNvSpPr/>
          <p:nvPr/>
        </p:nvSpPr>
        <p:spPr bwMode="auto">
          <a:xfrm>
            <a:off x="389434" y="3268986"/>
            <a:ext cx="3113422" cy="697762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ounded Rectangle 19">
            <a:extLst>
              <a:ext uri="{FF2B5EF4-FFF2-40B4-BE49-F238E27FC236}">
                <a16:creationId xmlns:a16="http://schemas.microsoft.com/office/drawing/2014/main" id="{E514D2AA-55B6-4D88-956D-F3AF9B43B595}"/>
              </a:ext>
            </a:extLst>
          </p:cNvPr>
          <p:cNvSpPr/>
          <p:nvPr/>
        </p:nvSpPr>
        <p:spPr bwMode="auto">
          <a:xfrm>
            <a:off x="389433" y="4060723"/>
            <a:ext cx="3113422" cy="697762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Rounded Rectangle 20">
            <a:extLst>
              <a:ext uri="{FF2B5EF4-FFF2-40B4-BE49-F238E27FC236}">
                <a16:creationId xmlns:a16="http://schemas.microsoft.com/office/drawing/2014/main" id="{67AFC249-D944-4AEC-8C63-CDE1BB47388E}"/>
              </a:ext>
            </a:extLst>
          </p:cNvPr>
          <p:cNvSpPr/>
          <p:nvPr/>
        </p:nvSpPr>
        <p:spPr bwMode="auto">
          <a:xfrm>
            <a:off x="281581" y="866847"/>
            <a:ext cx="3326781" cy="4002259"/>
          </a:xfrm>
          <a:prstGeom prst="roundRect">
            <a:avLst>
              <a:gd name="adj" fmla="val 3558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DBFBA01-9BEA-4D3A-850A-9FC064F19199}"/>
              </a:ext>
            </a:extLst>
          </p:cNvPr>
          <p:cNvSpPr txBox="1"/>
          <p:nvPr/>
        </p:nvSpPr>
        <p:spPr>
          <a:xfrm>
            <a:off x="1111460" y="4224938"/>
            <a:ext cx="166702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Storage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C4C11A-7A5B-43A2-B8F6-76B43968BD97}"/>
              </a:ext>
            </a:extLst>
          </p:cNvPr>
          <p:cNvSpPr txBox="1"/>
          <p:nvPr/>
        </p:nvSpPr>
        <p:spPr>
          <a:xfrm>
            <a:off x="1111460" y="3433201"/>
            <a:ext cx="1667022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Server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2BA249-322F-4608-91D0-16B968B7A46A}"/>
              </a:ext>
            </a:extLst>
          </p:cNvPr>
          <p:cNvSpPr txBox="1"/>
          <p:nvPr/>
        </p:nvSpPr>
        <p:spPr>
          <a:xfrm>
            <a:off x="1013042" y="2641464"/>
            <a:ext cx="1863857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Virtualization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1DA1D0-F341-415E-9142-8E8183DFAB35}"/>
              </a:ext>
            </a:extLst>
          </p:cNvPr>
          <p:cNvSpPr txBox="1"/>
          <p:nvPr/>
        </p:nvSpPr>
        <p:spPr>
          <a:xfrm>
            <a:off x="1013042" y="1858050"/>
            <a:ext cx="1863857" cy="3693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Networking</a:t>
            </a:r>
          </a:p>
        </p:txBody>
      </p:sp>
      <p:sp>
        <p:nvSpPr>
          <p:cNvPr id="65" name="Rectangle 1">
            <a:extLst>
              <a:ext uri="{FF2B5EF4-FFF2-40B4-BE49-F238E27FC236}">
                <a16:creationId xmlns:a16="http://schemas.microsoft.com/office/drawing/2014/main" id="{E181BCC0-BF38-4DA2-9660-5FCE3BFC8652}"/>
              </a:ext>
            </a:extLst>
          </p:cNvPr>
          <p:cNvSpPr/>
          <p:nvPr/>
        </p:nvSpPr>
        <p:spPr>
          <a:xfrm>
            <a:off x="3988191" y="1380489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Nutanix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와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Veeam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은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IT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에서 사용 가능한 모든 </a:t>
            </a:r>
            <a:r>
              <a:rPr kumimoji="0" lang="ko-KR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하이퍼</a:t>
            </a:r>
            <a:r>
              <a:rPr lang="ko-KR" altLang="en-US" sz="1600" kern="0" dirty="0" err="1">
                <a:solidFill>
                  <a:schemeClr val="bg1"/>
                </a:solidFill>
              </a:rPr>
              <a:t>바이저를</a:t>
            </a:r>
            <a:r>
              <a:rPr lang="ko-KR" altLang="en-US" sz="1600" kern="0" dirty="0">
                <a:solidFill>
                  <a:schemeClr val="bg1"/>
                </a:solidFill>
              </a:rPr>
              <a:t> 지원하고 있습니다</a:t>
            </a:r>
            <a:r>
              <a:rPr lang="en-US" altLang="ko-KR" sz="1600" kern="0" dirty="0">
                <a:solidFill>
                  <a:schemeClr val="bg1"/>
                </a:solidFill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6" name="Rounded Rectangle 12">
            <a:extLst>
              <a:ext uri="{FF2B5EF4-FFF2-40B4-BE49-F238E27FC236}">
                <a16:creationId xmlns:a16="http://schemas.microsoft.com/office/drawing/2014/main" id="{6AE0FB0A-8FD5-4BDA-97D0-280E45A6FA3E}"/>
              </a:ext>
            </a:extLst>
          </p:cNvPr>
          <p:cNvSpPr/>
          <p:nvPr/>
        </p:nvSpPr>
        <p:spPr bwMode="auto">
          <a:xfrm>
            <a:off x="5577781" y="2131910"/>
            <a:ext cx="1389888" cy="1386140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ounded Rectangle 13">
            <a:extLst>
              <a:ext uri="{FF2B5EF4-FFF2-40B4-BE49-F238E27FC236}">
                <a16:creationId xmlns:a16="http://schemas.microsoft.com/office/drawing/2014/main" id="{34870687-B3F4-4A72-92AA-966D6157CF01}"/>
              </a:ext>
            </a:extLst>
          </p:cNvPr>
          <p:cNvSpPr/>
          <p:nvPr/>
        </p:nvSpPr>
        <p:spPr bwMode="auto">
          <a:xfrm>
            <a:off x="4105362" y="2131910"/>
            <a:ext cx="1389888" cy="1386140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467D7D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467D7D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A8798A-4844-4606-A900-F7396382671F}"/>
              </a:ext>
            </a:extLst>
          </p:cNvPr>
          <p:cNvSpPr txBox="1"/>
          <p:nvPr/>
        </p:nvSpPr>
        <p:spPr>
          <a:xfrm>
            <a:off x="4105362" y="2532592"/>
            <a:ext cx="1389888" cy="584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VMware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vSphere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31CCED-8FC4-4AFF-A41E-479B72390CFD}"/>
              </a:ext>
            </a:extLst>
          </p:cNvPr>
          <p:cNvSpPr txBox="1"/>
          <p:nvPr/>
        </p:nvSpPr>
        <p:spPr>
          <a:xfrm>
            <a:off x="5577781" y="2532592"/>
            <a:ext cx="1389888" cy="584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Microsoft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67D7D"/>
                </a:solidFill>
                <a:effectLst/>
                <a:uLnTx/>
                <a:uFillTx/>
              </a:rPr>
              <a:t>Hyper-V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E57C49-FD68-4914-9425-8E42B7006B02}"/>
              </a:ext>
            </a:extLst>
          </p:cNvPr>
          <p:cNvSpPr txBox="1"/>
          <p:nvPr/>
        </p:nvSpPr>
        <p:spPr>
          <a:xfrm>
            <a:off x="7050200" y="2409480"/>
            <a:ext cx="1389888" cy="830997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Acropolis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Hypervisor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(AHV)</a:t>
            </a:r>
          </a:p>
        </p:txBody>
      </p:sp>
      <p:cxnSp>
        <p:nvCxnSpPr>
          <p:cNvPr id="73" name="Straight Connector 4">
            <a:extLst>
              <a:ext uri="{FF2B5EF4-FFF2-40B4-BE49-F238E27FC236}">
                <a16:creationId xmlns:a16="http://schemas.microsoft.com/office/drawing/2014/main" id="{33406C34-6817-4F46-A90D-AA48DC44EAC5}"/>
              </a:ext>
            </a:extLst>
          </p:cNvPr>
          <p:cNvCxnSpPr>
            <a:stCxn id="57" idx="3"/>
            <a:endCxn id="69" idx="1"/>
          </p:cNvCxnSpPr>
          <p:nvPr/>
        </p:nvCxnSpPr>
        <p:spPr>
          <a:xfrm flipV="1">
            <a:off x="3502856" y="2824980"/>
            <a:ext cx="602506" cy="1150"/>
          </a:xfrm>
          <a:prstGeom prst="line">
            <a:avLst/>
          </a:prstGeom>
          <a:noFill/>
          <a:ln w="38100" cap="flat" cmpd="sng" algn="ctr">
            <a:solidFill>
              <a:srgbClr val="467D7D"/>
            </a:solidFill>
            <a:prstDash val="solid"/>
          </a:ln>
          <a:effectLst/>
        </p:spPr>
      </p:cxnSp>
      <p:cxnSp>
        <p:nvCxnSpPr>
          <p:cNvPr id="74" name="Straight Connector 27">
            <a:extLst>
              <a:ext uri="{FF2B5EF4-FFF2-40B4-BE49-F238E27FC236}">
                <a16:creationId xmlns:a16="http://schemas.microsoft.com/office/drawing/2014/main" id="{7F21B43B-19EA-4602-BAE6-682E009592B2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5495250" y="2824980"/>
            <a:ext cx="82531" cy="0"/>
          </a:xfrm>
          <a:prstGeom prst="line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cxnSp>
        <p:nvCxnSpPr>
          <p:cNvPr id="75" name="Straight Connector 28">
            <a:extLst>
              <a:ext uri="{FF2B5EF4-FFF2-40B4-BE49-F238E27FC236}">
                <a16:creationId xmlns:a16="http://schemas.microsoft.com/office/drawing/2014/main" id="{6578EF12-8A43-44FA-B7F0-08B17307BC4C}"/>
              </a:ext>
            </a:extLst>
          </p:cNvPr>
          <p:cNvCxnSpPr>
            <a:cxnSpLocks/>
            <a:stCxn id="70" idx="3"/>
            <a:endCxn id="82" idx="1"/>
          </p:cNvCxnSpPr>
          <p:nvPr/>
        </p:nvCxnSpPr>
        <p:spPr>
          <a:xfrm>
            <a:off x="6967669" y="2824980"/>
            <a:ext cx="82531" cy="0"/>
          </a:xfrm>
          <a:prstGeom prst="line">
            <a:avLst/>
          </a:prstGeom>
          <a:noFill/>
          <a:ln w="38100" cap="flat" cmpd="sng" algn="ctr">
            <a:solidFill>
              <a:srgbClr val="FFFFFF">
                <a:lumMod val="85000"/>
              </a:srgbClr>
            </a:solidFill>
            <a:prstDash val="solid"/>
          </a:ln>
          <a:effectLst/>
        </p:spPr>
      </p:cxnSp>
      <p:sp>
        <p:nvSpPr>
          <p:cNvPr id="80" name="Rectangle 29">
            <a:extLst>
              <a:ext uri="{FF2B5EF4-FFF2-40B4-BE49-F238E27FC236}">
                <a16:creationId xmlns:a16="http://schemas.microsoft.com/office/drawing/2014/main" id="{5E81C8F4-6049-4B10-BB65-3B1836FD4ED8}"/>
              </a:ext>
            </a:extLst>
          </p:cNvPr>
          <p:cNvSpPr/>
          <p:nvPr/>
        </p:nvSpPr>
        <p:spPr>
          <a:xfrm>
            <a:off x="3988191" y="3748310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모든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Nutanix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솔루션은 </a:t>
            </a: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AHV </a:t>
            </a: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가상화를 포함하고 </a:t>
            </a:r>
            <a:r>
              <a:rPr lang="ko-KR" altLang="en-US" sz="1600" kern="0" dirty="0">
                <a:solidFill>
                  <a:schemeClr val="bg1"/>
                </a:solidFill>
              </a:rPr>
              <a:t>있습니다</a:t>
            </a:r>
            <a:r>
              <a:rPr lang="en-US" altLang="ko-KR" sz="1600" kern="0" dirty="0">
                <a:solidFill>
                  <a:schemeClr val="bg1"/>
                </a:solidFill>
              </a:rPr>
              <a:t>. – </a:t>
            </a:r>
            <a:r>
              <a:rPr lang="ko-KR" altLang="en-US" sz="1600" kern="0" dirty="0">
                <a:solidFill>
                  <a:schemeClr val="bg1"/>
                </a:solidFill>
              </a:rPr>
              <a:t>고성능</a:t>
            </a:r>
            <a:r>
              <a:rPr lang="en-US" altLang="ko-KR" sz="1600" kern="0" dirty="0">
                <a:solidFill>
                  <a:schemeClr val="bg1"/>
                </a:solidFill>
              </a:rPr>
              <a:t>, </a:t>
            </a:r>
            <a:r>
              <a:rPr lang="ko-KR" altLang="en-US" sz="1600" kern="0" dirty="0">
                <a:solidFill>
                  <a:schemeClr val="bg1"/>
                </a:solidFill>
              </a:rPr>
              <a:t>무료 가상화 라이선스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81" name="12-Point Star 30">
            <a:extLst>
              <a:ext uri="{FF2B5EF4-FFF2-40B4-BE49-F238E27FC236}">
                <a16:creationId xmlns:a16="http://schemas.microsoft.com/office/drawing/2014/main" id="{D4492460-0BFB-4CB4-8555-B3E5B95C7BED}"/>
              </a:ext>
            </a:extLst>
          </p:cNvPr>
          <p:cNvSpPr/>
          <p:nvPr/>
        </p:nvSpPr>
        <p:spPr bwMode="auto">
          <a:xfrm>
            <a:off x="7920111" y="1619469"/>
            <a:ext cx="1048043" cy="1048043"/>
          </a:xfrm>
          <a:prstGeom prst="star12">
            <a:avLst/>
          </a:prstGeom>
          <a:solidFill>
            <a:srgbClr val="27BEB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" name="Rounded Rectangle 15">
            <a:extLst>
              <a:ext uri="{FF2B5EF4-FFF2-40B4-BE49-F238E27FC236}">
                <a16:creationId xmlns:a16="http://schemas.microsoft.com/office/drawing/2014/main" id="{93DBCE57-5019-491C-BD54-AEAA472E9D6C}"/>
              </a:ext>
            </a:extLst>
          </p:cNvPr>
          <p:cNvSpPr/>
          <p:nvPr/>
        </p:nvSpPr>
        <p:spPr bwMode="auto">
          <a:xfrm>
            <a:off x="7050200" y="2131910"/>
            <a:ext cx="1389888" cy="1386140"/>
          </a:xfrm>
          <a:prstGeom prst="roundRect">
            <a:avLst>
              <a:gd name="adj" fmla="val 11626"/>
            </a:avLst>
          </a:prstGeom>
          <a:noFill/>
          <a:ln w="38100" cap="flat" cmpd="sng" algn="ctr">
            <a:solidFill>
              <a:srgbClr val="27BEBE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09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ECBC12D-4BDF-4E87-A6DD-7E29D527827C}"/>
              </a:ext>
            </a:extLst>
          </p:cNvPr>
          <p:cNvSpPr txBox="1"/>
          <p:nvPr/>
        </p:nvSpPr>
        <p:spPr>
          <a:xfrm>
            <a:off x="7934287" y="1866786"/>
            <a:ext cx="1019909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30%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adoption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09598889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E0CE0FC-02C5-40FB-95AB-CBF4628FC451}"/>
              </a:ext>
            </a:extLst>
          </p:cNvPr>
          <p:cNvSpPr txBox="1">
            <a:spLocks/>
          </p:cNvSpPr>
          <p:nvPr/>
        </p:nvSpPr>
        <p:spPr>
          <a:xfrm>
            <a:off x="367325" y="2156251"/>
            <a:ext cx="8409350" cy="830997"/>
          </a:xfrm>
          <a:prstGeom prst="rect">
            <a:avLst/>
          </a:prstGeom>
        </p:spPr>
        <p:txBody>
          <a:bodyPr/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000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sz="5400"/>
              <a:t>감사합니다.</a:t>
            </a:r>
          </a:p>
        </p:txBody>
      </p:sp>
    </p:spTree>
    <p:extLst>
      <p:ext uri="{BB962C8B-B14F-4D97-AF65-F5344CB8AC3E}">
        <p14:creationId xmlns:p14="http://schemas.microsoft.com/office/powerpoint/2010/main" val="46563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861774"/>
          </a:xfrm>
        </p:spPr>
        <p:txBody>
          <a:bodyPr/>
          <a:lstStyle/>
          <a:p>
            <a:pPr defTabSz="914400">
              <a:defRPr/>
            </a:pPr>
            <a:r>
              <a:rPr lang="en-US" altLang="ko-KR" dirty="0"/>
              <a:t>Veeam Backup &amp; Replication</a:t>
            </a:r>
            <a:br>
              <a:rPr lang="en-US" altLang="ko-KR" dirty="0">
                <a:solidFill>
                  <a:schemeClr val="bg1"/>
                </a:solidFill>
                <a:latin typeface="+mn-lt"/>
                <a:cs typeface="+mn-cs"/>
              </a:rPr>
            </a:br>
            <a:r>
              <a:rPr lang="en-US" altLang="ko-KR" sz="2000" dirty="0">
                <a:solidFill>
                  <a:schemeClr val="bg1"/>
                </a:solidFill>
                <a:latin typeface="+mn-lt"/>
                <a:cs typeface="+mn-cs"/>
              </a:rPr>
              <a:t>for Nutanix for AHV, vSphere &amp; Hyper-V </a:t>
            </a:r>
            <a:endParaRPr lang="en-US" altLang="ko-KR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167" name="Right Triangle 80">
            <a:extLst>
              <a:ext uri="{FF2B5EF4-FFF2-40B4-BE49-F238E27FC236}">
                <a16:creationId xmlns:a16="http://schemas.microsoft.com/office/drawing/2014/main" id="{D00C6486-9F72-4916-8DCE-A30A847001D3}"/>
              </a:ext>
            </a:extLst>
          </p:cNvPr>
          <p:cNvSpPr/>
          <p:nvPr/>
        </p:nvSpPr>
        <p:spPr bwMode="auto">
          <a:xfrm rot="12230942" flipH="1">
            <a:off x="3805290" y="1729771"/>
            <a:ext cx="868447" cy="1149253"/>
          </a:xfrm>
          <a:prstGeom prst="rtTriangle">
            <a:avLst/>
          </a:pr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E0DFDF"/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6934" tIns="53467" rIns="53467" bIns="1069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6892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5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68" name="Gerader Verbinder 65">
            <a:extLst>
              <a:ext uri="{FF2B5EF4-FFF2-40B4-BE49-F238E27FC236}">
                <a16:creationId xmlns:a16="http://schemas.microsoft.com/office/drawing/2014/main" id="{E04A7DB2-6430-4887-8CEE-C2161B3BAD7F}"/>
              </a:ext>
            </a:extLst>
          </p:cNvPr>
          <p:cNvCxnSpPr>
            <a:cxnSpLocks/>
          </p:cNvCxnSpPr>
          <p:nvPr/>
        </p:nvCxnSpPr>
        <p:spPr>
          <a:xfrm flipV="1">
            <a:off x="4156239" y="2182001"/>
            <a:ext cx="2765869" cy="2861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sp>
        <p:nvSpPr>
          <p:cNvPr id="169" name="Right Triangle 81">
            <a:extLst>
              <a:ext uri="{FF2B5EF4-FFF2-40B4-BE49-F238E27FC236}">
                <a16:creationId xmlns:a16="http://schemas.microsoft.com/office/drawing/2014/main" id="{9F5A0B40-6472-4095-B6E1-1AC4A8F2BDD8}"/>
              </a:ext>
            </a:extLst>
          </p:cNvPr>
          <p:cNvSpPr/>
          <p:nvPr/>
        </p:nvSpPr>
        <p:spPr bwMode="auto">
          <a:xfrm rot="18973227">
            <a:off x="2435965" y="1328438"/>
            <a:ext cx="882488" cy="862204"/>
          </a:xfrm>
          <a:prstGeom prst="rtTriangle">
            <a:avLst/>
          </a:pr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E0DFDF"/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6934" tIns="53467" rIns="53467" bIns="1069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6892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5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0" name="Right Triangle 187">
            <a:extLst>
              <a:ext uri="{FF2B5EF4-FFF2-40B4-BE49-F238E27FC236}">
                <a16:creationId xmlns:a16="http://schemas.microsoft.com/office/drawing/2014/main" id="{96E464A0-72A1-4422-B631-639FA34B2EDD}"/>
              </a:ext>
            </a:extLst>
          </p:cNvPr>
          <p:cNvSpPr/>
          <p:nvPr/>
        </p:nvSpPr>
        <p:spPr bwMode="auto">
          <a:xfrm rot="9369058">
            <a:off x="1087164" y="1742813"/>
            <a:ext cx="868447" cy="1149253"/>
          </a:xfrm>
          <a:prstGeom prst="rtTriangle">
            <a:avLst/>
          </a:prstGeom>
          <a:gradFill rotWithShape="1">
            <a:gsLst>
              <a:gs pos="0">
                <a:srgbClr val="FFFFFF">
                  <a:lumMod val="95000"/>
                </a:srgbClr>
              </a:gs>
              <a:gs pos="100000">
                <a:srgbClr val="E0DFDF"/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06934" tIns="53467" rIns="53467" bIns="1069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6892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05" b="0" i="0" u="none" strike="noStrike" kern="0" cap="none" spc="0" normalizeH="0" baseline="0" noProof="0" dirty="0" err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2" name="Textfeld 44">
            <a:extLst>
              <a:ext uri="{FF2B5EF4-FFF2-40B4-BE49-F238E27FC236}">
                <a16:creationId xmlns:a16="http://schemas.microsoft.com/office/drawing/2014/main" id="{6C8DE74F-9312-4EA7-820A-69704648BFDB}"/>
              </a:ext>
            </a:extLst>
          </p:cNvPr>
          <p:cNvSpPr txBox="1"/>
          <p:nvPr/>
        </p:nvSpPr>
        <p:spPr>
          <a:xfrm>
            <a:off x="7015017" y="1912233"/>
            <a:ext cx="1119980" cy="488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1935"/>
            <a:r>
              <a:rPr lang="en-US" sz="1286" dirty="0">
                <a:solidFill>
                  <a:schemeClr val="bg1"/>
                </a:solidFill>
                <a:ea typeface="ＭＳ Ｐゴシック" charset="0"/>
              </a:rPr>
              <a:t>Backup &amp;</a:t>
            </a:r>
          </a:p>
          <a:p>
            <a:pPr defTabSz="801935"/>
            <a:r>
              <a:rPr lang="en-US" sz="1286" dirty="0">
                <a:solidFill>
                  <a:schemeClr val="bg1"/>
                </a:solidFill>
                <a:ea typeface="ＭＳ Ｐゴシック" charset="0"/>
              </a:rPr>
              <a:t>Replication</a:t>
            </a:r>
          </a:p>
        </p:txBody>
      </p:sp>
      <p:sp>
        <p:nvSpPr>
          <p:cNvPr id="173" name="Textfeld 44">
            <a:extLst>
              <a:ext uri="{FF2B5EF4-FFF2-40B4-BE49-F238E27FC236}">
                <a16:creationId xmlns:a16="http://schemas.microsoft.com/office/drawing/2014/main" id="{CF29AD37-A546-4391-BC70-C1C0FFA8E240}"/>
              </a:ext>
            </a:extLst>
          </p:cNvPr>
          <p:cNvSpPr txBox="1"/>
          <p:nvPr/>
        </p:nvSpPr>
        <p:spPr>
          <a:xfrm>
            <a:off x="7210623" y="2873684"/>
            <a:ext cx="1313438" cy="29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1935"/>
            <a:r>
              <a:rPr lang="ko-KR" altLang="en-US" sz="1286" dirty="0">
                <a:solidFill>
                  <a:schemeClr val="bg1"/>
                </a:solidFill>
                <a:ea typeface="ＭＳ Ｐゴシック" charset="0"/>
              </a:rPr>
              <a:t>백업 저장소</a:t>
            </a:r>
            <a:endParaRPr lang="en-US" sz="1286" dirty="0">
              <a:solidFill>
                <a:schemeClr val="bg1"/>
              </a:solidFill>
              <a:ea typeface="ＭＳ Ｐゴシック" charset="0"/>
            </a:endParaRPr>
          </a:p>
        </p:txBody>
      </p:sp>
      <p:pic>
        <p:nvPicPr>
          <p:cNvPr id="175" name="Picture 192">
            <a:extLst>
              <a:ext uri="{FF2B5EF4-FFF2-40B4-BE49-F238E27FC236}">
                <a16:creationId xmlns:a16="http://schemas.microsoft.com/office/drawing/2014/main" id="{5F432DFF-C057-4B66-AC86-0737FD56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294" y="2373222"/>
            <a:ext cx="1438404" cy="119643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E76238E9-952F-47A1-9D77-3840E54C38DA}"/>
              </a:ext>
            </a:extLst>
          </p:cNvPr>
          <p:cNvSpPr txBox="1"/>
          <p:nvPr/>
        </p:nvSpPr>
        <p:spPr>
          <a:xfrm>
            <a:off x="3657535" y="2661618"/>
            <a:ext cx="1254722" cy="685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86" dirty="0">
                <a:solidFill>
                  <a:schemeClr val="bg1"/>
                </a:solidFill>
                <a:ea typeface="ＭＳ Ｐゴシック" charset="0"/>
              </a:rPr>
              <a:t>Nutanix Acropolis Cluster</a:t>
            </a:r>
          </a:p>
        </p:txBody>
      </p:sp>
      <p:grpSp>
        <p:nvGrpSpPr>
          <p:cNvPr id="177" name="Group 4">
            <a:extLst>
              <a:ext uri="{FF2B5EF4-FFF2-40B4-BE49-F238E27FC236}">
                <a16:creationId xmlns:a16="http://schemas.microsoft.com/office/drawing/2014/main" id="{B01FD997-1A65-4F2A-9BF6-A0C52E0CA3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60315" y="1284297"/>
            <a:ext cx="1303258" cy="751880"/>
            <a:chOff x="4625" y="898"/>
            <a:chExt cx="702" cy="405"/>
          </a:xfrm>
        </p:grpSpPr>
        <p:sp>
          <p:nvSpPr>
            <p:cNvPr id="178" name="AutoShape 3">
              <a:extLst>
                <a:ext uri="{FF2B5EF4-FFF2-40B4-BE49-F238E27FC236}">
                  <a16:creationId xmlns:a16="http://schemas.microsoft.com/office/drawing/2014/main" id="{0D30C65B-CC4C-4FD9-ADAA-A2CD2C504F7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25" y="898"/>
              <a:ext cx="702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Rectangle 196">
              <a:extLst>
                <a:ext uri="{FF2B5EF4-FFF2-40B4-BE49-F238E27FC236}">
                  <a16:creationId xmlns:a16="http://schemas.microsoft.com/office/drawing/2014/main" id="{789F2535-39BC-42F0-A87D-0ED69EDF4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1076"/>
              <a:ext cx="698" cy="216"/>
            </a:xfrm>
            <a:prstGeom prst="rect">
              <a:avLst/>
            </a:prstGeom>
            <a:solidFill>
              <a:srgbClr val="F69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5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</a:rPr>
                <a:t>   </a:t>
              </a:r>
              <a:endParaRPr kumimoji="0" 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Rectangle 197">
              <a:extLst>
                <a:ext uri="{FF2B5EF4-FFF2-40B4-BE49-F238E27FC236}">
                  <a16:creationId xmlns:a16="http://schemas.microsoft.com/office/drawing/2014/main" id="{C5038488-0917-414F-A84D-7BE9200E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1" name="Rectangle 198">
              <a:extLst>
                <a:ext uri="{FF2B5EF4-FFF2-40B4-BE49-F238E27FC236}">
                  <a16:creationId xmlns:a16="http://schemas.microsoft.com/office/drawing/2014/main" id="{5CFE50F0-0CF8-4003-9065-346326C71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2" name="Rectangle 199">
              <a:extLst>
                <a:ext uri="{FF2B5EF4-FFF2-40B4-BE49-F238E27FC236}">
                  <a16:creationId xmlns:a16="http://schemas.microsoft.com/office/drawing/2014/main" id="{EBB2B258-1B50-4921-8D6C-35597DFA0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83" name="Rectangle 200">
              <a:extLst>
                <a:ext uri="{FF2B5EF4-FFF2-40B4-BE49-F238E27FC236}">
                  <a16:creationId xmlns:a16="http://schemas.microsoft.com/office/drawing/2014/main" id="{57D806D9-57BA-4226-A2C5-43BC30F46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900"/>
              <a:ext cx="159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Freeform 11">
              <a:extLst>
                <a:ext uri="{FF2B5EF4-FFF2-40B4-BE49-F238E27FC236}">
                  <a16:creationId xmlns:a16="http://schemas.microsoft.com/office/drawing/2014/main" id="{28F1C628-AF5F-4201-B0D9-F69891BF3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" y="960"/>
              <a:ext cx="40" cy="43"/>
            </a:xfrm>
            <a:custGeom>
              <a:avLst/>
              <a:gdLst>
                <a:gd name="T0" fmla="*/ 6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7 w 19"/>
                <a:gd name="T7" fmla="*/ 8 h 20"/>
                <a:gd name="T8" fmla="*/ 9 w 19"/>
                <a:gd name="T9" fmla="*/ 16 h 20"/>
                <a:gd name="T10" fmla="*/ 9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6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12">
              <a:extLst>
                <a:ext uri="{FF2B5EF4-FFF2-40B4-BE49-F238E27FC236}">
                  <a16:creationId xmlns:a16="http://schemas.microsoft.com/office/drawing/2014/main" id="{9C90A8B8-69B9-4889-B152-F523F3B31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6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5 w 23"/>
                <a:gd name="T21" fmla="*/ 20 h 20"/>
                <a:gd name="T22" fmla="*/ 0 w 23"/>
                <a:gd name="T23" fmla="*/ 20 h 20"/>
                <a:gd name="T24" fmla="*/ 2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2 w 23"/>
                <a:gd name="T31" fmla="*/ 14 h 20"/>
                <a:gd name="T32" fmla="*/ 12 w 23"/>
                <a:gd name="T33" fmla="*/ 14 h 20"/>
                <a:gd name="T34" fmla="*/ 14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6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9"/>
                    <a:pt x="11" y="11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1"/>
                    <a:pt x="13" y="9"/>
                    <a:pt x="14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Rectangle 203">
              <a:extLst>
                <a:ext uri="{FF2B5EF4-FFF2-40B4-BE49-F238E27FC236}">
                  <a16:creationId xmlns:a16="http://schemas.microsoft.com/office/drawing/2014/main" id="{738B4DB9-C320-4FC9-8AB2-2F5016C715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" y="900"/>
              <a:ext cx="157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Freeform 14">
              <a:extLst>
                <a:ext uri="{FF2B5EF4-FFF2-40B4-BE49-F238E27FC236}">
                  <a16:creationId xmlns:a16="http://schemas.microsoft.com/office/drawing/2014/main" id="{BBBC4E0C-0497-4ACB-B254-8C3331B3D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960"/>
              <a:ext cx="38" cy="43"/>
            </a:xfrm>
            <a:custGeom>
              <a:avLst/>
              <a:gdLst>
                <a:gd name="T0" fmla="*/ 6 w 18"/>
                <a:gd name="T1" fmla="*/ 20 h 20"/>
                <a:gd name="T2" fmla="*/ 0 w 18"/>
                <a:gd name="T3" fmla="*/ 0 h 20"/>
                <a:gd name="T4" fmla="*/ 5 w 18"/>
                <a:gd name="T5" fmla="*/ 0 h 20"/>
                <a:gd name="T6" fmla="*/ 7 w 18"/>
                <a:gd name="T7" fmla="*/ 8 h 20"/>
                <a:gd name="T8" fmla="*/ 9 w 18"/>
                <a:gd name="T9" fmla="*/ 16 h 20"/>
                <a:gd name="T10" fmla="*/ 9 w 18"/>
                <a:gd name="T11" fmla="*/ 16 h 20"/>
                <a:gd name="T12" fmla="*/ 11 w 18"/>
                <a:gd name="T13" fmla="*/ 8 h 20"/>
                <a:gd name="T14" fmla="*/ 14 w 18"/>
                <a:gd name="T15" fmla="*/ 0 h 20"/>
                <a:gd name="T16" fmla="*/ 18 w 18"/>
                <a:gd name="T17" fmla="*/ 0 h 20"/>
                <a:gd name="T18" fmla="*/ 12 w 18"/>
                <a:gd name="T19" fmla="*/ 20 h 20"/>
                <a:gd name="T20" fmla="*/ 6 w 1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8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15">
              <a:extLst>
                <a:ext uri="{FF2B5EF4-FFF2-40B4-BE49-F238E27FC236}">
                  <a16:creationId xmlns:a16="http://schemas.microsoft.com/office/drawing/2014/main" id="{D7F0FDDB-5E5F-42E3-956E-3BC81D53D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5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4 w 23"/>
                <a:gd name="T21" fmla="*/ 20 h 20"/>
                <a:gd name="T22" fmla="*/ 0 w 23"/>
                <a:gd name="T23" fmla="*/ 20 h 20"/>
                <a:gd name="T24" fmla="*/ 1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1 w 23"/>
                <a:gd name="T31" fmla="*/ 14 h 20"/>
                <a:gd name="T32" fmla="*/ 11 w 23"/>
                <a:gd name="T33" fmla="*/ 14 h 20"/>
                <a:gd name="T34" fmla="*/ 13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3" y="9"/>
                    <a:pt x="13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Rectangle 206">
              <a:extLst>
                <a:ext uri="{FF2B5EF4-FFF2-40B4-BE49-F238E27FC236}">
                  <a16:creationId xmlns:a16="http://schemas.microsoft.com/office/drawing/2014/main" id="{2B33263B-105B-4EEF-8107-B3A0CDEFA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 17">
              <a:extLst>
                <a:ext uri="{FF2B5EF4-FFF2-40B4-BE49-F238E27FC236}">
                  <a16:creationId xmlns:a16="http://schemas.microsoft.com/office/drawing/2014/main" id="{7C11766F-0E58-459E-9FC3-D9C0FF34B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10 w 19"/>
                <a:gd name="T9" fmla="*/ 16 h 20"/>
                <a:gd name="T10" fmla="*/ 10 w 19"/>
                <a:gd name="T11" fmla="*/ 16 h 20"/>
                <a:gd name="T12" fmla="*/ 12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9" y="13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2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18">
              <a:extLst>
                <a:ext uri="{FF2B5EF4-FFF2-40B4-BE49-F238E27FC236}">
                  <a16:creationId xmlns:a16="http://schemas.microsoft.com/office/drawing/2014/main" id="{28A41673-2504-4787-A1A9-8E0019A6E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1" y="960"/>
              <a:ext cx="47" cy="43"/>
            </a:xfrm>
            <a:custGeom>
              <a:avLst/>
              <a:gdLst>
                <a:gd name="T0" fmla="*/ 18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3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5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8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8" y="12"/>
                  </a:moveTo>
                  <a:cubicBezTo>
                    <a:pt x="18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Rectangle 209">
              <a:extLst>
                <a:ext uri="{FF2B5EF4-FFF2-40B4-BE49-F238E27FC236}">
                  <a16:creationId xmlns:a16="http://schemas.microsoft.com/office/drawing/2014/main" id="{E7F5F071-4ED2-4CD7-B6DA-F9E85AE536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2B6D466C-D5AA-488B-82CA-E4BD003D9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9 w 19"/>
                <a:gd name="T9" fmla="*/ 16 h 20"/>
                <a:gd name="T10" fmla="*/ 10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 21">
              <a:extLst>
                <a:ext uri="{FF2B5EF4-FFF2-40B4-BE49-F238E27FC236}">
                  <a16:creationId xmlns:a16="http://schemas.microsoft.com/office/drawing/2014/main" id="{EC7305C9-8A3F-4676-A93C-2B25621A7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960"/>
              <a:ext cx="47" cy="43"/>
            </a:xfrm>
            <a:custGeom>
              <a:avLst/>
              <a:gdLst>
                <a:gd name="T0" fmla="*/ 17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2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4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7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7" y="12"/>
                  </a:moveTo>
                  <a:cubicBezTo>
                    <a:pt x="17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6"/>
                    <a:pt x="16" y="9"/>
                    <a:pt x="15" y="1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4" y="10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0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95" name="Group 4">
            <a:extLst>
              <a:ext uri="{FF2B5EF4-FFF2-40B4-BE49-F238E27FC236}">
                <a16:creationId xmlns:a16="http://schemas.microsoft.com/office/drawing/2014/main" id="{935C7F05-0967-4422-9C86-5527D6DC69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593253" y="1277686"/>
            <a:ext cx="1303258" cy="751880"/>
            <a:chOff x="4625" y="898"/>
            <a:chExt cx="702" cy="405"/>
          </a:xfrm>
        </p:grpSpPr>
        <p:sp>
          <p:nvSpPr>
            <p:cNvPr id="196" name="AutoShape 3">
              <a:extLst>
                <a:ext uri="{FF2B5EF4-FFF2-40B4-BE49-F238E27FC236}">
                  <a16:creationId xmlns:a16="http://schemas.microsoft.com/office/drawing/2014/main" id="{57653447-678C-4387-B9B7-FD1ED3E5E55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25" y="898"/>
              <a:ext cx="702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Rectangle 214">
              <a:extLst>
                <a:ext uri="{FF2B5EF4-FFF2-40B4-BE49-F238E27FC236}">
                  <a16:creationId xmlns:a16="http://schemas.microsoft.com/office/drawing/2014/main" id="{66632981-A912-4A54-9AD8-FACABDF29A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1076"/>
              <a:ext cx="698" cy="216"/>
            </a:xfrm>
            <a:prstGeom prst="rect">
              <a:avLst/>
            </a:prstGeom>
            <a:solidFill>
              <a:srgbClr val="F69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Hyper-V</a:t>
              </a:r>
            </a:p>
          </p:txBody>
        </p:sp>
        <p:sp>
          <p:nvSpPr>
            <p:cNvPr id="198" name="Rectangle 215">
              <a:extLst>
                <a:ext uri="{FF2B5EF4-FFF2-40B4-BE49-F238E27FC236}">
                  <a16:creationId xmlns:a16="http://schemas.microsoft.com/office/drawing/2014/main" id="{C0DDAEA7-1E03-42A6-BD05-4B0242FDA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199" name="Rectangle 216">
              <a:extLst>
                <a:ext uri="{FF2B5EF4-FFF2-40B4-BE49-F238E27FC236}">
                  <a16:creationId xmlns:a16="http://schemas.microsoft.com/office/drawing/2014/main" id="{FFCDA6D3-E268-4246-A278-1267358A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0" name="Rectangle 217">
              <a:extLst>
                <a:ext uri="{FF2B5EF4-FFF2-40B4-BE49-F238E27FC236}">
                  <a16:creationId xmlns:a16="http://schemas.microsoft.com/office/drawing/2014/main" id="{A4B241C5-5EBF-4F71-8026-069E5A9A0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01" name="Rectangle 218">
              <a:extLst>
                <a:ext uri="{FF2B5EF4-FFF2-40B4-BE49-F238E27FC236}">
                  <a16:creationId xmlns:a16="http://schemas.microsoft.com/office/drawing/2014/main" id="{CB21C06D-A9DA-4066-8C9F-E1E0569E0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900"/>
              <a:ext cx="159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24B40552-9F7D-430D-9231-467D2C80EE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" y="960"/>
              <a:ext cx="40" cy="43"/>
            </a:xfrm>
            <a:custGeom>
              <a:avLst/>
              <a:gdLst>
                <a:gd name="T0" fmla="*/ 6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7 w 19"/>
                <a:gd name="T7" fmla="*/ 8 h 20"/>
                <a:gd name="T8" fmla="*/ 9 w 19"/>
                <a:gd name="T9" fmla="*/ 16 h 20"/>
                <a:gd name="T10" fmla="*/ 9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6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52FC9B91-CB2A-473A-AC0C-811B1DF2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6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5 w 23"/>
                <a:gd name="T21" fmla="*/ 20 h 20"/>
                <a:gd name="T22" fmla="*/ 0 w 23"/>
                <a:gd name="T23" fmla="*/ 20 h 20"/>
                <a:gd name="T24" fmla="*/ 2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2 w 23"/>
                <a:gd name="T31" fmla="*/ 14 h 20"/>
                <a:gd name="T32" fmla="*/ 12 w 23"/>
                <a:gd name="T33" fmla="*/ 14 h 20"/>
                <a:gd name="T34" fmla="*/ 14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6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9"/>
                    <a:pt x="11" y="11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1"/>
                    <a:pt x="13" y="9"/>
                    <a:pt x="14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221">
              <a:extLst>
                <a:ext uri="{FF2B5EF4-FFF2-40B4-BE49-F238E27FC236}">
                  <a16:creationId xmlns:a16="http://schemas.microsoft.com/office/drawing/2014/main" id="{9009C379-849D-438F-AB5D-0E47935B4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" y="900"/>
              <a:ext cx="157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Freeform 14">
              <a:extLst>
                <a:ext uri="{FF2B5EF4-FFF2-40B4-BE49-F238E27FC236}">
                  <a16:creationId xmlns:a16="http://schemas.microsoft.com/office/drawing/2014/main" id="{055D9667-75CA-4639-8F1B-7A09A6C1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960"/>
              <a:ext cx="38" cy="43"/>
            </a:xfrm>
            <a:custGeom>
              <a:avLst/>
              <a:gdLst>
                <a:gd name="T0" fmla="*/ 6 w 18"/>
                <a:gd name="T1" fmla="*/ 20 h 20"/>
                <a:gd name="T2" fmla="*/ 0 w 18"/>
                <a:gd name="T3" fmla="*/ 0 h 20"/>
                <a:gd name="T4" fmla="*/ 5 w 18"/>
                <a:gd name="T5" fmla="*/ 0 h 20"/>
                <a:gd name="T6" fmla="*/ 7 w 18"/>
                <a:gd name="T7" fmla="*/ 8 h 20"/>
                <a:gd name="T8" fmla="*/ 9 w 18"/>
                <a:gd name="T9" fmla="*/ 16 h 20"/>
                <a:gd name="T10" fmla="*/ 9 w 18"/>
                <a:gd name="T11" fmla="*/ 16 h 20"/>
                <a:gd name="T12" fmla="*/ 11 w 18"/>
                <a:gd name="T13" fmla="*/ 8 h 20"/>
                <a:gd name="T14" fmla="*/ 14 w 18"/>
                <a:gd name="T15" fmla="*/ 0 h 20"/>
                <a:gd name="T16" fmla="*/ 18 w 18"/>
                <a:gd name="T17" fmla="*/ 0 h 20"/>
                <a:gd name="T18" fmla="*/ 12 w 18"/>
                <a:gd name="T19" fmla="*/ 20 h 20"/>
                <a:gd name="T20" fmla="*/ 6 w 1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8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Freeform 15">
              <a:extLst>
                <a:ext uri="{FF2B5EF4-FFF2-40B4-BE49-F238E27FC236}">
                  <a16:creationId xmlns:a16="http://schemas.microsoft.com/office/drawing/2014/main" id="{B7AE28BF-1E26-4B52-9427-AA59F8537A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5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4 w 23"/>
                <a:gd name="T21" fmla="*/ 20 h 20"/>
                <a:gd name="T22" fmla="*/ 0 w 23"/>
                <a:gd name="T23" fmla="*/ 20 h 20"/>
                <a:gd name="T24" fmla="*/ 1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1 w 23"/>
                <a:gd name="T31" fmla="*/ 14 h 20"/>
                <a:gd name="T32" fmla="*/ 11 w 23"/>
                <a:gd name="T33" fmla="*/ 14 h 20"/>
                <a:gd name="T34" fmla="*/ 13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3" y="9"/>
                    <a:pt x="13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Rectangle 224">
              <a:extLst>
                <a:ext uri="{FF2B5EF4-FFF2-40B4-BE49-F238E27FC236}">
                  <a16:creationId xmlns:a16="http://schemas.microsoft.com/office/drawing/2014/main" id="{85F6680B-6B76-44F0-90E5-3988C9156A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Freeform 17">
              <a:extLst>
                <a:ext uri="{FF2B5EF4-FFF2-40B4-BE49-F238E27FC236}">
                  <a16:creationId xmlns:a16="http://schemas.microsoft.com/office/drawing/2014/main" id="{E9BCEF1C-F012-44FA-A9F3-2C5FA80B0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10 w 19"/>
                <a:gd name="T9" fmla="*/ 16 h 20"/>
                <a:gd name="T10" fmla="*/ 10 w 19"/>
                <a:gd name="T11" fmla="*/ 16 h 20"/>
                <a:gd name="T12" fmla="*/ 12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9" y="13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2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Freeform 18">
              <a:extLst>
                <a:ext uri="{FF2B5EF4-FFF2-40B4-BE49-F238E27FC236}">
                  <a16:creationId xmlns:a16="http://schemas.microsoft.com/office/drawing/2014/main" id="{7949DF27-60F1-4D77-B757-9B39DB47E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1" y="960"/>
              <a:ext cx="47" cy="43"/>
            </a:xfrm>
            <a:custGeom>
              <a:avLst/>
              <a:gdLst>
                <a:gd name="T0" fmla="*/ 18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3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5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8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8" y="12"/>
                  </a:moveTo>
                  <a:cubicBezTo>
                    <a:pt x="18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Rectangle 227">
              <a:extLst>
                <a:ext uri="{FF2B5EF4-FFF2-40B4-BE49-F238E27FC236}">
                  <a16:creationId xmlns:a16="http://schemas.microsoft.com/office/drawing/2014/main" id="{36030761-DEE3-40B6-A278-8DB6594AE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Freeform 20">
              <a:extLst>
                <a:ext uri="{FF2B5EF4-FFF2-40B4-BE49-F238E27FC236}">
                  <a16:creationId xmlns:a16="http://schemas.microsoft.com/office/drawing/2014/main" id="{F8B1552E-4D1C-4856-87EB-77D395619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9 w 19"/>
                <a:gd name="T9" fmla="*/ 16 h 20"/>
                <a:gd name="T10" fmla="*/ 10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875EBB6F-F773-47D8-A5BD-3D538FC7D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960"/>
              <a:ext cx="47" cy="43"/>
            </a:xfrm>
            <a:custGeom>
              <a:avLst/>
              <a:gdLst>
                <a:gd name="T0" fmla="*/ 17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2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4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7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7" y="12"/>
                  </a:moveTo>
                  <a:cubicBezTo>
                    <a:pt x="17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6"/>
                    <a:pt x="16" y="9"/>
                    <a:pt x="15" y="1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4" y="10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0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13" name="Gerader Verbinder 63">
            <a:extLst>
              <a:ext uri="{FF2B5EF4-FFF2-40B4-BE49-F238E27FC236}">
                <a16:creationId xmlns:a16="http://schemas.microsoft.com/office/drawing/2014/main" id="{A656ACC6-53EC-4215-8D29-AE8A3C2C89EE}"/>
              </a:ext>
            </a:extLst>
          </p:cNvPr>
          <p:cNvCxnSpPr>
            <a:cxnSpLocks/>
          </p:cNvCxnSpPr>
          <p:nvPr/>
        </p:nvCxnSpPr>
        <p:spPr>
          <a:xfrm>
            <a:off x="1339511" y="2229685"/>
            <a:ext cx="5153672" cy="25678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cxnSp>
        <p:nvCxnSpPr>
          <p:cNvPr id="214" name="Gerader Verbinder 65">
            <a:extLst>
              <a:ext uri="{FF2B5EF4-FFF2-40B4-BE49-F238E27FC236}">
                <a16:creationId xmlns:a16="http://schemas.microsoft.com/office/drawing/2014/main" id="{F70C949F-3444-488F-8B05-185F318E4F38}"/>
              </a:ext>
            </a:extLst>
          </p:cNvPr>
          <p:cNvCxnSpPr>
            <a:cxnSpLocks/>
          </p:cNvCxnSpPr>
          <p:nvPr/>
        </p:nvCxnSpPr>
        <p:spPr>
          <a:xfrm>
            <a:off x="2860261" y="2218681"/>
            <a:ext cx="3754082" cy="0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pic>
        <p:nvPicPr>
          <p:cNvPr id="215" name="Grafik 56">
            <a:extLst>
              <a:ext uri="{FF2B5EF4-FFF2-40B4-BE49-F238E27FC236}">
                <a16:creationId xmlns:a16="http://schemas.microsoft.com/office/drawing/2014/main" id="{F4A26B0F-D75B-4918-8C35-25BB5D3924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24" y="2017308"/>
            <a:ext cx="761622" cy="733595"/>
          </a:xfrm>
          <a:prstGeom prst="rect">
            <a:avLst/>
          </a:prstGeom>
        </p:spPr>
      </p:pic>
      <p:sp>
        <p:nvSpPr>
          <p:cNvPr id="216" name="Rectangle 9">
            <a:extLst>
              <a:ext uri="{FF2B5EF4-FFF2-40B4-BE49-F238E27FC236}">
                <a16:creationId xmlns:a16="http://schemas.microsoft.com/office/drawing/2014/main" id="{8CFCFBA1-B8ED-4BAD-933C-50AFE0C78B3C}"/>
              </a:ext>
            </a:extLst>
          </p:cNvPr>
          <p:cNvSpPr/>
          <p:nvPr/>
        </p:nvSpPr>
        <p:spPr>
          <a:xfrm>
            <a:off x="2377424" y="1659588"/>
            <a:ext cx="777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vSphere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grpSp>
        <p:nvGrpSpPr>
          <p:cNvPr id="217" name="Group 4">
            <a:extLst>
              <a:ext uri="{FF2B5EF4-FFF2-40B4-BE49-F238E27FC236}">
                <a16:creationId xmlns:a16="http://schemas.microsoft.com/office/drawing/2014/main" id="{629CB90C-40A4-47F2-A768-15E0CF8CD77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5729" y="1291587"/>
            <a:ext cx="1303258" cy="751880"/>
            <a:chOff x="4625" y="898"/>
            <a:chExt cx="702" cy="405"/>
          </a:xfrm>
        </p:grpSpPr>
        <p:sp>
          <p:nvSpPr>
            <p:cNvPr id="218" name="AutoShape 3">
              <a:extLst>
                <a:ext uri="{FF2B5EF4-FFF2-40B4-BE49-F238E27FC236}">
                  <a16:creationId xmlns:a16="http://schemas.microsoft.com/office/drawing/2014/main" id="{02049E51-ECA7-4F52-A89A-F6B0D0C19AD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625" y="898"/>
              <a:ext cx="702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ectangle 61">
              <a:extLst>
                <a:ext uri="{FF2B5EF4-FFF2-40B4-BE49-F238E27FC236}">
                  <a16:creationId xmlns:a16="http://schemas.microsoft.com/office/drawing/2014/main" id="{571640CF-574A-4078-AE1D-EB4516098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1076"/>
              <a:ext cx="698" cy="216"/>
            </a:xfrm>
            <a:prstGeom prst="rect">
              <a:avLst/>
            </a:prstGeom>
            <a:solidFill>
              <a:srgbClr val="F693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AHV</a:t>
              </a:r>
            </a:p>
          </p:txBody>
        </p:sp>
        <p:sp>
          <p:nvSpPr>
            <p:cNvPr id="220" name="Rectangle 62">
              <a:extLst>
                <a:ext uri="{FF2B5EF4-FFF2-40B4-BE49-F238E27FC236}">
                  <a16:creationId xmlns:a16="http://schemas.microsoft.com/office/drawing/2014/main" id="{F62A4330-F200-4800-B242-6DCBC5CB7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1" name="Rectangle 63">
              <a:extLst>
                <a:ext uri="{FF2B5EF4-FFF2-40B4-BE49-F238E27FC236}">
                  <a16:creationId xmlns:a16="http://schemas.microsoft.com/office/drawing/2014/main" id="{68F24445-14D3-4ABE-9B24-B867CE064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B126216B-37CA-40E2-AC47-B136BEA91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1" y="1129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1069272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10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  <p:sp>
          <p:nvSpPr>
            <p:cNvPr id="223" name="Rectangle 65">
              <a:extLst>
                <a:ext uri="{FF2B5EF4-FFF2-40B4-BE49-F238E27FC236}">
                  <a16:creationId xmlns:a16="http://schemas.microsoft.com/office/drawing/2014/main" id="{2462B467-F8AE-40F2-81EF-3F0379AD8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5" y="900"/>
              <a:ext cx="159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0D27410F-C706-4AF0-87D6-CC5AD3A00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7" y="960"/>
              <a:ext cx="40" cy="43"/>
            </a:xfrm>
            <a:custGeom>
              <a:avLst/>
              <a:gdLst>
                <a:gd name="T0" fmla="*/ 6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7 w 19"/>
                <a:gd name="T7" fmla="*/ 8 h 20"/>
                <a:gd name="T8" fmla="*/ 9 w 19"/>
                <a:gd name="T9" fmla="*/ 16 h 20"/>
                <a:gd name="T10" fmla="*/ 9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6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27207F2B-2DC8-44E1-9DC7-2488569AD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9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6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5 w 23"/>
                <a:gd name="T21" fmla="*/ 20 h 20"/>
                <a:gd name="T22" fmla="*/ 0 w 23"/>
                <a:gd name="T23" fmla="*/ 20 h 20"/>
                <a:gd name="T24" fmla="*/ 2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2 w 23"/>
                <a:gd name="T31" fmla="*/ 14 h 20"/>
                <a:gd name="T32" fmla="*/ 12 w 23"/>
                <a:gd name="T33" fmla="*/ 14 h 20"/>
                <a:gd name="T34" fmla="*/ 14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6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9"/>
                    <a:pt x="11" y="11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1"/>
                    <a:pt x="13" y="9"/>
                    <a:pt x="14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Rectangle 68">
              <a:extLst>
                <a:ext uri="{FF2B5EF4-FFF2-40B4-BE49-F238E27FC236}">
                  <a16:creationId xmlns:a16="http://schemas.microsoft.com/office/drawing/2014/main" id="{BC33A549-33B8-4F8B-B658-89B92CFBD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6" y="900"/>
              <a:ext cx="157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A45778F8-57F8-4E40-B8D0-B9597D520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8" y="960"/>
              <a:ext cx="38" cy="43"/>
            </a:xfrm>
            <a:custGeom>
              <a:avLst/>
              <a:gdLst>
                <a:gd name="T0" fmla="*/ 6 w 18"/>
                <a:gd name="T1" fmla="*/ 20 h 20"/>
                <a:gd name="T2" fmla="*/ 0 w 18"/>
                <a:gd name="T3" fmla="*/ 0 h 20"/>
                <a:gd name="T4" fmla="*/ 5 w 18"/>
                <a:gd name="T5" fmla="*/ 0 h 20"/>
                <a:gd name="T6" fmla="*/ 7 w 18"/>
                <a:gd name="T7" fmla="*/ 8 h 20"/>
                <a:gd name="T8" fmla="*/ 9 w 18"/>
                <a:gd name="T9" fmla="*/ 16 h 20"/>
                <a:gd name="T10" fmla="*/ 9 w 18"/>
                <a:gd name="T11" fmla="*/ 16 h 20"/>
                <a:gd name="T12" fmla="*/ 11 w 18"/>
                <a:gd name="T13" fmla="*/ 8 h 20"/>
                <a:gd name="T14" fmla="*/ 14 w 18"/>
                <a:gd name="T15" fmla="*/ 0 h 20"/>
                <a:gd name="T16" fmla="*/ 18 w 18"/>
                <a:gd name="T17" fmla="*/ 0 h 20"/>
                <a:gd name="T18" fmla="*/ 12 w 18"/>
                <a:gd name="T19" fmla="*/ 20 h 20"/>
                <a:gd name="T20" fmla="*/ 6 w 18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20">
                  <a:moveTo>
                    <a:pt x="6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11"/>
                    <a:pt x="8" y="13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3"/>
                    <a:pt x="10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6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Freeform 15">
              <a:extLst>
                <a:ext uri="{FF2B5EF4-FFF2-40B4-BE49-F238E27FC236}">
                  <a16:creationId xmlns:a16="http://schemas.microsoft.com/office/drawing/2014/main" id="{ACD5CB00-8990-4BC6-BEDA-11370AEA8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0" y="960"/>
              <a:ext cx="49" cy="43"/>
            </a:xfrm>
            <a:custGeom>
              <a:avLst/>
              <a:gdLst>
                <a:gd name="T0" fmla="*/ 18 w 23"/>
                <a:gd name="T1" fmla="*/ 12 h 20"/>
                <a:gd name="T2" fmla="*/ 18 w 23"/>
                <a:gd name="T3" fmla="*/ 4 h 20"/>
                <a:gd name="T4" fmla="*/ 18 w 23"/>
                <a:gd name="T5" fmla="*/ 4 h 20"/>
                <a:gd name="T6" fmla="*/ 15 w 23"/>
                <a:gd name="T7" fmla="*/ 12 h 20"/>
                <a:gd name="T8" fmla="*/ 13 w 23"/>
                <a:gd name="T9" fmla="*/ 20 h 20"/>
                <a:gd name="T10" fmla="*/ 9 w 23"/>
                <a:gd name="T11" fmla="*/ 20 h 20"/>
                <a:gd name="T12" fmla="*/ 7 w 23"/>
                <a:gd name="T13" fmla="*/ 12 h 20"/>
                <a:gd name="T14" fmla="*/ 5 w 23"/>
                <a:gd name="T15" fmla="*/ 4 h 20"/>
                <a:gd name="T16" fmla="*/ 5 w 23"/>
                <a:gd name="T17" fmla="*/ 4 h 20"/>
                <a:gd name="T18" fmla="*/ 5 w 23"/>
                <a:gd name="T19" fmla="*/ 12 h 20"/>
                <a:gd name="T20" fmla="*/ 4 w 23"/>
                <a:gd name="T21" fmla="*/ 20 h 20"/>
                <a:gd name="T22" fmla="*/ 0 w 23"/>
                <a:gd name="T23" fmla="*/ 20 h 20"/>
                <a:gd name="T24" fmla="*/ 1 w 23"/>
                <a:gd name="T25" fmla="*/ 0 h 20"/>
                <a:gd name="T26" fmla="*/ 8 w 23"/>
                <a:gd name="T27" fmla="*/ 0 h 20"/>
                <a:gd name="T28" fmla="*/ 10 w 23"/>
                <a:gd name="T29" fmla="*/ 6 h 20"/>
                <a:gd name="T30" fmla="*/ 11 w 23"/>
                <a:gd name="T31" fmla="*/ 14 h 20"/>
                <a:gd name="T32" fmla="*/ 11 w 23"/>
                <a:gd name="T33" fmla="*/ 14 h 20"/>
                <a:gd name="T34" fmla="*/ 13 w 23"/>
                <a:gd name="T35" fmla="*/ 6 h 20"/>
                <a:gd name="T36" fmla="*/ 16 w 23"/>
                <a:gd name="T37" fmla="*/ 0 h 20"/>
                <a:gd name="T38" fmla="*/ 22 w 23"/>
                <a:gd name="T39" fmla="*/ 0 h 20"/>
                <a:gd name="T40" fmla="*/ 23 w 23"/>
                <a:gd name="T41" fmla="*/ 20 h 20"/>
                <a:gd name="T42" fmla="*/ 18 w 23"/>
                <a:gd name="T43" fmla="*/ 20 h 20"/>
                <a:gd name="T44" fmla="*/ 18 w 23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20">
                  <a:moveTo>
                    <a:pt x="18" y="12"/>
                  </a:moveTo>
                  <a:cubicBezTo>
                    <a:pt x="18" y="10"/>
                    <a:pt x="18" y="7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6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3" y="9"/>
                    <a:pt x="13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Rectangle 73">
              <a:extLst>
                <a:ext uri="{FF2B5EF4-FFF2-40B4-BE49-F238E27FC236}">
                  <a16:creationId xmlns:a16="http://schemas.microsoft.com/office/drawing/2014/main" id="{55A267EF-1F82-4776-8B18-F69476ADBB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ADE56788-0C72-40AD-B006-9993E5724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10 w 19"/>
                <a:gd name="T9" fmla="*/ 16 h 20"/>
                <a:gd name="T10" fmla="*/ 10 w 19"/>
                <a:gd name="T11" fmla="*/ 16 h 20"/>
                <a:gd name="T12" fmla="*/ 12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11"/>
                    <a:pt x="9" y="13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2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10F6189B-BAAD-47F1-8E79-CB62CCE4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1" y="960"/>
              <a:ext cx="47" cy="43"/>
            </a:xfrm>
            <a:custGeom>
              <a:avLst/>
              <a:gdLst>
                <a:gd name="T0" fmla="*/ 18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3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5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8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8" y="12"/>
                  </a:moveTo>
                  <a:cubicBezTo>
                    <a:pt x="18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6"/>
                    <a:pt x="16" y="9"/>
                    <a:pt x="15" y="12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5" y="10"/>
                    <a:pt x="5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1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Rectangle 76">
              <a:extLst>
                <a:ext uri="{FF2B5EF4-FFF2-40B4-BE49-F238E27FC236}">
                  <a16:creationId xmlns:a16="http://schemas.microsoft.com/office/drawing/2014/main" id="{2C6F0D94-3FCF-4C5E-8E85-F127CA1C6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" y="900"/>
              <a:ext cx="160" cy="161"/>
            </a:xfrm>
            <a:prstGeom prst="rect">
              <a:avLst/>
            </a:prstGeom>
            <a:solidFill>
              <a:srgbClr val="459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Freeform 20">
              <a:extLst>
                <a:ext uri="{FF2B5EF4-FFF2-40B4-BE49-F238E27FC236}">
                  <a16:creationId xmlns:a16="http://schemas.microsoft.com/office/drawing/2014/main" id="{D762B694-1FA0-482D-9857-618292E76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7" y="960"/>
              <a:ext cx="41" cy="43"/>
            </a:xfrm>
            <a:custGeom>
              <a:avLst/>
              <a:gdLst>
                <a:gd name="T0" fmla="*/ 7 w 19"/>
                <a:gd name="T1" fmla="*/ 20 h 20"/>
                <a:gd name="T2" fmla="*/ 0 w 19"/>
                <a:gd name="T3" fmla="*/ 0 h 20"/>
                <a:gd name="T4" fmla="*/ 5 w 19"/>
                <a:gd name="T5" fmla="*/ 0 h 20"/>
                <a:gd name="T6" fmla="*/ 8 w 19"/>
                <a:gd name="T7" fmla="*/ 8 h 20"/>
                <a:gd name="T8" fmla="*/ 9 w 19"/>
                <a:gd name="T9" fmla="*/ 16 h 20"/>
                <a:gd name="T10" fmla="*/ 10 w 19"/>
                <a:gd name="T11" fmla="*/ 16 h 20"/>
                <a:gd name="T12" fmla="*/ 11 w 19"/>
                <a:gd name="T13" fmla="*/ 8 h 20"/>
                <a:gd name="T14" fmla="*/ 14 w 19"/>
                <a:gd name="T15" fmla="*/ 0 h 20"/>
                <a:gd name="T16" fmla="*/ 19 w 19"/>
                <a:gd name="T17" fmla="*/ 0 h 20"/>
                <a:gd name="T18" fmla="*/ 12 w 19"/>
                <a:gd name="T19" fmla="*/ 20 h 20"/>
                <a:gd name="T20" fmla="*/ 7 w 19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7" y="2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1"/>
                    <a:pt x="9" y="13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3"/>
                    <a:pt x="11" y="11"/>
                    <a:pt x="11" y="8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7" y="2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4A364B9C-E28F-4B4B-9B0F-C6DBF1B4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" y="960"/>
              <a:ext cx="47" cy="43"/>
            </a:xfrm>
            <a:custGeom>
              <a:avLst/>
              <a:gdLst>
                <a:gd name="T0" fmla="*/ 17 w 22"/>
                <a:gd name="T1" fmla="*/ 12 h 20"/>
                <a:gd name="T2" fmla="*/ 17 w 22"/>
                <a:gd name="T3" fmla="*/ 4 h 20"/>
                <a:gd name="T4" fmla="*/ 17 w 22"/>
                <a:gd name="T5" fmla="*/ 4 h 20"/>
                <a:gd name="T6" fmla="*/ 15 w 22"/>
                <a:gd name="T7" fmla="*/ 12 h 20"/>
                <a:gd name="T8" fmla="*/ 12 w 22"/>
                <a:gd name="T9" fmla="*/ 20 h 20"/>
                <a:gd name="T10" fmla="*/ 9 w 22"/>
                <a:gd name="T11" fmla="*/ 20 h 20"/>
                <a:gd name="T12" fmla="*/ 7 w 22"/>
                <a:gd name="T13" fmla="*/ 12 h 20"/>
                <a:gd name="T14" fmla="*/ 5 w 22"/>
                <a:gd name="T15" fmla="*/ 4 h 20"/>
                <a:gd name="T16" fmla="*/ 5 w 22"/>
                <a:gd name="T17" fmla="*/ 4 h 20"/>
                <a:gd name="T18" fmla="*/ 4 w 22"/>
                <a:gd name="T19" fmla="*/ 12 h 20"/>
                <a:gd name="T20" fmla="*/ 4 w 22"/>
                <a:gd name="T21" fmla="*/ 20 h 20"/>
                <a:gd name="T22" fmla="*/ 0 w 22"/>
                <a:gd name="T23" fmla="*/ 20 h 20"/>
                <a:gd name="T24" fmla="*/ 1 w 22"/>
                <a:gd name="T25" fmla="*/ 0 h 20"/>
                <a:gd name="T26" fmla="*/ 7 w 22"/>
                <a:gd name="T27" fmla="*/ 0 h 20"/>
                <a:gd name="T28" fmla="*/ 9 w 22"/>
                <a:gd name="T29" fmla="*/ 6 h 20"/>
                <a:gd name="T30" fmla="*/ 11 w 22"/>
                <a:gd name="T31" fmla="*/ 14 h 20"/>
                <a:gd name="T32" fmla="*/ 11 w 22"/>
                <a:gd name="T33" fmla="*/ 14 h 20"/>
                <a:gd name="T34" fmla="*/ 13 w 22"/>
                <a:gd name="T35" fmla="*/ 6 h 20"/>
                <a:gd name="T36" fmla="*/ 15 w 22"/>
                <a:gd name="T37" fmla="*/ 0 h 20"/>
                <a:gd name="T38" fmla="*/ 21 w 22"/>
                <a:gd name="T39" fmla="*/ 0 h 20"/>
                <a:gd name="T40" fmla="*/ 22 w 22"/>
                <a:gd name="T41" fmla="*/ 20 h 20"/>
                <a:gd name="T42" fmla="*/ 18 w 22"/>
                <a:gd name="T43" fmla="*/ 20 h 20"/>
                <a:gd name="T44" fmla="*/ 17 w 22"/>
                <a:gd name="T45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" h="20">
                  <a:moveTo>
                    <a:pt x="17" y="12"/>
                  </a:moveTo>
                  <a:cubicBezTo>
                    <a:pt x="17" y="10"/>
                    <a:pt x="17" y="7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6"/>
                    <a:pt x="16" y="9"/>
                    <a:pt x="15" y="12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9"/>
                    <a:pt x="5" y="6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7"/>
                    <a:pt x="4" y="10"/>
                    <a:pt x="4" y="1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9"/>
                    <a:pt x="10" y="11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1"/>
                    <a:pt x="12" y="9"/>
                    <a:pt x="13" y="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7" y="12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6934" tIns="53467" rIns="106934" bIns="5346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5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235" name="Gerader Verbinder 60">
            <a:extLst>
              <a:ext uri="{FF2B5EF4-FFF2-40B4-BE49-F238E27FC236}">
                <a16:creationId xmlns:a16="http://schemas.microsoft.com/office/drawing/2014/main" id="{C3BE032A-ADFC-4E19-8E2A-7F90988D690B}"/>
              </a:ext>
            </a:extLst>
          </p:cNvPr>
          <p:cNvCxnSpPr>
            <a:cxnSpLocks/>
          </p:cNvCxnSpPr>
          <p:nvPr/>
        </p:nvCxnSpPr>
        <p:spPr>
          <a:xfrm>
            <a:off x="2860261" y="2017307"/>
            <a:ext cx="1340" cy="201374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cxnSp>
        <p:nvCxnSpPr>
          <p:cNvPr id="236" name="Gerader Verbinder 60">
            <a:extLst>
              <a:ext uri="{FF2B5EF4-FFF2-40B4-BE49-F238E27FC236}">
                <a16:creationId xmlns:a16="http://schemas.microsoft.com/office/drawing/2014/main" id="{46CA0879-3ED7-4E98-B17C-11E44CAA9264}"/>
              </a:ext>
            </a:extLst>
          </p:cNvPr>
          <p:cNvCxnSpPr>
            <a:cxnSpLocks/>
          </p:cNvCxnSpPr>
          <p:nvPr/>
        </p:nvCxnSpPr>
        <p:spPr>
          <a:xfrm>
            <a:off x="4156238" y="2012692"/>
            <a:ext cx="554" cy="174116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pic>
        <p:nvPicPr>
          <p:cNvPr id="237" name="Picture 82">
            <a:extLst>
              <a:ext uri="{FF2B5EF4-FFF2-40B4-BE49-F238E27FC236}">
                <a16:creationId xmlns:a16="http://schemas.microsoft.com/office/drawing/2014/main" id="{9665F127-C6D6-496E-9326-C3CC57BDAF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7" y="1668566"/>
            <a:ext cx="293852" cy="293852"/>
          </a:xfrm>
          <a:prstGeom prst="rect">
            <a:avLst/>
          </a:prstGeom>
        </p:spPr>
      </p:pic>
      <p:sp>
        <p:nvSpPr>
          <p:cNvPr id="238" name="Textfeld 44">
            <a:extLst>
              <a:ext uri="{FF2B5EF4-FFF2-40B4-BE49-F238E27FC236}">
                <a16:creationId xmlns:a16="http://schemas.microsoft.com/office/drawing/2014/main" id="{CEC275A3-0C0F-4668-9F0F-DCFCDF6E0FAF}"/>
              </a:ext>
            </a:extLst>
          </p:cNvPr>
          <p:cNvSpPr txBox="1"/>
          <p:nvPr/>
        </p:nvSpPr>
        <p:spPr>
          <a:xfrm>
            <a:off x="659127" y="2569540"/>
            <a:ext cx="14090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01935"/>
            <a:r>
              <a:rPr lang="en-US" sz="900" dirty="0">
                <a:solidFill>
                  <a:schemeClr val="bg1"/>
                </a:solidFill>
                <a:ea typeface="ＭＳ Ｐゴシック" charset="0"/>
              </a:rPr>
              <a:t>* </a:t>
            </a:r>
            <a:r>
              <a:rPr lang="en-US" sz="900" dirty="0">
                <a:solidFill>
                  <a:schemeClr val="bg1"/>
                </a:solidFill>
                <a:ea typeface="Tahoma" charset="0"/>
                <a:cs typeface="Tahoma" charset="0"/>
              </a:rPr>
              <a:t>Veeam Backup Proxy Appliance for AHV</a:t>
            </a:r>
          </a:p>
          <a:p>
            <a:pPr defTabSz="801935"/>
            <a:endParaRPr lang="en-US" sz="900" dirty="0">
              <a:solidFill>
                <a:schemeClr val="bg1"/>
              </a:solidFill>
              <a:ea typeface="ＭＳ Ｐゴシック" charset="0"/>
            </a:endParaRPr>
          </a:p>
        </p:txBody>
      </p:sp>
      <p:cxnSp>
        <p:nvCxnSpPr>
          <p:cNvPr id="239" name="Gerader Verbinder 60">
            <a:extLst>
              <a:ext uri="{FF2B5EF4-FFF2-40B4-BE49-F238E27FC236}">
                <a16:creationId xmlns:a16="http://schemas.microsoft.com/office/drawing/2014/main" id="{5E192006-8810-45CC-AD8F-EF4D5DED8D2B}"/>
              </a:ext>
            </a:extLst>
          </p:cNvPr>
          <p:cNvCxnSpPr>
            <a:cxnSpLocks/>
          </p:cNvCxnSpPr>
          <p:nvPr/>
        </p:nvCxnSpPr>
        <p:spPr>
          <a:xfrm>
            <a:off x="1344328" y="2034682"/>
            <a:ext cx="1340" cy="201374"/>
          </a:xfrm>
          <a:prstGeom prst="line">
            <a:avLst/>
          </a:prstGeom>
          <a:noFill/>
          <a:ln w="12700" cap="flat" cmpd="sng" algn="ctr">
            <a:solidFill>
              <a:srgbClr val="C3C5C7"/>
            </a:solidFill>
            <a:prstDash val="solid"/>
          </a:ln>
          <a:effectLst/>
        </p:spPr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B6735196-CFE3-409E-8A6B-6C331E6DBBCE}"/>
              </a:ext>
            </a:extLst>
          </p:cNvPr>
          <p:cNvSpPr txBox="1"/>
          <p:nvPr/>
        </p:nvSpPr>
        <p:spPr>
          <a:xfrm>
            <a:off x="958744" y="1705436"/>
            <a:ext cx="255199" cy="248209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13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*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C1E49D76-0D98-4517-8B68-B7FDD2F5A4F5}"/>
              </a:ext>
            </a:extLst>
          </p:cNvPr>
          <p:cNvSpPr txBox="1"/>
          <p:nvPr/>
        </p:nvSpPr>
        <p:spPr>
          <a:xfrm>
            <a:off x="1" y="3809485"/>
            <a:ext cx="4572000" cy="110224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268288" lvl="0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어플리케이션 및 데이터 보호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lvl="0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간편한 에이전트리스 백업 및 복구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lvl="0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어플리케이션 정합성 유지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F6E84B0-B502-4E7F-8020-159F3FA505BE}"/>
              </a:ext>
            </a:extLst>
          </p:cNvPr>
          <p:cNvSpPr txBox="1"/>
          <p:nvPr/>
        </p:nvSpPr>
        <p:spPr>
          <a:xfrm>
            <a:off x="4561180" y="3809485"/>
            <a:ext cx="4572000" cy="1102240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VM,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개별 파일 및 어플리케이션 복구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CBT </a:t>
            </a:r>
            <a:r>
              <a:rPr lang="ko-KR" altLang="en-US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고속의 백업 및 복구</a:t>
            </a:r>
            <a:endParaRPr lang="en-US" altLang="ko-KR" sz="16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68288" indent="-179388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RTPO &lt;= 15Minutes</a:t>
            </a:r>
          </a:p>
        </p:txBody>
      </p:sp>
      <p:pic>
        <p:nvPicPr>
          <p:cNvPr id="243" name="Picture 131">
            <a:extLst>
              <a:ext uri="{FF2B5EF4-FFF2-40B4-BE49-F238E27FC236}">
                <a16:creationId xmlns:a16="http://schemas.microsoft.com/office/drawing/2014/main" id="{2971B097-348B-4964-B330-28F79A90F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6489" y="2804046"/>
            <a:ext cx="668727" cy="56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">
            <a:extLst>
              <a:ext uri="{FF2B5EF4-FFF2-40B4-BE49-F238E27FC236}">
                <a16:creationId xmlns:a16="http://schemas.microsoft.com/office/drawing/2014/main" id="{63D7141D-5A04-41FF-9DB5-8E9A1CCF93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6744" y="3434595"/>
            <a:ext cx="1680871" cy="26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382EB22-C17A-41EF-8B4E-035A69EFF745}&quot;/&gt;&lt;filename val=&quot;C:\Users\ANEKRA~1\AppData\Local\Temp\PR\data\asimages\{8382EB22-C17A-41EF-8B4E-035A69EFF745}.png&quot;/&gt;&lt;hasEffects val=&quot;1&quot;/&gt;&lt;left val=&quot;284.28&quot;/&gt;&lt;top val=&quot;156&quot;/&gt;&lt;width val=&quot;33.3&quot;/&gt;&lt;height val=&quot;147.3&quot;/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9CA83D2-4B29-42F2-B7F8-D503C43382A5}&quot;/&gt;&lt;filename val=&quot;C:\Users\ANEKRA~1\AppData\Local\Temp\PR\data\asimages\{09CA83D2-4B29-42F2-B7F8-D503C43382A5}.png&quot;/&gt;&lt;hasEffects val=&quot;1&quot;/&gt;&lt;left val=&quot;290.28&quot;/&gt;&lt;top val=&quot;281.28&quot;/&gt;&lt;width val=&quot;231.3&quot;/&gt;&lt;height val=&quot;22.02&quot;/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2DFCB8A-39D3-4121-BA52-BDB6EC42222A}&quot;/&gt;&lt;filename val=&quot;C:\Users\ANEKRA~1\AppData\Local\Temp\PR\data\asimages\{32DFCB8A-39D3-4121-BA52-BDB6EC42222A}.png&quot;/&gt;&lt;hasEffects val=&quot;1&quot;/&gt;&lt;left val=&quot;186.78&quot;/&gt;&lt;top val=&quot;153.78&quot;/&gt;&lt;width val=&quot;29.52&quot;/&gt;&lt;height val=&quot;163.02&quot;/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2DFCB8A-39D3-4121-BA52-BDB6EC42222A}&quot;/&gt;&lt;filename val=&quot;C:\Users\ANEKRA~1\AppData\Local\Temp\PR\data\asimages\{32DFCB8A-39D3-4121-BA52-BDB6EC42222A}.png&quot;/&gt;&lt;hasEffects val=&quot;1&quot;/&gt;&lt;left val=&quot;186.78&quot;/&gt;&lt;top val=&quot;153.78&quot;/&gt;&lt;width val=&quot;29.52&quot;/&gt;&lt;height val=&quot;163.02&quot;/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3.xml><?xml version="1.0" encoding="utf-8"?>
<a:theme xmlns:a="http://schemas.openxmlformats.org/drawingml/2006/main" name="4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4.xml><?xml version="1.0" encoding="utf-8"?>
<a:theme xmlns:a="http://schemas.openxmlformats.org/drawingml/2006/main" name="5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5.xml><?xml version="1.0" encoding="utf-8"?>
<a:theme xmlns:a="http://schemas.openxmlformats.org/drawingml/2006/main" name="Slides with photo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6.xml><?xml version="1.0" encoding="utf-8"?>
<a:theme xmlns:a="http://schemas.openxmlformats.org/drawingml/2006/main" name="Bright slides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7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noFill/>
        <a:ln w="12700">
          <a:solidFill>
            <a:srgbClr val="9D9D9C"/>
          </a:solidFill>
          <a:prstDash val="solid"/>
          <a:headEnd type="oval"/>
          <a:tailEnd type="oval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2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9.xml><?xml version="1.0" encoding="utf-8"?>
<a:theme xmlns:a="http://schemas.openxmlformats.org/drawingml/2006/main" name="Veeam Corporate Master Slide">
  <a:themeElements>
    <a:clrScheme name="Veeam_Corporate_Theme_Colors">
      <a:dk1>
        <a:srgbClr val="40404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Veeam_Corporate_Fo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B492"/>
          </a:solidFill>
          <a:headEnd type="none" w="med" len="med"/>
          <a:tailEnd type="triangle" w="med" len="me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chemeClr val="bg1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46DFC2152F6545A0D99D3711BFD39B" ma:contentTypeVersion="12" ma:contentTypeDescription="Create a new document." ma:contentTypeScope="" ma:versionID="8907a7c23a4e77d8126e505596f4e96b">
  <xsd:schema xmlns:xsd="http://www.w3.org/2001/XMLSchema" xmlns:xs="http://www.w3.org/2001/XMLSchema" xmlns:p="http://schemas.microsoft.com/office/2006/metadata/properties" xmlns:ns3="6a1d2808-2bf2-4872-9b1a-649570ff5bd9" xmlns:ns4="0c50464f-c6b7-4dce-8def-be916dd2bc6b" targetNamespace="http://schemas.microsoft.com/office/2006/metadata/properties" ma:root="true" ma:fieldsID="39aa94044e75e11992bafdb84c1707d8" ns3:_="" ns4:_="">
    <xsd:import namespace="6a1d2808-2bf2-4872-9b1a-649570ff5bd9"/>
    <xsd:import namespace="0c50464f-c6b7-4dce-8def-be916dd2bc6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d2808-2bf2-4872-9b1a-649570ff5bd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50464f-c6b7-4dce-8def-be916dd2bc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EDAD93-1FC3-427E-8790-F0256B119CB8}">
  <ds:schemaRefs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0c50464f-c6b7-4dce-8def-be916dd2bc6b"/>
    <ds:schemaRef ds:uri="6a1d2808-2bf2-4872-9b1a-649570ff5bd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C16C968-597E-4BFF-8868-9FEF035441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4BA390-3664-4F7C-9F6B-0CC3E70239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a1d2808-2bf2-4872-9b1a-649570ff5bd9"/>
    <ds:schemaRef ds:uri="0c50464f-c6b7-4dce-8def-be916dd2bc6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4683</Words>
  <Application>Microsoft Office PowerPoint</Application>
  <PresentationFormat>화면 슬라이드 쇼(16:9)</PresentationFormat>
  <Paragraphs>1128</Paragraphs>
  <Slides>80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9</vt:i4>
      </vt:variant>
      <vt:variant>
        <vt:lpstr>슬라이드 제목</vt:lpstr>
      </vt:variant>
      <vt:variant>
        <vt:i4>80</vt:i4>
      </vt:variant>
    </vt:vector>
  </HeadingPairs>
  <TitlesOfParts>
    <vt:vector size="101" baseType="lpstr">
      <vt:lpstr>Gotham Rounded Book</vt:lpstr>
      <vt:lpstr>Meiryo</vt:lpstr>
      <vt:lpstr>Microsoft YaHei</vt:lpstr>
      <vt:lpstr>Tahoma Regular</vt:lpstr>
      <vt:lpstr>맑은 고딕</vt:lpstr>
      <vt:lpstr>맑은 고딕</vt:lpstr>
      <vt:lpstr>Arial</vt:lpstr>
      <vt:lpstr>Calibri</vt:lpstr>
      <vt:lpstr>Century Gothic</vt:lpstr>
      <vt:lpstr>Segoe UI</vt:lpstr>
      <vt:lpstr>Tahoma</vt:lpstr>
      <vt:lpstr>Wingdings</vt:lpstr>
      <vt:lpstr>Veeam Corporate Slides Template</vt:lpstr>
      <vt:lpstr>1_Veeam Corporate Slides Template (1)</vt:lpstr>
      <vt:lpstr>4_Veeam Corporate Slides Template</vt:lpstr>
      <vt:lpstr>5_Veeam Corporate Slides Template</vt:lpstr>
      <vt:lpstr>Slides with photo</vt:lpstr>
      <vt:lpstr>Bright slides</vt:lpstr>
      <vt:lpstr>1_Veeam Corporate Slides Template</vt:lpstr>
      <vt:lpstr>2_Veeam Corporate Slides Template</vt:lpstr>
      <vt:lpstr>Veeam Corporate Master Slide</vt:lpstr>
      <vt:lpstr>PowerPoint 프레젠테이션</vt:lpstr>
      <vt:lpstr>가상화 데이터 보호</vt:lpstr>
      <vt:lpstr>PowerPoint 프레젠테이션</vt:lpstr>
      <vt:lpstr>가상환경 기능 요약(AHV)</vt:lpstr>
      <vt:lpstr>주요 하이라이트</vt:lpstr>
      <vt:lpstr>PowerPoint 프레젠테이션</vt:lpstr>
      <vt:lpstr>#1 Backup and Recovery Solution for Nutanix Enterprise Cloud </vt:lpstr>
      <vt:lpstr>AHV 사용 지속적 증가</vt:lpstr>
      <vt:lpstr>Veeam Backup &amp; Replication for Nutanix for AHV, vSphere &amp; Hyper-V </vt:lpstr>
      <vt:lpstr>PowerPoint 프레젠테이션</vt:lpstr>
      <vt:lpstr>Nutanix와 Veeam를 통한 데이터 센터 현대화</vt:lpstr>
      <vt:lpstr>Veeam Availability for Nutanix AHV</vt:lpstr>
      <vt:lpstr>Nutanix AHV 보호</vt:lpstr>
      <vt:lpstr>AHV Backup Proxy 기능 향상 </vt:lpstr>
      <vt:lpstr>AHV Backup Proxy 향상 from VBR</vt:lpstr>
      <vt:lpstr>Veeam One 모니터링 향상</vt:lpstr>
      <vt:lpstr>Veeam Backup &amp; Replication AHV Backup Proxy </vt:lpstr>
      <vt:lpstr>PowerPoint 프레젠테이션</vt:lpstr>
      <vt:lpstr>관리 간소화</vt:lpstr>
      <vt:lpstr>PowerPoint 프레젠테이션</vt:lpstr>
      <vt:lpstr>데이터 손실 최소화</vt:lpstr>
      <vt:lpstr>PowerPoint 프레젠테이션</vt:lpstr>
      <vt:lpstr>비즈니스 생산성 유지</vt:lpstr>
      <vt:lpstr>VBR과의 통합</vt:lpstr>
      <vt:lpstr>PowerPoint 프레젠테이션</vt:lpstr>
      <vt:lpstr>AHV Integration - Initialization </vt:lpstr>
      <vt:lpstr>Veeam GUI for AHV</vt:lpstr>
      <vt:lpstr>PowerPoint 프레젠테이션</vt:lpstr>
      <vt:lpstr>PowerPoint 프레젠테이션</vt:lpstr>
      <vt:lpstr>PowerPoint 프레젠테이션</vt:lpstr>
      <vt:lpstr>Changed Block Tracking</vt:lpstr>
      <vt:lpstr>PowerPoint 프레젠테이션</vt:lpstr>
      <vt:lpstr>PowerPoint 프레젠테이션</vt:lpstr>
      <vt:lpstr>How it works – 상세 복구</vt:lpstr>
      <vt:lpstr>How it works – 소산 및 데이터 복제</vt:lpstr>
      <vt:lpstr>AHV integration — Restore to Azure/AWS</vt:lpstr>
      <vt:lpstr>AHV integration — Veeam Agents</vt:lpstr>
      <vt:lpstr>대시보드</vt:lpstr>
      <vt:lpstr>백업작업 관리</vt:lpstr>
      <vt:lpstr>대상 VM 관리</vt:lpstr>
      <vt:lpstr>이벤트 모니터링 및 관리</vt:lpstr>
      <vt:lpstr>VM 복구 시나리오 1 - VM 전체 복구</vt:lpstr>
      <vt:lpstr>VM 복구 시나리오 2 - VM 디스크 단위 복구</vt:lpstr>
      <vt:lpstr>PowerPoint 프레젠테이션</vt:lpstr>
      <vt:lpstr>PowerPoint 프레젠테이션</vt:lpstr>
      <vt:lpstr>VM 복구 시나리오 5 - VM 디스크 변환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보호의 고민</vt:lpstr>
      <vt:lpstr>Legacy DataCenter 운영/백업의 구성 요소</vt:lpstr>
      <vt:lpstr>HCI 를 통한 데이터 센터 최적화</vt:lpstr>
      <vt:lpstr>IT 인프라 트랜드 - 공유 스토리지 인프라(3-Tier)</vt:lpstr>
      <vt:lpstr>IT 인프라 트랜드 - x86 가상화 인프라</vt:lpstr>
      <vt:lpstr>복잡한 백업 인프라 환경</vt:lpstr>
      <vt:lpstr>Better Together – HCI와 데이터 보호 리더</vt:lpstr>
      <vt:lpstr>레거시(공유 스토리지) 아키텍처</vt:lpstr>
      <vt:lpstr>분산/병렬 스토리지 아키텍처 - 하이퍼컨버지드</vt:lpstr>
      <vt:lpstr>데이터 보호 솔루션의 차별화</vt:lpstr>
      <vt:lpstr>특장점 - 손쉬운 배포 및 신속한 구성</vt:lpstr>
      <vt:lpstr>특장점 - 이기종 인프라 환경의 통합 백업</vt:lpstr>
      <vt:lpstr>특장점 - 데이터 보호/통합 관리의 확장</vt:lpstr>
      <vt:lpstr>필요 용량에 따른 HW 구성</vt:lpstr>
      <vt:lpstr>Veeam의 놀라운 성장</vt:lpstr>
      <vt:lpstr>Mine with Veeam – Veeam 구성 요소</vt:lpstr>
      <vt:lpstr>Mine with Veeam – Veeam 구성 요소</vt:lpstr>
      <vt:lpstr>스냅샷 기반 이미지 백업 </vt:lpstr>
      <vt:lpstr>애플리케이션 자동 인지</vt:lpstr>
      <vt:lpstr>Veeam 용량 계층</vt:lpstr>
      <vt:lpstr>다양한 복구 기능</vt:lpstr>
      <vt:lpstr>수분 이내 VM 즉시 복구(Instant Recovery)</vt:lpstr>
      <vt:lpstr>개별 파일, 애플리케이션 및 데이터베이스 복구</vt:lpstr>
      <vt:lpstr>손쉬운 데이터 마이그레이션</vt:lpstr>
      <vt:lpstr>신규! 향상된 고속의 NAS 백업</vt:lpstr>
      <vt:lpstr>증분 성능의 예</vt:lpstr>
      <vt:lpstr>고급 기능 - DataLabs</vt:lpstr>
      <vt:lpstr>Nutanix Mine Dashboard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</cp:revision>
  <dcterms:modified xsi:type="dcterms:W3CDTF">2020-10-14T11:38:22Z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0x0101002846DFC2152F6545A0D99D3711BFD39B</vt:lpwstr>
  </property>
</Properties>
</file>